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0.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47.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87.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88.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208"/>
  </p:notesMasterIdLst>
  <p:sldIdLst>
    <p:sldId id="629" r:id="rId2"/>
    <p:sldId id="630" r:id="rId3"/>
    <p:sldId id="631" r:id="rId4"/>
    <p:sldId id="258" r:id="rId5"/>
    <p:sldId id="482" r:id="rId6"/>
    <p:sldId id="259" r:id="rId7"/>
    <p:sldId id="261" r:id="rId8"/>
    <p:sldId id="262" r:id="rId9"/>
    <p:sldId id="438" r:id="rId10"/>
    <p:sldId id="264" r:id="rId11"/>
    <p:sldId id="266" r:id="rId12"/>
    <p:sldId id="632" r:id="rId13"/>
    <p:sldId id="416" r:id="rId14"/>
    <p:sldId id="467" r:id="rId15"/>
    <p:sldId id="633" r:id="rId16"/>
    <p:sldId id="376" r:id="rId17"/>
    <p:sldId id="377" r:id="rId18"/>
    <p:sldId id="546" r:id="rId19"/>
    <p:sldId id="547" r:id="rId20"/>
    <p:sldId id="380" r:id="rId21"/>
    <p:sldId id="550" r:id="rId22"/>
    <p:sldId id="551" r:id="rId23"/>
    <p:sldId id="634" r:id="rId24"/>
    <p:sldId id="635" r:id="rId25"/>
    <p:sldId id="636" r:id="rId26"/>
    <p:sldId id="638" r:id="rId27"/>
    <p:sldId id="639" r:id="rId28"/>
    <p:sldId id="640" r:id="rId29"/>
    <p:sldId id="641" r:id="rId30"/>
    <p:sldId id="642" r:id="rId31"/>
    <p:sldId id="643" r:id="rId32"/>
    <p:sldId id="644" r:id="rId33"/>
    <p:sldId id="645" r:id="rId34"/>
    <p:sldId id="646" r:id="rId35"/>
    <p:sldId id="647" r:id="rId36"/>
    <p:sldId id="648" r:id="rId37"/>
    <p:sldId id="651" r:id="rId38"/>
    <p:sldId id="652" r:id="rId39"/>
    <p:sldId id="345" r:id="rId40"/>
    <p:sldId id="346" r:id="rId41"/>
    <p:sldId id="347" r:id="rId42"/>
    <p:sldId id="348" r:id="rId43"/>
    <p:sldId id="349" r:id="rId44"/>
    <p:sldId id="350" r:id="rId45"/>
    <p:sldId id="488" r:id="rId46"/>
    <p:sldId id="487" r:id="rId47"/>
    <p:sldId id="483" r:id="rId48"/>
    <p:sldId id="484" r:id="rId49"/>
    <p:sldId id="485" r:id="rId50"/>
    <p:sldId id="735" r:id="rId51"/>
    <p:sldId id="736" r:id="rId52"/>
    <p:sldId id="737" r:id="rId53"/>
    <p:sldId id="738" r:id="rId54"/>
    <p:sldId id="739" r:id="rId55"/>
    <p:sldId id="740" r:id="rId56"/>
    <p:sldId id="727" r:id="rId57"/>
    <p:sldId id="653" r:id="rId58"/>
    <p:sldId id="741" r:id="rId59"/>
    <p:sldId id="742" r:id="rId60"/>
    <p:sldId id="743" r:id="rId61"/>
    <p:sldId id="744" r:id="rId62"/>
    <p:sldId id="745" r:id="rId63"/>
    <p:sldId id="746" r:id="rId64"/>
    <p:sldId id="747" r:id="rId65"/>
    <p:sldId id="748" r:id="rId66"/>
    <p:sldId id="749" r:id="rId67"/>
    <p:sldId id="750" r:id="rId68"/>
    <p:sldId id="751" r:id="rId69"/>
    <p:sldId id="752" r:id="rId70"/>
    <p:sldId id="768" r:id="rId71"/>
    <p:sldId id="656" r:id="rId72"/>
    <p:sldId id="657" r:id="rId73"/>
    <p:sldId id="669" r:id="rId74"/>
    <p:sldId id="659" r:id="rId75"/>
    <p:sldId id="660" r:id="rId76"/>
    <p:sldId id="769" r:id="rId77"/>
    <p:sldId id="661" r:id="rId78"/>
    <p:sldId id="670" r:id="rId79"/>
    <p:sldId id="663" r:id="rId80"/>
    <p:sldId id="664" r:id="rId81"/>
    <p:sldId id="665" r:id="rId82"/>
    <p:sldId id="666" r:id="rId83"/>
    <p:sldId id="667" r:id="rId84"/>
    <p:sldId id="668" r:id="rId85"/>
    <p:sldId id="730" r:id="rId86"/>
    <p:sldId id="671" r:id="rId87"/>
    <p:sldId id="674" r:id="rId88"/>
    <p:sldId id="675" r:id="rId89"/>
    <p:sldId id="676" r:id="rId90"/>
    <p:sldId id="677" r:id="rId91"/>
    <p:sldId id="678" r:id="rId92"/>
    <p:sldId id="679" r:id="rId93"/>
    <p:sldId id="731" r:id="rId94"/>
    <p:sldId id="680" r:id="rId95"/>
    <p:sldId id="753" r:id="rId96"/>
    <p:sldId id="754" r:id="rId97"/>
    <p:sldId id="756" r:id="rId98"/>
    <p:sldId id="686" r:id="rId99"/>
    <p:sldId id="685" r:id="rId100"/>
    <p:sldId id="711" r:id="rId101"/>
    <p:sldId id="712" r:id="rId102"/>
    <p:sldId id="713" r:id="rId103"/>
    <p:sldId id="714" r:id="rId104"/>
    <p:sldId id="715" r:id="rId105"/>
    <p:sldId id="716" r:id="rId106"/>
    <p:sldId id="723" r:id="rId107"/>
    <p:sldId id="724" r:id="rId108"/>
    <p:sldId id="719" r:id="rId109"/>
    <p:sldId id="720" r:id="rId110"/>
    <p:sldId id="721" r:id="rId111"/>
    <p:sldId id="725" r:id="rId112"/>
    <p:sldId id="722" r:id="rId113"/>
    <p:sldId id="732" r:id="rId114"/>
    <p:sldId id="681" r:id="rId115"/>
    <p:sldId id="755" r:id="rId116"/>
    <p:sldId id="757" r:id="rId117"/>
    <p:sldId id="654" r:id="rId118"/>
    <p:sldId id="310" r:id="rId119"/>
    <p:sldId id="311" r:id="rId120"/>
    <p:sldId id="312" r:id="rId121"/>
    <p:sldId id="313" r:id="rId122"/>
    <p:sldId id="316" r:id="rId123"/>
    <p:sldId id="318" r:id="rId124"/>
    <p:sldId id="563" r:id="rId125"/>
    <p:sldId id="564" r:id="rId126"/>
    <p:sldId id="317" r:id="rId127"/>
    <p:sldId id="319" r:id="rId128"/>
    <p:sldId id="565" r:id="rId129"/>
    <p:sldId id="566" r:id="rId130"/>
    <p:sldId id="315" r:id="rId131"/>
    <p:sldId id="609" r:id="rId132"/>
    <p:sldId id="728" r:id="rId133"/>
    <p:sldId id="655" r:id="rId134"/>
    <p:sldId id="320" r:id="rId135"/>
    <p:sldId id="321" r:id="rId136"/>
    <p:sldId id="567" r:id="rId137"/>
    <p:sldId id="568" r:id="rId138"/>
    <p:sldId id="323" r:id="rId139"/>
    <p:sldId id="324" r:id="rId140"/>
    <p:sldId id="569" r:id="rId141"/>
    <p:sldId id="570" r:id="rId142"/>
    <p:sldId id="610" r:id="rId143"/>
    <p:sldId id="322" r:id="rId144"/>
    <p:sldId id="571" r:id="rId145"/>
    <p:sldId id="572" r:id="rId146"/>
    <p:sldId id="515" r:id="rId147"/>
    <p:sldId id="584" r:id="rId148"/>
    <p:sldId id="516" r:id="rId149"/>
    <p:sldId id="573" r:id="rId150"/>
    <p:sldId id="574" r:id="rId151"/>
    <p:sldId id="729" r:id="rId152"/>
    <p:sldId id="673" r:id="rId153"/>
    <p:sldId id="326" r:id="rId154"/>
    <p:sldId id="399" r:id="rId155"/>
    <p:sldId id="398" r:id="rId156"/>
    <p:sldId id="523" r:id="rId157"/>
    <p:sldId id="327" r:id="rId158"/>
    <p:sldId id="582" r:id="rId159"/>
    <p:sldId id="583" r:id="rId160"/>
    <p:sldId id="706" r:id="rId161"/>
    <p:sldId id="760" r:id="rId162"/>
    <p:sldId id="761" r:id="rId163"/>
    <p:sldId id="707" r:id="rId164"/>
    <p:sldId id="762" r:id="rId165"/>
    <p:sldId id="763" r:id="rId166"/>
    <p:sldId id="764" r:id="rId167"/>
    <p:sldId id="765" r:id="rId168"/>
    <p:sldId id="766" r:id="rId169"/>
    <p:sldId id="767" r:id="rId170"/>
    <p:sldId id="683" r:id="rId171"/>
    <p:sldId id="684" r:id="rId172"/>
    <p:sldId id="687" r:id="rId173"/>
    <p:sldId id="682" r:id="rId174"/>
    <p:sldId id="758" r:id="rId175"/>
    <p:sldId id="759" r:id="rId176"/>
    <p:sldId id="688" r:id="rId177"/>
    <p:sldId id="362" r:id="rId178"/>
    <p:sldId id="363" r:id="rId179"/>
    <p:sldId id="365" r:id="rId180"/>
    <p:sldId id="364" r:id="rId181"/>
    <p:sldId id="366" r:id="rId182"/>
    <p:sldId id="367" r:id="rId183"/>
    <p:sldId id="368" r:id="rId184"/>
    <p:sldId id="369" r:id="rId185"/>
    <p:sldId id="370" r:id="rId186"/>
    <p:sldId id="371" r:id="rId187"/>
    <p:sldId id="596" r:id="rId188"/>
    <p:sldId id="597" r:id="rId189"/>
    <p:sldId id="598" r:id="rId190"/>
    <p:sldId id="599" r:id="rId191"/>
    <p:sldId id="602" r:id="rId192"/>
    <p:sldId id="770" r:id="rId193"/>
    <p:sldId id="698" r:id="rId194"/>
    <p:sldId id="690" r:id="rId195"/>
    <p:sldId id="691" r:id="rId196"/>
    <p:sldId id="692" r:id="rId197"/>
    <p:sldId id="694" r:id="rId198"/>
    <p:sldId id="695" r:id="rId199"/>
    <p:sldId id="696" r:id="rId200"/>
    <p:sldId id="697" r:id="rId201"/>
    <p:sldId id="733" r:id="rId202"/>
    <p:sldId id="708" r:id="rId203"/>
    <p:sldId id="709" r:id="rId204"/>
    <p:sldId id="726" r:id="rId205"/>
    <p:sldId id="400" r:id="rId206"/>
    <p:sldId id="401" r:id="rId207"/>
  </p:sldIdLst>
  <p:sldSz cx="10969625" cy="6170613"/>
  <p:notesSz cx="6858000" cy="9144000"/>
  <p:defaultTextStyle>
    <a:defPPr>
      <a:defRPr lang="de-DE"/>
    </a:defPPr>
    <a:lvl1pPr algn="l" rtl="0" fontAlgn="base">
      <a:spcBef>
        <a:spcPct val="0"/>
      </a:spcBef>
      <a:spcAft>
        <a:spcPct val="0"/>
      </a:spcAft>
      <a:buFontTx/>
      <a:buNone/>
      <a:defRPr lang="en-US" sz="1619" b="0" i="0" u="none" kern="1200">
        <a:solidFill>
          <a:schemeClr val="tx1"/>
        </a:solidFill>
        <a:latin typeface="Bosch Office Sans" pitchFamily="2"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521415D9-36F7-43E2-AB2F-B90AF26B5E84}">
      <p14:sectionLst xmlns:p14="http://schemas.microsoft.com/office/powerpoint/2010/main">
        <p14:section name="Intro" id="{5FA45D6A-A89B-40A0-8744-16C6F35213BB}">
          <p14:sldIdLst>
            <p14:sldId id="629"/>
          </p14:sldIdLst>
        </p14:section>
        <p14:section name="Day1" id="{2AF4083E-BD26-4EE2-B08E-3F932D1E1E15}">
          <p14:sldIdLst>
            <p14:sldId id="630"/>
          </p14:sldIdLst>
        </p14:section>
        <p14:section name="Overview" id="{3A5B65C2-714B-416A-9044-055BCDADDF6D}">
          <p14:sldIdLst>
            <p14:sldId id="631"/>
            <p14:sldId id="258"/>
            <p14:sldId id="482"/>
            <p14:sldId id="259"/>
            <p14:sldId id="261"/>
            <p14:sldId id="262"/>
            <p14:sldId id="438"/>
            <p14:sldId id="264"/>
            <p14:sldId id="266"/>
            <p14:sldId id="632"/>
            <p14:sldId id="416"/>
            <p14:sldId id="467"/>
          </p14:sldIdLst>
        </p14:section>
        <p14:section name="Programming Applications" id="{73F5D1D3-6A39-4DD0-94F0-8EDD0883E439}">
          <p14:sldIdLst>
            <p14:sldId id="633"/>
            <p14:sldId id="376"/>
            <p14:sldId id="377"/>
            <p14:sldId id="546"/>
            <p14:sldId id="547"/>
            <p14:sldId id="380"/>
            <p14:sldId id="550"/>
            <p14:sldId id="551"/>
          </p14:sldIdLst>
        </p14:section>
        <p14:section name="SAPUI5 Development Tool Introduction" id="{6A7DC9A4-928C-4344-9A4C-45B844A1CA08}">
          <p14:sldIdLst>
            <p14:sldId id="634"/>
            <p14:sldId id="635"/>
            <p14:sldId id="636"/>
            <p14:sldId id="638"/>
            <p14:sldId id="639"/>
            <p14:sldId id="640"/>
            <p14:sldId id="641"/>
            <p14:sldId id="642"/>
            <p14:sldId id="643"/>
            <p14:sldId id="644"/>
            <p14:sldId id="645"/>
            <p14:sldId id="646"/>
            <p14:sldId id="647"/>
            <p14:sldId id="648"/>
            <p14:sldId id="651"/>
          </p14:sldIdLst>
        </p14:section>
        <p14:section name="Creating a SAPUI5 project" id="{229348B1-58F2-4A51-8FED-A83AE9A09039}">
          <p14:sldIdLst>
            <p14:sldId id="652"/>
            <p14:sldId id="345"/>
            <p14:sldId id="346"/>
            <p14:sldId id="347"/>
            <p14:sldId id="348"/>
            <p14:sldId id="349"/>
            <p14:sldId id="350"/>
            <p14:sldId id="488"/>
            <p14:sldId id="487"/>
            <p14:sldId id="483"/>
            <p14:sldId id="484"/>
            <p14:sldId id="485"/>
            <p14:sldId id="735"/>
            <p14:sldId id="736"/>
            <p14:sldId id="737"/>
            <p14:sldId id="738"/>
            <p14:sldId id="739"/>
            <p14:sldId id="740"/>
            <p14:sldId id="727"/>
          </p14:sldIdLst>
        </p14:section>
        <p14:section name="Debugging Tools" id="{59274B7F-7C4D-4614-ADC1-B7A3F79AF8AE}">
          <p14:sldIdLst>
            <p14:sldId id="653"/>
            <p14:sldId id="741"/>
            <p14:sldId id="742"/>
            <p14:sldId id="743"/>
            <p14:sldId id="744"/>
            <p14:sldId id="745"/>
            <p14:sldId id="746"/>
            <p14:sldId id="747"/>
            <p14:sldId id="748"/>
            <p14:sldId id="749"/>
            <p14:sldId id="750"/>
            <p14:sldId id="751"/>
            <p14:sldId id="752"/>
            <p14:sldId id="768"/>
          </p14:sldIdLst>
        </p14:section>
        <p14:section name="Resourcing Handling" id="{BE92C539-A4EB-4968-9E46-274E9A991B46}">
          <p14:sldIdLst>
            <p14:sldId id="656"/>
            <p14:sldId id="657"/>
            <p14:sldId id="669"/>
            <p14:sldId id="659"/>
            <p14:sldId id="660"/>
            <p14:sldId id="769"/>
            <p14:sldId id="661"/>
            <p14:sldId id="670"/>
            <p14:sldId id="663"/>
            <p14:sldId id="664"/>
            <p14:sldId id="665"/>
            <p14:sldId id="666"/>
            <p14:sldId id="667"/>
            <p14:sldId id="668"/>
            <p14:sldId id="730"/>
          </p14:sldIdLst>
        </p14:section>
        <p14:section name="Explaining Component File" id="{F4724B01-1024-4BD4-B637-446977288C3C}">
          <p14:sldIdLst>
            <p14:sldId id="671"/>
            <p14:sldId id="674"/>
            <p14:sldId id="675"/>
            <p14:sldId id="676"/>
            <p14:sldId id="677"/>
            <p14:sldId id="678"/>
            <p14:sldId id="679"/>
            <p14:sldId id="731"/>
          </p14:sldIdLst>
        </p14:section>
        <p14:section name="Reviewing Descriptor for Application" id="{F07C4E0F-B20E-4595-8084-1B3A6E91FDB7}">
          <p14:sldIdLst>
            <p14:sldId id="680"/>
            <p14:sldId id="753"/>
            <p14:sldId id="754"/>
            <p14:sldId id="756"/>
          </p14:sldIdLst>
        </p14:section>
        <p14:section name="Day 2" id="{832B4407-A542-4432-9778-E6823F0F50BC}">
          <p14:sldIdLst>
            <p14:sldId id="686"/>
          </p14:sldIdLst>
        </p14:section>
        <p14:section name="Styling and Theming" id="{F629A274-A2F8-4282-87FC-0547006EB3B0}">
          <p14:sldIdLst>
            <p14:sldId id="685"/>
            <p14:sldId id="711"/>
            <p14:sldId id="712"/>
            <p14:sldId id="713"/>
            <p14:sldId id="714"/>
            <p14:sldId id="715"/>
            <p14:sldId id="716"/>
            <p14:sldId id="723"/>
            <p14:sldId id="724"/>
            <p14:sldId id="719"/>
            <p14:sldId id="720"/>
            <p14:sldId id="721"/>
            <p14:sldId id="725"/>
            <p14:sldId id="722"/>
            <p14:sldId id="732"/>
          </p14:sldIdLst>
        </p14:section>
        <p14:section name="Dialogs and Fragments" id="{467895B2-5B5D-49A7-9DE1-F896911F5C3D}">
          <p14:sldIdLst>
            <p14:sldId id="681"/>
            <p14:sldId id="755"/>
            <p14:sldId id="757"/>
          </p14:sldIdLst>
        </p14:section>
        <p14:section name="Databinding" id="{2935C895-6B17-43A9-B62E-87B7B6E875FF}">
          <p14:sldIdLst>
            <p14:sldId id="654"/>
            <p14:sldId id="310"/>
            <p14:sldId id="311"/>
            <p14:sldId id="312"/>
            <p14:sldId id="313"/>
            <p14:sldId id="316"/>
            <p14:sldId id="318"/>
            <p14:sldId id="563"/>
            <p14:sldId id="564"/>
            <p14:sldId id="317"/>
            <p14:sldId id="319"/>
            <p14:sldId id="565"/>
            <p14:sldId id="566"/>
            <p14:sldId id="315"/>
            <p14:sldId id="609"/>
            <p14:sldId id="728"/>
          </p14:sldIdLst>
        </p14:section>
        <p14:section name="Extended Data Binding Syntax" id="{14976F65-1DC4-47D7-ABCC-E2A1F6B21789}">
          <p14:sldIdLst>
            <p14:sldId id="655"/>
            <p14:sldId id="320"/>
            <p14:sldId id="321"/>
            <p14:sldId id="567"/>
            <p14:sldId id="568"/>
            <p14:sldId id="323"/>
            <p14:sldId id="324"/>
            <p14:sldId id="569"/>
            <p14:sldId id="570"/>
            <p14:sldId id="610"/>
            <p14:sldId id="322"/>
            <p14:sldId id="571"/>
            <p14:sldId id="572"/>
            <p14:sldId id="515"/>
            <p14:sldId id="584"/>
            <p14:sldId id="516"/>
            <p14:sldId id="573"/>
            <p14:sldId id="574"/>
            <p14:sldId id="729"/>
          </p14:sldIdLst>
        </p14:section>
        <p14:section name="OData" id="{4C095261-F020-4868-9C0E-25EB2E82FE8B}">
          <p14:sldIdLst>
            <p14:sldId id="673"/>
            <p14:sldId id="326"/>
            <p14:sldId id="399"/>
            <p14:sldId id="398"/>
            <p14:sldId id="523"/>
            <p14:sldId id="327"/>
            <p14:sldId id="582"/>
            <p14:sldId id="583"/>
          </p14:sldIdLst>
        </p14:section>
        <p14:section name="Describing Remote OData Service" id="{AD6BC6B2-9979-4497-BE2A-22377BC719C7}">
          <p14:sldIdLst>
            <p14:sldId id="706"/>
            <p14:sldId id="760"/>
            <p14:sldId id="761"/>
          </p14:sldIdLst>
        </p14:section>
        <p14:section name="Working with the Mock Server" id="{D99C970C-2997-4B8E-9BB6-C195D96265FB}">
          <p14:sldIdLst>
            <p14:sldId id="707"/>
            <p14:sldId id="762"/>
            <p14:sldId id="763"/>
            <p14:sldId id="764"/>
            <p14:sldId id="765"/>
            <p14:sldId id="766"/>
            <p14:sldId id="767"/>
          </p14:sldIdLst>
        </p14:section>
        <p14:section name="Implementing a Full Screen Application" id="{08604FC9-3A99-4361-B38B-755EA53FA393}">
          <p14:sldIdLst>
            <p14:sldId id="683"/>
          </p14:sldIdLst>
        </p14:section>
        <p14:section name="Implementing a Master-Detail Application" id="{FD724651-1421-4CA9-9DE2-6CCDF6EAAEF9}">
          <p14:sldIdLst>
            <p14:sldId id="684"/>
          </p14:sldIdLst>
        </p14:section>
        <p14:section name="Day 3" id="{982F92C6-509D-4E1F-A3FF-663C2AC0BA07}">
          <p14:sldIdLst>
            <p14:sldId id="687"/>
          </p14:sldIdLst>
        </p14:section>
        <p14:section name="Routing and Navigation" id="{81F9F367-5E88-46D9-AEC3-48AE60EDC4D4}">
          <p14:sldIdLst>
            <p14:sldId id="682"/>
            <p14:sldId id="758"/>
            <p14:sldId id="759"/>
          </p14:sldIdLst>
        </p14:section>
        <p14:section name="Notepad Controls" id="{80DF51E7-B62C-4F26-B71B-BA43414E185C}">
          <p14:sldIdLst>
            <p14:sldId id="688"/>
            <p14:sldId id="362"/>
            <p14:sldId id="363"/>
            <p14:sldId id="365"/>
            <p14:sldId id="364"/>
            <p14:sldId id="366"/>
            <p14:sldId id="367"/>
            <p14:sldId id="368"/>
            <p14:sldId id="369"/>
            <p14:sldId id="370"/>
            <p14:sldId id="371"/>
            <p14:sldId id="596"/>
            <p14:sldId id="597"/>
            <p14:sldId id="598"/>
            <p14:sldId id="599"/>
            <p14:sldId id="602"/>
            <p14:sldId id="770"/>
          </p14:sldIdLst>
        </p14:section>
        <p14:section name="The Usage of SAPUI5 Mobile" id="{C95DA714-7B1E-43BC-B4F0-9151C21D3D60}">
          <p14:sldIdLst>
            <p14:sldId id="698"/>
            <p14:sldId id="690"/>
            <p14:sldId id="691"/>
            <p14:sldId id="692"/>
            <p14:sldId id="694"/>
            <p14:sldId id="695"/>
            <p14:sldId id="696"/>
            <p14:sldId id="697"/>
            <p14:sldId id="733"/>
          </p14:sldIdLst>
        </p14:section>
        <p14:section name="Introducing Unit Test and Integration Test" id="{7C90F232-5ED7-4E1A-8656-025B363F0DBB}">
          <p14:sldIdLst>
            <p14:sldId id="708"/>
          </p14:sldIdLst>
        </p14:section>
        <p14:section name="Describing SAP HANA Cloud Platform Deployment" id="{161CE170-E4B4-45F3-96EB-A3803F40C891}">
          <p14:sldIdLst>
            <p14:sldId id="709"/>
          </p14:sldIdLst>
        </p14:section>
        <p14:section name="Outro" id="{18BF7171-98CE-409F-9F87-B6881AAC1634}">
          <p14:sldIdLst>
            <p14:sldId id="726"/>
          </p14:sldIdLst>
        </p14:section>
        <p14:section name="Appendix" id="{6F58BCC6-949A-4F80-BABC-AD2DE86DF350}">
          <p14:sldIdLst>
            <p14:sldId id="400"/>
            <p14:sldId id="401"/>
          </p14:sldIdLst>
        </p14:section>
      </p14:sectionLst>
    </p:ext>
    <p:ext uri="{EFAFB233-063F-42B5-8137-9DF3F51BA10A}">
      <p15:sldGuideLst xmlns:p15="http://schemas.microsoft.com/office/powerpoint/2012/main">
        <p15:guide id="1" orient="horz" pos="1944" userDrawn="1">
          <p15:clr>
            <a:srgbClr val="A4A3A4"/>
          </p15:clr>
        </p15:guide>
        <p15:guide id="2" pos="34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0C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93" autoAdjust="0"/>
    <p:restoredTop sz="93979" autoAdjust="0"/>
  </p:normalViewPr>
  <p:slideViewPr>
    <p:cSldViewPr snapToGrid="0">
      <p:cViewPr varScale="1">
        <p:scale>
          <a:sx n="76" d="100"/>
          <a:sy n="76" d="100"/>
        </p:scale>
        <p:origin x="276" y="56"/>
      </p:cViewPr>
      <p:guideLst>
        <p:guide orient="horz" pos="1944"/>
        <p:guide pos="345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95AD08-76C7-4D43-94AD-630042938F82}" type="datetimeFigureOut">
              <a:rPr lang="en-US" smtClean="0"/>
              <a:pPr/>
              <a:t>12/22/2019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EB1764-960A-4B17-A465-929A24EEA3DF}" type="slidenum">
              <a:rPr lang="en-US" smtClean="0"/>
              <a:pPr/>
              <a:t>‹#›</a:t>
            </a:fld>
            <a:endParaRPr lang="en-US"/>
          </a:p>
        </p:txBody>
      </p:sp>
    </p:spTree>
    <p:extLst>
      <p:ext uri="{BB962C8B-B14F-4D97-AF65-F5344CB8AC3E}">
        <p14:creationId xmlns:p14="http://schemas.microsoft.com/office/powerpoint/2010/main" val="243543986"/>
      </p:ext>
    </p:extLst>
  </p:cSld>
  <p:clrMap bg1="lt1" tx1="dk1" bg2="lt2" tx2="dk2" accent1="accent1" accent2="accent2" accent3="accent3" accent4="accent4" accent5="accent5" accent6="accent6" hlink="hlink" folHlink="folHlink"/>
  <p:notesStyle>
    <a:lvl1pPr marL="0" algn="l" defTabSz="822686" rtl="0" eaLnBrk="1" latinLnBrk="0" hangingPunct="1">
      <a:defRPr sz="1080" kern="1200">
        <a:solidFill>
          <a:schemeClr val="tx1"/>
        </a:solidFill>
        <a:latin typeface="+mn-lt"/>
        <a:ea typeface="+mn-ea"/>
        <a:cs typeface="+mn-cs"/>
      </a:defRPr>
    </a:lvl1pPr>
    <a:lvl2pPr marL="411343" algn="l" defTabSz="822686" rtl="0" eaLnBrk="1" latinLnBrk="0" hangingPunct="1">
      <a:defRPr sz="1080" kern="1200">
        <a:solidFill>
          <a:schemeClr val="tx1"/>
        </a:solidFill>
        <a:latin typeface="+mn-lt"/>
        <a:ea typeface="+mn-ea"/>
        <a:cs typeface="+mn-cs"/>
      </a:defRPr>
    </a:lvl2pPr>
    <a:lvl3pPr marL="822686" algn="l" defTabSz="822686" rtl="0" eaLnBrk="1" latinLnBrk="0" hangingPunct="1">
      <a:defRPr sz="1080" kern="1200">
        <a:solidFill>
          <a:schemeClr val="tx1"/>
        </a:solidFill>
        <a:latin typeface="+mn-lt"/>
        <a:ea typeface="+mn-ea"/>
        <a:cs typeface="+mn-cs"/>
      </a:defRPr>
    </a:lvl3pPr>
    <a:lvl4pPr marL="1234029" algn="l" defTabSz="822686" rtl="0" eaLnBrk="1" latinLnBrk="0" hangingPunct="1">
      <a:defRPr sz="1080" kern="1200">
        <a:solidFill>
          <a:schemeClr val="tx1"/>
        </a:solidFill>
        <a:latin typeface="+mn-lt"/>
        <a:ea typeface="+mn-ea"/>
        <a:cs typeface="+mn-cs"/>
      </a:defRPr>
    </a:lvl4pPr>
    <a:lvl5pPr marL="1645371" algn="l" defTabSz="822686" rtl="0" eaLnBrk="1" latinLnBrk="0" hangingPunct="1">
      <a:defRPr sz="1080" kern="1200">
        <a:solidFill>
          <a:schemeClr val="tx1"/>
        </a:solidFill>
        <a:latin typeface="+mn-lt"/>
        <a:ea typeface="+mn-ea"/>
        <a:cs typeface="+mn-cs"/>
      </a:defRPr>
    </a:lvl5pPr>
    <a:lvl6pPr marL="2056714" algn="l" defTabSz="822686" rtl="0" eaLnBrk="1" latinLnBrk="0" hangingPunct="1">
      <a:defRPr sz="1080" kern="1200">
        <a:solidFill>
          <a:schemeClr val="tx1"/>
        </a:solidFill>
        <a:latin typeface="+mn-lt"/>
        <a:ea typeface="+mn-ea"/>
        <a:cs typeface="+mn-cs"/>
      </a:defRPr>
    </a:lvl6pPr>
    <a:lvl7pPr marL="2468057" algn="l" defTabSz="822686" rtl="0" eaLnBrk="1" latinLnBrk="0" hangingPunct="1">
      <a:defRPr sz="1080" kern="1200">
        <a:solidFill>
          <a:schemeClr val="tx1"/>
        </a:solidFill>
        <a:latin typeface="+mn-lt"/>
        <a:ea typeface="+mn-ea"/>
        <a:cs typeface="+mn-cs"/>
      </a:defRPr>
    </a:lvl7pPr>
    <a:lvl8pPr marL="2879400" algn="l" defTabSz="822686" rtl="0" eaLnBrk="1" latinLnBrk="0" hangingPunct="1">
      <a:defRPr sz="1080" kern="1200">
        <a:solidFill>
          <a:schemeClr val="tx1"/>
        </a:solidFill>
        <a:latin typeface="+mn-lt"/>
        <a:ea typeface="+mn-ea"/>
        <a:cs typeface="+mn-cs"/>
      </a:defRPr>
    </a:lvl8pPr>
    <a:lvl9pPr marL="3290743" algn="l" defTabSz="822686"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vesapui5.dhcp.wdf.sap.corp:1080/trac/sapui5/wiki/PhoenixIsNowSAPUI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vesapui5.dhcp.wdf.sap.corp:1080/trac/sapui5/wiki/Documentation/AdvancedTopics/ModularizationConcep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apui5.hana.ondemand.com/sdk/docs/topics/be0cf40f61184b358b5faedaec98b2da.htm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vesapui5.dhcp.wdf.sap.corp:1080/trac/sapui5/wiki/Documentation/AdvancedTopics/DataBinding/TypeSyste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veui5infra.dhcp.wdf.sap.corp:8080/snippix/65230"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ervices.odata.org/OData/OData.svc/Categories(1)/Products/?$top=2"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veui5infra.dhcp.wdf.sap.corp:8080/demokit/"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vesapui5.dhcp.wdf.sap.corp:1080/trac/sapui5/wiki/Documentation/AdvancedTopics/Mobile/BestPractice"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2</a:t>
            </a:fld>
            <a:endParaRPr lang="en-US"/>
          </a:p>
        </p:txBody>
      </p:sp>
    </p:spTree>
    <p:extLst>
      <p:ext uri="{BB962C8B-B14F-4D97-AF65-F5344CB8AC3E}">
        <p14:creationId xmlns:p14="http://schemas.microsoft.com/office/powerpoint/2010/main" val="3082711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http://vesapui5.dhcp.wdf.sap.corp:8180/show/#hcm</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14</a:t>
            </a:fld>
            <a:endParaRPr lang="en-US"/>
          </a:p>
        </p:txBody>
      </p:sp>
    </p:spTree>
    <p:extLst>
      <p:ext uri="{BB962C8B-B14F-4D97-AF65-F5344CB8AC3E}">
        <p14:creationId xmlns:p14="http://schemas.microsoft.com/office/powerpoint/2010/main" val="519497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EB1764-960A-4B17-A465-929A24EEA3DF}" type="slidenum">
              <a:rPr lang="en-US" smtClean="0"/>
              <a:pPr/>
              <a:t>16</a:t>
            </a:fld>
            <a:endParaRPr lang="en-US"/>
          </a:p>
        </p:txBody>
      </p:sp>
    </p:spTree>
    <p:extLst>
      <p:ext uri="{BB962C8B-B14F-4D97-AF65-F5344CB8AC3E}">
        <p14:creationId xmlns:p14="http://schemas.microsoft.com/office/powerpoint/2010/main" val="344958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17</a:t>
            </a:fld>
            <a:endParaRPr lang="en-US"/>
          </a:p>
        </p:txBody>
      </p:sp>
    </p:spTree>
    <p:extLst>
      <p:ext uri="{BB962C8B-B14F-4D97-AF65-F5344CB8AC3E}">
        <p14:creationId xmlns:p14="http://schemas.microsoft.com/office/powerpoint/2010/main" val="1304167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var</a:t>
            </a:r>
            <a:r>
              <a:rPr lang="en-US" sz="1200" dirty="0" smtClean="0"/>
              <a:t> </a:t>
            </a:r>
            <a:r>
              <a:rPr lang="en-US" sz="1200" dirty="0" err="1" smtClean="0"/>
              <a:t>oPanel</a:t>
            </a:r>
            <a:r>
              <a:rPr lang="en-US" sz="1200" dirty="0" smtClean="0"/>
              <a:t> = new </a:t>
            </a:r>
            <a:r>
              <a:rPr lang="en-US" sz="1200" dirty="0" err="1" smtClean="0"/>
              <a:t>sap.ui.commons.Panel</a:t>
            </a:r>
            <a:r>
              <a:rPr lang="en-US" sz="1200" dirty="0" smtClean="0"/>
              <a:t>({</a:t>
            </a:r>
            <a:r>
              <a:rPr lang="en-US" sz="1200" dirty="0" err="1" smtClean="0"/>
              <a:t>text:"Enter</a:t>
            </a:r>
            <a:r>
              <a:rPr lang="en-US" sz="1200" dirty="0" smtClean="0"/>
              <a:t>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oLabel1 = new </a:t>
            </a:r>
            <a:r>
              <a:rPr lang="en-US" sz="1200" dirty="0" err="1" smtClean="0"/>
              <a:t>sap.ui.commons.Label</a:t>
            </a:r>
            <a:r>
              <a:rPr lang="en-US" sz="1200" dirty="0" smtClean="0"/>
              <a:t>({text: "First Name:"});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oTextField1 = new </a:t>
            </a:r>
            <a:r>
              <a:rPr lang="en-US" sz="1200" dirty="0" err="1" smtClean="0"/>
              <a:t>sap.ui.commons.TextField</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oLabel2 = new </a:t>
            </a:r>
            <a:r>
              <a:rPr lang="en-US" sz="1200" dirty="0" err="1" smtClean="0"/>
              <a:t>sap.ui.commons.Label</a:t>
            </a:r>
            <a:r>
              <a:rPr lang="en-US" sz="1200" dirty="0" smtClean="0"/>
              <a:t>({text: "Last Name:"});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oTextField2 = new </a:t>
            </a:r>
            <a:r>
              <a:rPr lang="en-US" sz="1200" dirty="0" err="1" smtClean="0"/>
              <a:t>sap.ui.commons.TextField</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a:t>
            </a:r>
            <a:r>
              <a:rPr lang="en-US" sz="1200" dirty="0" err="1" smtClean="0"/>
              <a:t>oButton</a:t>
            </a:r>
            <a:r>
              <a:rPr lang="en-US" sz="1200" dirty="0" smtClean="0"/>
              <a:t> = new </a:t>
            </a:r>
            <a:r>
              <a:rPr lang="en-US" sz="1200" dirty="0" err="1" smtClean="0"/>
              <a:t>sap.ui.commons.Button</a:t>
            </a:r>
            <a:r>
              <a:rPr lang="en-US" sz="1200" dirty="0" smtClean="0"/>
              <a:t>({text: "Submit"});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a:t>
            </a:r>
            <a:r>
              <a:rPr lang="en-US" sz="1200" dirty="0" err="1" smtClean="0"/>
              <a:t>oLayout</a:t>
            </a:r>
            <a:r>
              <a:rPr lang="en-US" sz="1200" dirty="0" smtClean="0"/>
              <a:t> = new </a:t>
            </a:r>
            <a:r>
              <a:rPr lang="en-US" sz="1200" dirty="0" err="1" smtClean="0"/>
              <a:t>sap.ui.commons.layout.VerticalLayout</a:t>
            </a:r>
            <a:r>
              <a:rPr lang="en-US" sz="1200" dirty="0" smtClean="0"/>
              <a:t>("Layout1",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content: [oLabel1, oTextField1,oLabel2, oTextField2, </a:t>
            </a:r>
            <a:r>
              <a:rPr lang="en-US" sz="1200" dirty="0" err="1" smtClean="0"/>
              <a:t>oButton</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oPanel.addContent</a:t>
            </a:r>
            <a:r>
              <a:rPr lang="en-US" sz="1200" dirty="0" smtClean="0"/>
              <a:t>(</a:t>
            </a:r>
            <a:r>
              <a:rPr lang="en-US" sz="1200" dirty="0" err="1" smtClean="0"/>
              <a:t>oLayout</a:t>
            </a:r>
            <a:r>
              <a:rPr lang="en-US" sz="1200" dirty="0" smtClean="0"/>
              <a:t>).</a:t>
            </a:r>
            <a:r>
              <a:rPr lang="en-US" sz="1200" dirty="0" err="1" smtClean="0"/>
              <a:t>placeAt</a:t>
            </a:r>
            <a:r>
              <a:rPr lang="en-US" sz="1200" dirty="0" smtClean="0"/>
              <a:t>("content");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 add handler to alert </a:t>
            </a:r>
            <a:r>
              <a:rPr lang="en-US" sz="1200" dirty="0" err="1" smtClean="0"/>
              <a:t>textfield</a:t>
            </a:r>
            <a:r>
              <a:rPr lang="en-US" sz="1200" dirty="0" smtClean="0"/>
              <a:t>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oButton.attachPress</a:t>
            </a:r>
            <a:r>
              <a:rPr lang="en-US" sz="1200" dirty="0" smtClean="0"/>
              <a:t>(function()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var</a:t>
            </a:r>
            <a:r>
              <a:rPr lang="en-US" sz="1200" dirty="0" smtClean="0"/>
              <a:t> </a:t>
            </a:r>
            <a:r>
              <a:rPr lang="en-US" sz="1200" dirty="0" err="1" smtClean="0"/>
              <a:t>msg</a:t>
            </a:r>
            <a:r>
              <a:rPr lang="en-US" sz="1200" dirty="0" smtClean="0"/>
              <a:t> = "First Name: " + oTextField1.getValue()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 "\n" + "Last Name: " + oTextField2.getValue();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alert(</a:t>
            </a:r>
            <a:r>
              <a:rPr lang="en-US" sz="1200" dirty="0" err="1" smtClean="0"/>
              <a:t>msg</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76674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80" b="0" i="0" kern="1200" dirty="0" smtClean="0">
                <a:solidFill>
                  <a:schemeClr val="tx1"/>
                </a:solidFill>
                <a:effectLst/>
                <a:latin typeface="+mn-lt"/>
                <a:ea typeface="+mn-ea"/>
                <a:cs typeface="+mn-cs"/>
              </a:rPr>
              <a:t>Core Class of the SAP UI Library.</a:t>
            </a:r>
          </a:p>
          <a:p>
            <a:r>
              <a:rPr lang="en-US" sz="1080" b="0" i="0" kern="1200" dirty="0" smtClean="0">
                <a:solidFill>
                  <a:schemeClr val="tx1"/>
                </a:solidFill>
                <a:effectLst/>
                <a:latin typeface="+mn-lt"/>
                <a:ea typeface="+mn-ea"/>
                <a:cs typeface="+mn-cs"/>
              </a:rPr>
              <a:t>This class boots the Core framework and makes it available for the Application via the method </a:t>
            </a:r>
            <a:r>
              <a:rPr lang="en-US" sz="1080" b="0" i="0" kern="1200" dirty="0" err="1" smtClean="0">
                <a:solidFill>
                  <a:schemeClr val="tx1"/>
                </a:solidFill>
                <a:effectLst/>
                <a:latin typeface="+mn-lt"/>
                <a:ea typeface="+mn-ea"/>
                <a:cs typeface="+mn-cs"/>
              </a:rPr>
              <a:t>sap.ui.getCore</a:t>
            </a:r>
            <a:r>
              <a:rPr lang="en-US" sz="1080" b="0" i="0" kern="1200" dirty="0" smtClean="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20</a:t>
            </a:fld>
            <a:endParaRPr lang="en-US"/>
          </a:p>
        </p:txBody>
      </p:sp>
    </p:spTree>
    <p:extLst>
      <p:ext uri="{BB962C8B-B14F-4D97-AF65-F5344CB8AC3E}">
        <p14:creationId xmlns:p14="http://schemas.microsoft.com/office/powerpoint/2010/main" val="291832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21</a:t>
            </a:fld>
            <a:endParaRPr lang="de-DE" dirty="0">
              <a:solidFill>
                <a:prstClr val="black"/>
              </a:solidFill>
            </a:endParaRPr>
          </a:p>
        </p:txBody>
      </p:sp>
    </p:spTree>
    <p:extLst>
      <p:ext uri="{BB962C8B-B14F-4D97-AF65-F5344CB8AC3E}">
        <p14:creationId xmlns:p14="http://schemas.microsoft.com/office/powerpoint/2010/main" val="373527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//the content for UI Area 'content'		</a:t>
            </a:r>
          </a:p>
          <a:p>
            <a:r>
              <a:rPr lang="en-GB" dirty="0" smtClean="0"/>
              <a:t>	</a:t>
            </a:r>
            <a:r>
              <a:rPr lang="en-GB" dirty="0" err="1" smtClean="0"/>
              <a:t>var</a:t>
            </a:r>
            <a:r>
              <a:rPr lang="en-GB" dirty="0" smtClean="0"/>
              <a:t> </a:t>
            </a:r>
            <a:r>
              <a:rPr lang="en-GB" dirty="0" err="1" smtClean="0"/>
              <a:t>oPanel</a:t>
            </a:r>
            <a:r>
              <a:rPr lang="en-GB" dirty="0" smtClean="0"/>
              <a:t> = new </a:t>
            </a:r>
            <a:r>
              <a:rPr lang="en-GB" dirty="0" err="1" smtClean="0"/>
              <a:t>sap.ui.commons.Panel</a:t>
            </a:r>
            <a:r>
              <a:rPr lang="en-GB" dirty="0" smtClean="0"/>
              <a:t>("panel",{</a:t>
            </a:r>
            <a:r>
              <a:rPr lang="en-GB" dirty="0" err="1" smtClean="0"/>
              <a:t>text:"Enter</a:t>
            </a:r>
            <a:r>
              <a:rPr lang="en-GB" dirty="0" smtClean="0"/>
              <a:t> Data"});</a:t>
            </a:r>
          </a:p>
          <a:p>
            <a:r>
              <a:rPr lang="en-GB" dirty="0" smtClean="0"/>
              <a:t>	</a:t>
            </a:r>
            <a:r>
              <a:rPr lang="en-GB" dirty="0" err="1" smtClean="0"/>
              <a:t>var</a:t>
            </a:r>
            <a:r>
              <a:rPr lang="en-GB" dirty="0" smtClean="0"/>
              <a:t> oLabel1 = new </a:t>
            </a:r>
            <a:r>
              <a:rPr lang="en-GB" dirty="0" err="1" smtClean="0"/>
              <a:t>sap.ui.commons.Label</a:t>
            </a:r>
            <a:r>
              <a:rPr lang="en-GB" dirty="0" smtClean="0"/>
              <a:t>({text: "First Name:"});</a:t>
            </a:r>
          </a:p>
          <a:p>
            <a:r>
              <a:rPr lang="en-GB" dirty="0" smtClean="0"/>
              <a:t>    </a:t>
            </a:r>
            <a:r>
              <a:rPr lang="en-GB" dirty="0" err="1" smtClean="0"/>
              <a:t>var</a:t>
            </a:r>
            <a:r>
              <a:rPr lang="en-GB" dirty="0" smtClean="0"/>
              <a:t> oTextField1 = new </a:t>
            </a:r>
            <a:r>
              <a:rPr lang="en-GB" dirty="0" err="1" smtClean="0"/>
              <a:t>sap.ui.commons.TextField</a:t>
            </a:r>
            <a:r>
              <a:rPr lang="en-GB" dirty="0" smtClean="0"/>
              <a:t>("Field1");</a:t>
            </a:r>
          </a:p>
          <a:p>
            <a:r>
              <a:rPr lang="en-GB" dirty="0" smtClean="0"/>
              <a:t>	</a:t>
            </a:r>
            <a:r>
              <a:rPr lang="en-GB" dirty="0" err="1" smtClean="0"/>
              <a:t>var</a:t>
            </a:r>
            <a:r>
              <a:rPr lang="en-GB" dirty="0" smtClean="0"/>
              <a:t> oLabel2 = new </a:t>
            </a:r>
            <a:r>
              <a:rPr lang="en-GB" dirty="0" err="1" smtClean="0"/>
              <a:t>sap.ui.commons.Label</a:t>
            </a:r>
            <a:r>
              <a:rPr lang="en-GB" dirty="0" smtClean="0"/>
              <a:t>({text: "Last Name:"});</a:t>
            </a:r>
          </a:p>
          <a:p>
            <a:r>
              <a:rPr lang="en-GB" dirty="0" smtClean="0"/>
              <a:t>    </a:t>
            </a:r>
            <a:r>
              <a:rPr lang="en-GB" dirty="0" err="1" smtClean="0"/>
              <a:t>var</a:t>
            </a:r>
            <a:r>
              <a:rPr lang="en-GB" dirty="0" smtClean="0"/>
              <a:t> oTextField2 = new </a:t>
            </a:r>
            <a:r>
              <a:rPr lang="en-GB" dirty="0" err="1" smtClean="0"/>
              <a:t>sap.ui.commons.TextField</a:t>
            </a:r>
            <a:r>
              <a:rPr lang="en-GB" dirty="0" smtClean="0"/>
              <a:t>("Field2");</a:t>
            </a:r>
          </a:p>
          <a:p>
            <a:r>
              <a:rPr lang="en-GB" dirty="0" smtClean="0"/>
              <a:t>    </a:t>
            </a:r>
            <a:r>
              <a:rPr lang="en-GB" dirty="0" err="1" smtClean="0"/>
              <a:t>var</a:t>
            </a:r>
            <a:r>
              <a:rPr lang="en-GB" dirty="0" smtClean="0"/>
              <a:t> </a:t>
            </a:r>
            <a:r>
              <a:rPr lang="en-GB" dirty="0" err="1" smtClean="0"/>
              <a:t>oButton</a:t>
            </a:r>
            <a:r>
              <a:rPr lang="en-GB" dirty="0" smtClean="0"/>
              <a:t> = new </a:t>
            </a:r>
            <a:r>
              <a:rPr lang="en-GB" dirty="0" err="1" smtClean="0"/>
              <a:t>sap.ui.commons.Button</a:t>
            </a:r>
            <a:r>
              <a:rPr lang="en-GB" dirty="0" smtClean="0"/>
              <a:t>({text: "Submit"});</a:t>
            </a:r>
          </a:p>
          <a:p>
            <a:r>
              <a:rPr lang="en-GB" dirty="0" smtClean="0"/>
              <a:t>	</a:t>
            </a:r>
            <a:r>
              <a:rPr lang="en-GB" dirty="0" err="1" smtClean="0"/>
              <a:t>var</a:t>
            </a:r>
            <a:r>
              <a:rPr lang="en-GB" dirty="0" smtClean="0"/>
              <a:t> </a:t>
            </a:r>
            <a:r>
              <a:rPr lang="en-GB" dirty="0" err="1" smtClean="0"/>
              <a:t>oLayout</a:t>
            </a:r>
            <a:r>
              <a:rPr lang="en-GB" dirty="0" smtClean="0"/>
              <a:t> = new </a:t>
            </a:r>
            <a:r>
              <a:rPr lang="en-GB" dirty="0" err="1" smtClean="0"/>
              <a:t>sap.ui.commons.layout.VerticalLayout</a:t>
            </a:r>
            <a:r>
              <a:rPr lang="en-GB" dirty="0" smtClean="0"/>
              <a:t>("Layout1", {</a:t>
            </a:r>
          </a:p>
          <a:p>
            <a:r>
              <a:rPr lang="en-GB" dirty="0" smtClean="0"/>
              <a:t>	content: [oLabel1, oTextField1,oLabel2, oTextField2, </a:t>
            </a:r>
            <a:r>
              <a:rPr lang="en-GB" dirty="0" err="1" smtClean="0"/>
              <a:t>oButton</a:t>
            </a:r>
            <a:r>
              <a:rPr lang="en-GB" dirty="0" smtClean="0"/>
              <a:t>]</a:t>
            </a:r>
          </a:p>
          <a:p>
            <a:r>
              <a:rPr lang="en-GB" dirty="0" smtClean="0"/>
              <a:t>	});</a:t>
            </a:r>
          </a:p>
          <a:p>
            <a:r>
              <a:rPr lang="en-GB" dirty="0" smtClean="0"/>
              <a:t>    </a:t>
            </a:r>
            <a:r>
              <a:rPr lang="en-GB" dirty="0" err="1" smtClean="0"/>
              <a:t>oPanel.addContent</a:t>
            </a:r>
            <a:r>
              <a:rPr lang="en-GB" dirty="0" smtClean="0"/>
              <a:t>(</a:t>
            </a:r>
            <a:r>
              <a:rPr lang="en-GB" dirty="0" err="1" smtClean="0"/>
              <a:t>oLayout</a:t>
            </a:r>
            <a:r>
              <a:rPr lang="en-GB" dirty="0" smtClean="0"/>
              <a:t>).</a:t>
            </a:r>
            <a:r>
              <a:rPr lang="en-GB" dirty="0" err="1" smtClean="0"/>
              <a:t>placeAt</a:t>
            </a:r>
            <a:r>
              <a:rPr lang="en-GB" dirty="0" smtClean="0"/>
              <a:t>("content");</a:t>
            </a:r>
          </a:p>
          <a:p>
            <a:r>
              <a:rPr lang="en-GB" dirty="0" smtClean="0"/>
              <a:t>    </a:t>
            </a:r>
          </a:p>
          <a:p>
            <a:r>
              <a:rPr lang="en-GB" dirty="0" smtClean="0"/>
              <a:t>    // add handler to alert </a:t>
            </a:r>
            <a:r>
              <a:rPr lang="en-GB" dirty="0" err="1" smtClean="0"/>
              <a:t>textfield</a:t>
            </a:r>
            <a:r>
              <a:rPr lang="en-GB" dirty="0" smtClean="0"/>
              <a:t> values</a:t>
            </a:r>
          </a:p>
          <a:p>
            <a:r>
              <a:rPr lang="en-GB" dirty="0" smtClean="0"/>
              <a:t>    </a:t>
            </a:r>
            <a:r>
              <a:rPr lang="en-GB" dirty="0" err="1" smtClean="0"/>
              <a:t>oButton.attachPress</a:t>
            </a:r>
            <a:r>
              <a:rPr lang="en-GB" dirty="0" smtClean="0"/>
              <a:t>(function() {</a:t>
            </a:r>
          </a:p>
          <a:p>
            <a:r>
              <a:rPr lang="en-GB" dirty="0" smtClean="0"/>
              <a:t>        </a:t>
            </a:r>
            <a:r>
              <a:rPr lang="en-GB" dirty="0" err="1" smtClean="0"/>
              <a:t>var</a:t>
            </a:r>
            <a:r>
              <a:rPr lang="en-GB" dirty="0" smtClean="0"/>
              <a:t> </a:t>
            </a:r>
            <a:r>
              <a:rPr lang="en-GB" dirty="0" err="1" smtClean="0"/>
              <a:t>msg</a:t>
            </a:r>
            <a:r>
              <a:rPr lang="en-GB" dirty="0" smtClean="0"/>
              <a:t> = "First Name: " + </a:t>
            </a:r>
            <a:r>
              <a:rPr lang="en-GB" dirty="0" err="1" smtClean="0"/>
              <a:t>sap.ui.getCore</a:t>
            </a:r>
            <a:r>
              <a:rPr lang="en-GB" dirty="0" smtClean="0"/>
              <a:t>().</a:t>
            </a:r>
            <a:r>
              <a:rPr lang="en-GB" dirty="0" err="1" smtClean="0"/>
              <a:t>byId</a:t>
            </a:r>
            <a:r>
              <a:rPr lang="en-GB" dirty="0" smtClean="0"/>
              <a:t>("Field1").</a:t>
            </a:r>
            <a:r>
              <a:rPr lang="en-GB" dirty="0" err="1" smtClean="0"/>
              <a:t>getValue</a:t>
            </a:r>
            <a:r>
              <a:rPr lang="en-GB" dirty="0" smtClean="0"/>
              <a:t>() </a:t>
            </a:r>
          </a:p>
          <a:p>
            <a:r>
              <a:rPr lang="en-GB" dirty="0" smtClean="0"/>
              <a:t>            + "\n" + "Last Name: " + </a:t>
            </a:r>
            <a:r>
              <a:rPr lang="en-GB" dirty="0" err="1" smtClean="0"/>
              <a:t>sap.ui.getCore</a:t>
            </a:r>
            <a:r>
              <a:rPr lang="en-GB" dirty="0" smtClean="0"/>
              <a:t>().</a:t>
            </a:r>
            <a:r>
              <a:rPr lang="en-GB" dirty="0" err="1" smtClean="0"/>
              <a:t>byId</a:t>
            </a:r>
            <a:r>
              <a:rPr lang="en-GB" dirty="0" smtClean="0"/>
              <a:t>("Field2").</a:t>
            </a:r>
            <a:r>
              <a:rPr lang="en-GB" dirty="0" err="1" smtClean="0"/>
              <a:t>getValue</a:t>
            </a:r>
            <a:r>
              <a:rPr lang="en-GB" dirty="0" smtClean="0"/>
              <a:t>()</a:t>
            </a:r>
          </a:p>
          <a:p>
            <a:r>
              <a:rPr lang="en-GB" dirty="0" smtClean="0"/>
              <a:t>            + "\n" + "HTML element type: " + </a:t>
            </a:r>
            <a:r>
              <a:rPr lang="en-GB" dirty="0" err="1" smtClean="0"/>
              <a:t>jQuery.sap.domById</a:t>
            </a:r>
            <a:r>
              <a:rPr lang="en-GB" dirty="0" smtClean="0"/>
              <a:t>("panel");</a:t>
            </a:r>
          </a:p>
          <a:p>
            <a:r>
              <a:rPr lang="en-GB" dirty="0" smtClean="0"/>
              <a:t>        alert(</a:t>
            </a:r>
            <a:r>
              <a:rPr lang="en-GB" dirty="0" err="1" smtClean="0"/>
              <a:t>msg</a:t>
            </a:r>
            <a:r>
              <a:rPr lang="en-GB" dirty="0" smtClean="0"/>
              <a:t>);</a:t>
            </a:r>
          </a:p>
          <a:p>
            <a:r>
              <a:rPr lang="en-GB" dirty="0" smtClean="0"/>
              <a:t>    });</a:t>
            </a: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22</a:t>
            </a:fld>
            <a:endParaRPr lang="de-DE" dirty="0">
              <a:solidFill>
                <a:prstClr val="black"/>
              </a:solidFill>
            </a:endParaRPr>
          </a:p>
        </p:txBody>
      </p:sp>
    </p:spTree>
    <p:extLst>
      <p:ext uri="{BB962C8B-B14F-4D97-AF65-F5344CB8AC3E}">
        <p14:creationId xmlns:p14="http://schemas.microsoft.com/office/powerpoint/2010/main" val="3323212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27</a:t>
            </a:fld>
            <a:endParaRPr lang="en-US"/>
          </a:p>
        </p:txBody>
      </p:sp>
    </p:spTree>
    <p:extLst>
      <p:ext uri="{BB962C8B-B14F-4D97-AF65-F5344CB8AC3E}">
        <p14:creationId xmlns:p14="http://schemas.microsoft.com/office/powerpoint/2010/main" val="1519001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28</a:t>
            </a:fld>
            <a:endParaRPr lang="en-US"/>
          </a:p>
        </p:txBody>
      </p:sp>
    </p:spTree>
    <p:extLst>
      <p:ext uri="{BB962C8B-B14F-4D97-AF65-F5344CB8AC3E}">
        <p14:creationId xmlns:p14="http://schemas.microsoft.com/office/powerpoint/2010/main" val="246392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Controller.js: </a:t>
            </a:r>
          </a:p>
          <a:p>
            <a:r>
              <a:rPr lang="en-US" dirty="0" err="1" smtClean="0"/>
              <a:t>sap.ui.controller</a:t>
            </a:r>
            <a:r>
              <a:rPr lang="en-US" dirty="0" smtClean="0"/>
              <a:t>("training.xml", {</a:t>
            </a:r>
          </a:p>
          <a:p>
            <a:endParaRPr lang="en-US" dirty="0" smtClean="0"/>
          </a:p>
          <a:p>
            <a:r>
              <a:rPr lang="en-US" dirty="0" smtClean="0"/>
              <a:t>		  </a:t>
            </a:r>
            <a:r>
              <a:rPr lang="en-US" dirty="0" err="1" smtClean="0"/>
              <a:t>sayHello</a:t>
            </a:r>
            <a:r>
              <a:rPr lang="en-US" dirty="0" smtClean="0"/>
              <a:t>: function() {</a:t>
            </a:r>
          </a:p>
          <a:p>
            <a:r>
              <a:rPr lang="en-US" dirty="0" smtClean="0"/>
              <a:t>			  </a:t>
            </a:r>
            <a:r>
              <a:rPr lang="en-US" dirty="0" err="1" smtClean="0"/>
              <a:t>sap.ui.commons.MessageBox.show</a:t>
            </a:r>
            <a:r>
              <a:rPr lang="en-US" dirty="0" smtClean="0"/>
              <a:t>("Hello World");		  </a:t>
            </a:r>
          </a:p>
          <a:p>
            <a:r>
              <a:rPr lang="en-US" dirty="0" smtClean="0"/>
              <a:t>		  }</a:t>
            </a:r>
          </a:p>
          <a:p>
            <a:r>
              <a:rPr lang="en-US" dirty="0" smtClean="0"/>
              <a:t>	  });</a:t>
            </a:r>
          </a:p>
          <a:p>
            <a:r>
              <a:rPr lang="en-US" dirty="0" smtClean="0"/>
              <a:t>Xml.view.xml:</a:t>
            </a:r>
          </a:p>
          <a:p>
            <a:endParaRPr lang="en-US" dirty="0" smtClean="0"/>
          </a:p>
          <a:p>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core:View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xmlns:core</a:t>
            </a:r>
            <a:r>
              <a:rPr lang="en-US" sz="1200"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a:t>
            </a:r>
            <a:r>
              <a:rPr lang="en-US" sz="1200" i="1" kern="1200" dirty="0" err="1" smtClean="0">
                <a:solidFill>
                  <a:schemeClr val="tx1"/>
                </a:solidFill>
                <a:latin typeface="+mn-lt"/>
                <a:ea typeface="+mn-ea"/>
                <a:cs typeface="+mn-cs"/>
              </a:rPr>
              <a:t>sap.ui.core</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xmlns:mvc</a:t>
            </a:r>
            <a:r>
              <a:rPr lang="en-US" sz="1200" i="1" kern="1200" dirty="0" smtClean="0">
                <a:solidFill>
                  <a:schemeClr val="tx1"/>
                </a:solidFill>
                <a:latin typeface="+mn-lt"/>
                <a:ea typeface="+mn-ea"/>
                <a:cs typeface="+mn-cs"/>
              </a:rPr>
              <a:t>="</a:t>
            </a:r>
            <a:r>
              <a:rPr lang="en-US" sz="1200" i="1" kern="1200" dirty="0" err="1" smtClean="0">
                <a:solidFill>
                  <a:schemeClr val="tx1"/>
                </a:solidFill>
                <a:latin typeface="+mn-lt"/>
                <a:ea typeface="+mn-ea"/>
                <a:cs typeface="+mn-cs"/>
              </a:rPr>
              <a:t>sap.ui.core.mvc</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xmlns</a:t>
            </a:r>
            <a:r>
              <a:rPr lang="en-US" sz="1200" i="1" kern="1200" dirty="0" smtClean="0">
                <a:solidFill>
                  <a:schemeClr val="tx1"/>
                </a:solidFill>
                <a:latin typeface="+mn-lt"/>
                <a:ea typeface="+mn-ea"/>
                <a:cs typeface="+mn-cs"/>
              </a:rPr>
              <a:t>="</a:t>
            </a:r>
            <a:r>
              <a:rPr lang="en-US" sz="1200" i="1" kern="1200" dirty="0" err="1" smtClean="0">
                <a:solidFill>
                  <a:schemeClr val="tx1"/>
                </a:solidFill>
                <a:latin typeface="+mn-lt"/>
                <a:ea typeface="+mn-ea"/>
                <a:cs typeface="+mn-cs"/>
              </a:rPr>
              <a:t>sap.ui.commons</a:t>
            </a:r>
            <a:r>
              <a:rPr lang="en-US" sz="1200" i="1"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controllerName</a:t>
            </a:r>
            <a:r>
              <a:rPr lang="en-US" sz="1200"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"training.xml" </a:t>
            </a:r>
            <a:r>
              <a:rPr lang="en-US" sz="1200" i="1" kern="1200" dirty="0" err="1" smtClean="0">
                <a:solidFill>
                  <a:schemeClr val="tx1"/>
                </a:solidFill>
                <a:latin typeface="+mn-lt"/>
                <a:ea typeface="+mn-ea"/>
                <a:cs typeface="+mn-cs"/>
              </a:rPr>
              <a:t>xmlns:html</a:t>
            </a:r>
            <a:r>
              <a:rPr lang="en-US" sz="1200" i="1" kern="1200" dirty="0" smtClean="0">
                <a:solidFill>
                  <a:schemeClr val="tx1"/>
                </a:solidFill>
                <a:latin typeface="+mn-lt"/>
                <a:ea typeface="+mn-ea"/>
                <a:cs typeface="+mn-cs"/>
              </a:rPr>
              <a:t>="http://www.w3.org/1999/xhtml"&gt;</a:t>
            </a:r>
          </a:p>
          <a:p>
            <a:r>
              <a:rPr lang="en-US" sz="1200" kern="1200" dirty="0" smtClean="0">
                <a:solidFill>
                  <a:schemeClr val="tx1"/>
                </a:solidFill>
                <a:latin typeface="+mn-lt"/>
                <a:ea typeface="+mn-ea"/>
                <a:cs typeface="+mn-cs"/>
              </a:rPr>
              <a:t>           &lt;html:h1&gt;my first XML-Header&lt;/html:h1&gt;</a:t>
            </a:r>
          </a:p>
          <a:p>
            <a:r>
              <a:rPr lang="en-US" sz="1200" kern="1200" dirty="0" smtClean="0">
                <a:solidFill>
                  <a:schemeClr val="tx1"/>
                </a:solidFill>
                <a:latin typeface="+mn-lt"/>
                <a:ea typeface="+mn-ea"/>
                <a:cs typeface="+mn-cs"/>
              </a:rPr>
              <a:t>           &lt;Panel&gt;</a:t>
            </a:r>
          </a:p>
          <a:p>
            <a:r>
              <a:rPr lang="en-US" sz="1200" kern="1200" dirty="0" smtClean="0">
                <a:solidFill>
                  <a:schemeClr val="tx1"/>
                </a:solidFill>
                <a:latin typeface="+mn-lt"/>
                <a:ea typeface="+mn-ea"/>
                <a:cs typeface="+mn-cs"/>
              </a:rPr>
              <a:t>           &lt;Button text=</a:t>
            </a:r>
            <a:r>
              <a:rPr lang="en-US" sz="1200" i="1" kern="1200" dirty="0" smtClean="0">
                <a:solidFill>
                  <a:schemeClr val="tx1"/>
                </a:solidFill>
                <a:latin typeface="+mn-lt"/>
                <a:ea typeface="+mn-ea"/>
                <a:cs typeface="+mn-cs"/>
              </a:rPr>
              <a:t>"Hello World" press="</a:t>
            </a:r>
            <a:r>
              <a:rPr lang="en-US" sz="1200" i="1" kern="1200" dirty="0" err="1" smtClean="0">
                <a:solidFill>
                  <a:schemeClr val="tx1"/>
                </a:solidFill>
                <a:latin typeface="+mn-lt"/>
                <a:ea typeface="+mn-ea"/>
                <a:cs typeface="+mn-cs"/>
              </a:rPr>
              <a:t>sayHello</a:t>
            </a:r>
            <a:r>
              <a:rPr lang="en-US" sz="1200" i="1" kern="1200" dirty="0" smtClean="0">
                <a:solidFill>
                  <a:schemeClr val="tx1"/>
                </a:solidFill>
                <a:latin typeface="+mn-lt"/>
                <a:ea typeface="+mn-ea"/>
                <a:cs typeface="+mn-cs"/>
              </a:rPr>
              <a:t>" /&gt;</a:t>
            </a:r>
          </a:p>
          <a:p>
            <a:r>
              <a:rPr lang="en-US" sz="1200" kern="1200" dirty="0" smtClean="0">
                <a:solidFill>
                  <a:schemeClr val="tx1"/>
                </a:solidFill>
                <a:latin typeface="+mn-lt"/>
                <a:ea typeface="+mn-ea"/>
                <a:cs typeface="+mn-cs"/>
              </a:rPr>
              <a:t>           &lt;/Panel&gt;</a:t>
            </a:r>
          </a:p>
          <a:p>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core:View</a:t>
            </a:r>
            <a:r>
              <a:rPr lang="en-US" sz="1200" kern="1200" dirty="0" smtClean="0">
                <a:solidFill>
                  <a:schemeClr val="tx1"/>
                </a:solidFill>
                <a:latin typeface="+mn-lt"/>
                <a:ea typeface="+mn-ea"/>
                <a:cs typeface="+mn-cs"/>
              </a:rPr>
              <a:t>&gt;</a:t>
            </a:r>
          </a:p>
          <a:p>
            <a:endParaRPr lang="en-US"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dirty="0" smtClean="0">
                <a:solidFill>
                  <a:srgbClr val="000000"/>
                </a:solidFill>
              </a:rPr>
              <a:t>shell.view.js:</a:t>
            </a:r>
          </a:p>
          <a:p>
            <a:pPr marL="0" marR="0" lvl="1" indent="0" algn="l" defTabSz="914400" rtl="0" eaLnBrk="1" fontAlgn="auto" latinLnBrk="0" hangingPunct="1">
              <a:lnSpc>
                <a:spcPct val="100000"/>
              </a:lnSpc>
              <a:spcBef>
                <a:spcPts val="0"/>
              </a:spcBef>
              <a:spcAft>
                <a:spcPts val="0"/>
              </a:spcAft>
              <a:buClrTx/>
              <a:buSzTx/>
              <a:buFontTx/>
              <a:buNone/>
              <a:tabLst/>
              <a:defRPr/>
            </a:pPr>
            <a:endParaRPr lang="de-DE" sz="1600" dirty="0" smtClean="0">
              <a:solidFill>
                <a:srgbClr val="00000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sap.ui.jsview</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training.shell</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de-DE" sz="1600" b="1" dirty="0" smtClean="0">
              <a:solidFill>
                <a:srgbClr val="000000"/>
              </a:solidFill>
              <a:latin typeface="Courier New" pitchFamily="49" charset="0"/>
              <a:cs typeface="Courier New"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getControllerName</a:t>
            </a:r>
            <a:r>
              <a:rPr lang="de-DE" sz="1600" b="1" dirty="0" smtClean="0">
                <a:solidFill>
                  <a:srgbClr val="000000"/>
                </a:solidFill>
                <a:latin typeface="Courier New" pitchFamily="49" charset="0"/>
                <a:cs typeface="Courier New" pitchFamily="49" charset="0"/>
              </a:rPr>
              <a:t> : </a:t>
            </a:r>
            <a:r>
              <a:rPr lang="de-DE" sz="1600" b="1" dirty="0" err="1" smtClean="0">
                <a:solidFill>
                  <a:srgbClr val="000000"/>
                </a:solidFill>
                <a:latin typeface="Courier New" pitchFamily="49" charset="0"/>
                <a:cs typeface="Courier New" pitchFamily="49" charset="0"/>
              </a:rPr>
              <a:t>function</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return</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training.shell</a:t>
            </a:r>
            <a:r>
              <a:rPr lang="de-DE" sz="1600" b="1" dirty="0" smtClean="0">
                <a:solidFill>
                  <a:srgbClr val="000000"/>
                </a:solidFill>
                <a:latin typeface="Courier New" pitchFamily="49" charset="0"/>
                <a:cs typeface="Courier New"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de-DE" sz="1600" b="1" dirty="0" smtClean="0">
              <a:solidFill>
                <a:srgbClr val="000000"/>
              </a:solidFill>
              <a:latin typeface="Courier New" pitchFamily="49" charset="0"/>
              <a:cs typeface="Courier New"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createContent</a:t>
            </a:r>
            <a:r>
              <a:rPr lang="de-DE" sz="1600" b="1" dirty="0" smtClean="0">
                <a:solidFill>
                  <a:srgbClr val="000000"/>
                </a:solidFill>
                <a:latin typeface="Courier New" pitchFamily="49" charset="0"/>
                <a:cs typeface="Courier New" pitchFamily="49" charset="0"/>
              </a:rPr>
              <a:t> : </a:t>
            </a:r>
            <a:r>
              <a:rPr lang="de-DE" sz="1600" b="1" dirty="0" err="1" smtClean="0">
                <a:solidFill>
                  <a:srgbClr val="000000"/>
                </a:solidFill>
                <a:latin typeface="Courier New" pitchFamily="49" charset="0"/>
                <a:cs typeface="Courier New" pitchFamily="49" charset="0"/>
              </a:rPr>
              <a:t>function</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oController</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var</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a:t>
            </a:r>
            <a:r>
              <a:rPr lang="de-DE" sz="1600" b="1" dirty="0" smtClean="0">
                <a:solidFill>
                  <a:srgbClr val="000000"/>
                </a:solidFill>
                <a:latin typeface="Courier New" pitchFamily="49" charset="0"/>
                <a:cs typeface="Courier New" pitchFamily="49" charset="0"/>
              </a:rPr>
              <a:t> = </a:t>
            </a:r>
            <a:r>
              <a:rPr lang="de-DE" sz="1600" b="1" dirty="0" err="1" smtClean="0">
                <a:solidFill>
                  <a:srgbClr val="000000"/>
                </a:solidFill>
                <a:latin typeface="Courier New" pitchFamily="49" charset="0"/>
                <a:cs typeface="Courier New" pitchFamily="49" charset="0"/>
              </a:rPr>
              <a:t>new</a:t>
            </a:r>
            <a:r>
              <a:rPr lang="de-DE" sz="1600" b="1" dirty="0" smtClean="0">
                <a:solidFill>
                  <a:srgbClr val="000000"/>
                </a:solidFill>
                <a:latin typeface="Courier New" pitchFamily="49" charset="0"/>
                <a:cs typeface="Courier New" pitchFamily="49" charset="0"/>
              </a:rPr>
              <a:t> sap.ui.ux3.Shell();</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oShell.addWorksetItem</a:t>
            </a:r>
            <a:r>
              <a:rPr lang="de-DE" sz="1600" b="1" dirty="0" smtClean="0">
                <a:solidFill>
                  <a:srgbClr val="000000"/>
                </a:solidFill>
                <a:latin typeface="Courier New" pitchFamily="49" charset="0"/>
                <a:cs typeface="Courier New"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new</a:t>
            </a:r>
            <a:r>
              <a:rPr lang="de-DE" sz="1600" b="1" dirty="0" smtClean="0">
                <a:solidFill>
                  <a:srgbClr val="000000"/>
                </a:solidFill>
                <a:latin typeface="Courier New" pitchFamily="49" charset="0"/>
                <a:cs typeface="Courier New" pitchFamily="49" charset="0"/>
              </a:rPr>
              <a:t> sap.ui.ux3.NavigationItem({</a:t>
            </a:r>
            <a:r>
              <a:rPr lang="de-DE" sz="1600" b="1" dirty="0" err="1" smtClean="0">
                <a:solidFill>
                  <a:srgbClr val="000000"/>
                </a:solidFill>
                <a:latin typeface="Courier New" pitchFamily="49" charset="0"/>
                <a:cs typeface="Courier New" pitchFamily="49" charset="0"/>
              </a:rPr>
              <a:t>key</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btn</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text</a:t>
            </a:r>
            <a:r>
              <a:rPr lang="de-DE" sz="1600" b="1" dirty="0" smtClean="0">
                <a:solidFill>
                  <a:srgbClr val="000000"/>
                </a:solidFill>
                <a:latin typeface="Courier New" pitchFamily="49" charset="0"/>
                <a:cs typeface="Courier New" pitchFamily="49" charset="0"/>
              </a:rPr>
              <a:t>:"Button"})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oShell.addWorksetItem</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new</a:t>
            </a:r>
            <a:r>
              <a:rPr lang="de-DE" sz="1600" b="1" dirty="0" smtClean="0">
                <a:solidFill>
                  <a:srgbClr val="000000"/>
                </a:solidFill>
                <a:latin typeface="Courier New" pitchFamily="49" charset="0"/>
                <a:cs typeface="Courier New" pitchFamily="49" charset="0"/>
              </a:rPr>
              <a:t> sap.ui.ux3.NavigationItem({</a:t>
            </a:r>
            <a:r>
              <a:rPr lang="de-DE" sz="1600" b="1" dirty="0" err="1" smtClean="0">
                <a:solidFill>
                  <a:srgbClr val="000000"/>
                </a:solidFill>
                <a:latin typeface="Courier New" pitchFamily="49" charset="0"/>
                <a:cs typeface="Courier New" pitchFamily="49" charset="0"/>
              </a:rPr>
              <a:t>key</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tf</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text</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Textfield</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oShell.addWorksetItem</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new</a:t>
            </a:r>
            <a:r>
              <a:rPr lang="de-DE" sz="1600" b="1" dirty="0" smtClean="0">
                <a:solidFill>
                  <a:srgbClr val="000000"/>
                </a:solidFill>
                <a:latin typeface="Courier New" pitchFamily="49" charset="0"/>
                <a:cs typeface="Courier New" pitchFamily="49" charset="0"/>
              </a:rPr>
              <a:t> sap.ui.ux3.NavigationItem({</a:t>
            </a:r>
            <a:r>
              <a:rPr lang="de-DE" sz="1600" b="1" dirty="0" err="1" smtClean="0">
                <a:solidFill>
                  <a:srgbClr val="000000"/>
                </a:solidFill>
                <a:latin typeface="Courier New" pitchFamily="49" charset="0"/>
                <a:cs typeface="Courier New" pitchFamily="49" charset="0"/>
              </a:rPr>
              <a:t>key</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xml</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text</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XMLView</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var</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mContent</a:t>
            </a:r>
            <a:r>
              <a:rPr lang="de-DE" sz="1600" b="1" dirty="0" smtClean="0">
                <a:solidFill>
                  <a:srgbClr val="000000"/>
                </a:solidFill>
                <a:latin typeface="Courier New" pitchFamily="49" charset="0"/>
                <a:cs typeface="Courier New" pitchFamily="49" charset="0"/>
              </a:rPr>
              <a:t> = {}; //</a:t>
            </a:r>
            <a:r>
              <a:rPr lang="de-DE" sz="1600" b="1" dirty="0" err="1" smtClean="0">
                <a:solidFill>
                  <a:srgbClr val="000000"/>
                </a:solidFill>
                <a:latin typeface="Courier New" pitchFamily="49" charset="0"/>
                <a:cs typeface="Courier New" pitchFamily="49" charset="0"/>
              </a:rPr>
              <a:t>map</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holding</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the</a:t>
            </a:r>
            <a:r>
              <a:rPr lang="de-DE" sz="1600" b="1" dirty="0" smtClean="0">
                <a:solidFill>
                  <a:srgbClr val="000000"/>
                </a:solidFill>
                <a:latin typeface="Courier New" pitchFamily="49" charset="0"/>
                <a:cs typeface="Courier New" pitchFamily="49" charset="0"/>
              </a:rPr>
              <a:t> Shell </a:t>
            </a:r>
            <a:r>
              <a:rPr lang="de-DE" sz="1600" b="1" dirty="0" err="1" smtClean="0">
                <a:solidFill>
                  <a:srgbClr val="000000"/>
                </a:solidFill>
                <a:latin typeface="Courier New" pitchFamily="49" charset="0"/>
                <a:cs typeface="Courier New" pitchFamily="49" charset="0"/>
              </a:rPr>
              <a:t>content</a:t>
            </a:r>
            <a:endParaRPr lang="de-DE" sz="1600" b="1" dirty="0" smtClean="0">
              <a:solidFill>
                <a:srgbClr val="000000"/>
              </a:solidFill>
              <a:latin typeface="Courier New" pitchFamily="49" charset="0"/>
              <a:cs typeface="Courier New"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mContent.btn</a:t>
            </a:r>
            <a:r>
              <a:rPr lang="de-DE" sz="1600" b="1" dirty="0" smtClean="0">
                <a:solidFill>
                  <a:srgbClr val="000000"/>
                </a:solidFill>
                <a:latin typeface="Courier New" pitchFamily="49" charset="0"/>
                <a:cs typeface="Courier New" pitchFamily="49" charset="0"/>
              </a:rPr>
              <a:t> = </a:t>
            </a:r>
            <a:r>
              <a:rPr lang="de-DE" sz="1600" b="1" dirty="0" err="1" smtClean="0">
                <a:solidFill>
                  <a:srgbClr val="000000"/>
                </a:solidFill>
                <a:latin typeface="Courier New" pitchFamily="49" charset="0"/>
                <a:cs typeface="Courier New" pitchFamily="49" charset="0"/>
              </a:rPr>
              <a:t>new</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sap.ui.commons.Button</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text</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Hello</a:t>
            </a:r>
            <a:r>
              <a:rPr lang="de-DE" sz="1600" b="1" dirty="0" smtClean="0">
                <a:solidFill>
                  <a:srgbClr val="000000"/>
                </a:solidFill>
                <a:latin typeface="Courier New" pitchFamily="49" charset="0"/>
                <a:cs typeface="Courier New" pitchFamily="49" charset="0"/>
              </a:rPr>
              <a:t> World"});</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mContent.tf = </a:t>
            </a:r>
            <a:r>
              <a:rPr lang="de-DE" sz="1600" b="1" dirty="0" err="1" smtClean="0">
                <a:solidFill>
                  <a:srgbClr val="000000"/>
                </a:solidFill>
                <a:latin typeface="Courier New" pitchFamily="49" charset="0"/>
                <a:cs typeface="Courier New" pitchFamily="49" charset="0"/>
              </a:rPr>
              <a:t>new</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sap.ui.commons.TextField</a:t>
            </a:r>
            <a:r>
              <a:rPr lang="de-DE" sz="1600" b="1" dirty="0" smtClean="0">
                <a:solidFill>
                  <a:srgbClr val="000000"/>
                </a:solidFill>
                <a:latin typeface="Courier New" pitchFamily="49" charset="0"/>
                <a:cs typeface="Courier New"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mContent.xml = </a:t>
            </a:r>
            <a:r>
              <a:rPr lang="de-DE" sz="1600" b="1" dirty="0" err="1" smtClean="0">
                <a:solidFill>
                  <a:srgbClr val="000000"/>
                </a:solidFill>
                <a:latin typeface="Courier New" pitchFamily="49" charset="0"/>
                <a:cs typeface="Courier New" pitchFamily="49" charset="0"/>
              </a:rPr>
              <a:t>sap.ui.view</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viewName</a:t>
            </a:r>
            <a:r>
              <a:rPr lang="de-DE" sz="1600" b="1" dirty="0" smtClean="0">
                <a:solidFill>
                  <a:srgbClr val="000000"/>
                </a:solidFill>
                <a:latin typeface="Courier New" pitchFamily="49" charset="0"/>
                <a:cs typeface="Courier New" pitchFamily="49" charset="0"/>
              </a:rPr>
              <a:t>:"training.xml", </a:t>
            </a:r>
            <a:r>
              <a:rPr lang="de-DE" sz="1600" b="1" dirty="0" err="1" smtClean="0">
                <a:solidFill>
                  <a:srgbClr val="000000"/>
                </a:solidFill>
                <a:latin typeface="Courier New" pitchFamily="49" charset="0"/>
                <a:cs typeface="Courier New" pitchFamily="49" charset="0"/>
              </a:rPr>
              <a:t>type:sap.ui.core.mvc.ViewType.XML</a:t>
            </a:r>
            <a:r>
              <a:rPr lang="de-DE" sz="1600" b="1" dirty="0" smtClean="0">
                <a:solidFill>
                  <a:srgbClr val="000000"/>
                </a:solidFill>
                <a:latin typeface="Courier New" pitchFamily="49" charset="0"/>
                <a:cs typeface="Courier New"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oShell.setContent</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mContent.btn</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initial</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content</a:t>
            </a:r>
            <a:endParaRPr lang="de-DE" sz="1600" b="1" dirty="0" smtClean="0">
              <a:solidFill>
                <a:srgbClr val="000000"/>
              </a:solidFill>
              <a:latin typeface="Courier New" pitchFamily="49" charset="0"/>
              <a:cs typeface="Courier New"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oShell.attachWorksetItemSelected</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function</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evt</a:t>
            </a: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var</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key</a:t>
            </a:r>
            <a:r>
              <a:rPr lang="de-DE" sz="1600" b="1" dirty="0" smtClean="0">
                <a:solidFill>
                  <a:srgbClr val="000000"/>
                </a:solidFill>
                <a:latin typeface="Courier New" pitchFamily="49" charset="0"/>
                <a:cs typeface="Courier New" pitchFamily="49" charset="0"/>
              </a:rPr>
              <a:t> = </a:t>
            </a:r>
            <a:r>
              <a:rPr lang="de-DE" sz="1600" b="1" dirty="0" err="1" smtClean="0">
                <a:solidFill>
                  <a:srgbClr val="000000"/>
                </a:solidFill>
                <a:latin typeface="Courier New" pitchFamily="49" charset="0"/>
                <a:cs typeface="Courier New" pitchFamily="49" charset="0"/>
              </a:rPr>
              <a:t>evt.getParameter</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key</a:t>
            </a:r>
            <a:r>
              <a:rPr lang="de-DE" sz="1600" b="1" dirty="0" smtClean="0">
                <a:solidFill>
                  <a:srgbClr val="000000"/>
                </a:solidFill>
                <a:latin typeface="Courier New" pitchFamily="49" charset="0"/>
                <a:cs typeface="Courier New"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oShell.setContent</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mContent</a:t>
            </a:r>
            <a:r>
              <a:rPr lang="de-DE" sz="1600" b="1" dirty="0" smtClean="0">
                <a:solidFill>
                  <a:srgbClr val="000000"/>
                </a:solidFill>
                <a:latin typeface="Courier New" pitchFamily="49" charset="0"/>
                <a:cs typeface="Courier New" pitchFamily="49" charset="0"/>
              </a:rPr>
              <a:t>[</a:t>
            </a:r>
            <a:r>
              <a:rPr lang="de-DE" sz="1600" b="1" dirty="0" err="1" smtClean="0">
                <a:solidFill>
                  <a:srgbClr val="000000"/>
                </a:solidFill>
                <a:latin typeface="Courier New" pitchFamily="49" charset="0"/>
                <a:cs typeface="Courier New" pitchFamily="49" charset="0"/>
              </a:rPr>
              <a:t>key</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switch</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content</a:t>
            </a:r>
            <a:endParaRPr lang="de-DE" sz="1600" b="1" dirty="0" smtClean="0">
              <a:solidFill>
                <a:srgbClr val="000000"/>
              </a:solidFill>
              <a:latin typeface="Courier New" pitchFamily="49" charset="0"/>
              <a:cs typeface="Courier New"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return</a:t>
            </a:r>
            <a:r>
              <a:rPr lang="de-DE" sz="1600" b="1" dirty="0" smtClean="0">
                <a:solidFill>
                  <a:srgbClr val="000000"/>
                </a:solidFill>
                <a:latin typeface="Courier New" pitchFamily="49" charset="0"/>
                <a:cs typeface="Courier New" pitchFamily="49" charset="0"/>
              </a:rPr>
              <a:t> </a:t>
            </a:r>
            <a:r>
              <a:rPr lang="de-DE" sz="1600" b="1" dirty="0" err="1" smtClean="0">
                <a:solidFill>
                  <a:srgbClr val="000000"/>
                </a:solidFill>
                <a:latin typeface="Courier New" pitchFamily="49" charset="0"/>
                <a:cs typeface="Courier New" pitchFamily="49" charset="0"/>
              </a:rPr>
              <a:t>oShell</a:t>
            </a:r>
            <a:r>
              <a:rPr lang="de-DE" sz="1600" b="1" dirty="0" smtClean="0">
                <a:solidFill>
                  <a:srgbClr val="000000"/>
                </a:solidFill>
                <a:latin typeface="Courier New" pitchFamily="49" charset="0"/>
                <a:cs typeface="Courier New" pitchFamily="49"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rgbClr val="000000"/>
                </a:solidFill>
                <a:latin typeface="Courier New" pitchFamily="49" charset="0"/>
                <a:cs typeface="Courier New" pitchFamily="49" charset="0"/>
              </a:rPr>
              <a:t>		</a:t>
            </a:r>
          </a:p>
        </p:txBody>
      </p:sp>
      <p:sp>
        <p:nvSpPr>
          <p:cNvPr id="4" name="Slide Number Placeholder 3"/>
          <p:cNvSpPr>
            <a:spLocks noGrp="1"/>
          </p:cNvSpPr>
          <p:nvPr>
            <p:ph type="sldNum" sz="quarter" idx="10"/>
          </p:nvPr>
        </p:nvSpPr>
        <p:spPr/>
        <p:txBody>
          <a:bodyPr/>
          <a:lstStyle/>
          <a:p>
            <a:fld id="{61EB1764-960A-4B17-A465-929A24EEA3DF}" type="slidenum">
              <a:rPr lang="en-US" smtClean="0"/>
              <a:pPr/>
              <a:t>30</a:t>
            </a:fld>
            <a:endParaRPr lang="en-US"/>
          </a:p>
        </p:txBody>
      </p:sp>
    </p:spTree>
    <p:extLst>
      <p:ext uri="{BB962C8B-B14F-4D97-AF65-F5344CB8AC3E}">
        <p14:creationId xmlns:p14="http://schemas.microsoft.com/office/powerpoint/2010/main" val="11838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kern="1200" cap="all" dirty="0" smtClean="0">
                <a:solidFill>
                  <a:schemeClr val="tx1"/>
                </a:solidFill>
                <a:effectLst/>
                <a:latin typeface="+mn-lt"/>
                <a:ea typeface="+mn-ea"/>
                <a:cs typeface="+mn-cs"/>
              </a:rPr>
              <a:t>OFFICIAL STATEMENT BY SAP LEGAL</a:t>
            </a:r>
          </a:p>
          <a:p>
            <a:r>
              <a:rPr lang="en-US" sz="1200" b="0" i="1" kern="1200" dirty="0" smtClean="0">
                <a:solidFill>
                  <a:schemeClr val="tx1"/>
                </a:solidFill>
                <a:effectLst/>
                <a:latin typeface="+mn-lt"/>
                <a:ea typeface="+mn-ea"/>
                <a:cs typeface="+mn-cs"/>
              </a:rPr>
              <a:t>Name: </a:t>
            </a:r>
            <a:r>
              <a:rPr lang="en-US" sz="1200" b="1" i="1" kern="1200" dirty="0" smtClean="0">
                <a:solidFill>
                  <a:schemeClr val="tx1"/>
                </a:solidFill>
                <a:effectLst/>
                <a:latin typeface="+mn-lt"/>
                <a:ea typeface="+mn-ea"/>
                <a:cs typeface="+mn-cs"/>
              </a:rPr>
              <a:t>UI development toolkit for HTML5</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Usage notes: Do not immediately precede this term with "SAP". After first mention, you may use short forms of the expression such as "the development toolkit", "the toolkit", or "the toolkit for HTML5". In internal systems and code where space is so constrained that you cannot fit the term, you may refer to "SAPUI5"” taking care to use the letter "I", not the digit "1". Do not refer to "Phoenix".</a:t>
            </a:r>
          </a:p>
          <a:p>
            <a:endParaRPr lang="de-DE" i="1" dirty="0" smtClean="0"/>
          </a:p>
          <a:p>
            <a:r>
              <a:rPr lang="de-DE" dirty="0" smtClean="0"/>
              <a:t>There is a </a:t>
            </a:r>
            <a:r>
              <a:rPr lang="de-DE" dirty="0" smtClean="0">
                <a:hlinkClick r:id="rId3"/>
              </a:rPr>
              <a:t>Wiki-Page</a:t>
            </a:r>
            <a:r>
              <a:rPr lang="de-DE" dirty="0" smtClean="0"/>
              <a:t> explaining the details of the name change. [ http://vesapui5.dhcp.wdf.sap.corp:1080/trac/sapui5/wiki/PhoenixIsNowSAPUI5 ]</a:t>
            </a:r>
          </a:p>
          <a:p>
            <a:endParaRPr lang="de-DE" i="1" dirty="0" smtClean="0"/>
          </a:p>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pPr/>
              <a:t>4</a:t>
            </a:fld>
            <a:endParaRPr lang="en-US"/>
          </a:p>
        </p:txBody>
      </p:sp>
    </p:spTree>
    <p:extLst>
      <p:ext uri="{BB962C8B-B14F-4D97-AF65-F5344CB8AC3E}">
        <p14:creationId xmlns:p14="http://schemas.microsoft.com/office/powerpoint/2010/main" val="3818326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31</a:t>
            </a:fld>
            <a:endParaRPr lang="en-US"/>
          </a:p>
        </p:txBody>
      </p:sp>
    </p:spTree>
    <p:extLst>
      <p:ext uri="{BB962C8B-B14F-4D97-AF65-F5344CB8AC3E}">
        <p14:creationId xmlns:p14="http://schemas.microsoft.com/office/powerpoint/2010/main" val="3375780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http://veui5infra.dhcp.wdf.sap.corp:8080/snippix/snippets/24172</a:t>
            </a:r>
          </a:p>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33</a:t>
            </a:fld>
            <a:endParaRPr lang="en-US"/>
          </a:p>
        </p:txBody>
      </p:sp>
    </p:spTree>
    <p:extLst>
      <p:ext uri="{BB962C8B-B14F-4D97-AF65-F5344CB8AC3E}">
        <p14:creationId xmlns:p14="http://schemas.microsoft.com/office/powerpoint/2010/main" val="3627941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http://veui5infra.dhcp.wdf.sap.corp:8080/snippix/snippets/24172</a:t>
            </a:r>
          </a:p>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34</a:t>
            </a:fld>
            <a:endParaRPr lang="en-US"/>
          </a:p>
        </p:txBody>
      </p:sp>
    </p:spTree>
    <p:extLst>
      <p:ext uri="{BB962C8B-B14F-4D97-AF65-F5344CB8AC3E}">
        <p14:creationId xmlns:p14="http://schemas.microsoft.com/office/powerpoint/2010/main" val="219840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http://veui5infra.dhcp.wdf.sap.corp:8080/snippix/snippets/24172</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35</a:t>
            </a:fld>
            <a:endParaRPr lang="en-US"/>
          </a:p>
        </p:txBody>
      </p:sp>
    </p:spTree>
    <p:extLst>
      <p:ext uri="{BB962C8B-B14F-4D97-AF65-F5344CB8AC3E}">
        <p14:creationId xmlns:p14="http://schemas.microsoft.com/office/powerpoint/2010/main" val="4155783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http://veui5infra.dhcp.wdf.sap.corp:8080/snippix/snippets/24172</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72416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69357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44</a:t>
            </a:fld>
            <a:endParaRPr lang="en-US"/>
          </a:p>
        </p:txBody>
      </p:sp>
    </p:spTree>
    <p:extLst>
      <p:ext uri="{BB962C8B-B14F-4D97-AF65-F5344CB8AC3E}">
        <p14:creationId xmlns:p14="http://schemas.microsoft.com/office/powerpoint/2010/main" val="223874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Needs </a:t>
            </a:r>
            <a:r>
              <a:rPr lang="de-DE" dirty="0" err="1" smtClean="0"/>
              <a:t>to</a:t>
            </a:r>
            <a:r>
              <a:rPr lang="de-DE" dirty="0" smtClean="0"/>
              <a:t> </a:t>
            </a:r>
            <a:r>
              <a:rPr lang="de-DE" dirty="0" err="1" smtClean="0"/>
              <a:t>be</a:t>
            </a:r>
            <a:r>
              <a:rPr lang="de-DE" dirty="0" smtClean="0"/>
              <a:t> </a:t>
            </a:r>
            <a:r>
              <a:rPr lang="de-DE" dirty="0" err="1" smtClean="0"/>
              <a:t>added</a:t>
            </a:r>
            <a:r>
              <a:rPr lang="de-DE" dirty="0" smtClean="0"/>
              <a:t>,</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Shell </a:t>
            </a:r>
            <a:r>
              <a:rPr lang="de-DE" baseline="0" dirty="0" err="1" smtClean="0"/>
              <a:t>is</a:t>
            </a:r>
            <a:r>
              <a:rPr lang="de-DE" baseline="0" dirty="0" smtClean="0"/>
              <a:t> not </a:t>
            </a:r>
            <a:r>
              <a:rPr lang="de-DE" baseline="0" dirty="0" err="1" smtClean="0"/>
              <a:t>part</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sap.ui.commons</a:t>
            </a:r>
            <a:r>
              <a:rPr lang="de-DE" baseline="0" dirty="0" smtClean="0"/>
              <a:t> </a:t>
            </a:r>
            <a:r>
              <a:rPr lang="de-DE" baseline="0" dirty="0" err="1" smtClean="0"/>
              <a:t>library</a:t>
            </a:r>
            <a:r>
              <a:rPr lang="de-DE" baseline="0" dirty="0" smtClean="0"/>
              <a:t> but </a:t>
            </a:r>
            <a:r>
              <a:rPr lang="de-DE" baseline="0" dirty="0" err="1" smtClean="0"/>
              <a:t>of</a:t>
            </a:r>
            <a:r>
              <a:rPr lang="de-DE" baseline="0" dirty="0" smtClean="0"/>
              <a:t> sap.ui.ux3</a:t>
            </a:r>
          </a:p>
          <a:p>
            <a:r>
              <a:rPr lang="de-DE" baseline="0" dirty="0" smtClean="0"/>
              <a:t>Libraries </a:t>
            </a:r>
            <a:r>
              <a:rPr lang="de-DE" baseline="0" dirty="0" err="1" smtClean="0"/>
              <a:t>are</a:t>
            </a:r>
            <a:r>
              <a:rPr lang="de-DE" baseline="0" dirty="0" smtClean="0"/>
              <a:t> </a:t>
            </a:r>
            <a:r>
              <a:rPr lang="de-DE" baseline="0" dirty="0" err="1" smtClean="0"/>
              <a:t>separated</a:t>
            </a:r>
            <a:r>
              <a:rPr lang="de-DE" baseline="0" dirty="0" smtClean="0"/>
              <a:t> </a:t>
            </a:r>
            <a:r>
              <a:rPr lang="de-DE" baseline="0" dirty="0" err="1" smtClean="0"/>
              <a:t>by</a:t>
            </a:r>
            <a:r>
              <a:rPr lang="de-DE" baseline="0" dirty="0" smtClean="0"/>
              <a:t> </a:t>
            </a:r>
            <a:r>
              <a:rPr lang="de-DE" baseline="0" dirty="0" err="1" smtClean="0"/>
              <a:t>comma</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58318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Run on </a:t>
            </a:r>
            <a:r>
              <a:rPr lang="de-DE" dirty="0" err="1" smtClean="0"/>
              <a:t>server</a:t>
            </a:r>
            <a:r>
              <a:rPr lang="de-DE" dirty="0" smtClean="0"/>
              <a:t> </a:t>
            </a:r>
            <a:r>
              <a:rPr lang="de-DE" dirty="0" err="1" smtClean="0"/>
              <a:t>or</a:t>
            </a:r>
            <a:r>
              <a:rPr lang="de-DE" dirty="0" smtClean="0"/>
              <a:t> web </a:t>
            </a:r>
            <a:r>
              <a:rPr lang="de-DE" dirty="0" err="1" smtClean="0"/>
              <a:t>app</a:t>
            </a:r>
            <a:r>
              <a:rPr lang="de-DE" dirty="0" smtClean="0"/>
              <a:t> – </a:t>
            </a:r>
            <a:r>
              <a:rPr lang="de-DE" dirty="0" err="1" smtClean="0"/>
              <a:t>run</a:t>
            </a:r>
            <a:r>
              <a:rPr lang="de-DE" dirty="0" smtClean="0"/>
              <a:t> on </a:t>
            </a:r>
            <a:r>
              <a:rPr lang="de-DE" dirty="0" err="1" smtClean="0"/>
              <a:t>server</a:t>
            </a:r>
            <a:r>
              <a:rPr lang="de-DE" dirty="0" smtClean="0"/>
              <a:t> </a:t>
            </a:r>
            <a:r>
              <a:rPr lang="de-DE" dirty="0" err="1" smtClean="0"/>
              <a:t>is</a:t>
            </a:r>
            <a:r>
              <a:rPr lang="de-DE" dirty="0" smtClean="0"/>
              <a:t> </a:t>
            </a:r>
            <a:r>
              <a:rPr lang="de-DE" dirty="0" err="1" smtClean="0"/>
              <a:t>better</a:t>
            </a:r>
            <a:r>
              <a:rPr lang="de-DE" dirty="0" smtClean="0"/>
              <a:t>, </a:t>
            </a:r>
            <a:r>
              <a:rPr lang="de-DE" dirty="0" err="1" smtClean="0"/>
              <a:t>because</a:t>
            </a:r>
            <a:r>
              <a:rPr lang="de-DE" dirty="0" smtClean="0"/>
              <a:t> </a:t>
            </a:r>
            <a:r>
              <a:rPr lang="de-DE" dirty="0" err="1" smtClean="0"/>
              <a:t>it</a:t>
            </a:r>
            <a:r>
              <a:rPr lang="de-DE" dirty="0" smtClean="0"/>
              <a:t> </a:t>
            </a:r>
            <a:r>
              <a:rPr lang="de-DE" dirty="0" err="1" smtClean="0"/>
              <a:t>has</a:t>
            </a:r>
            <a:r>
              <a:rPr lang="de-DE" dirty="0" smtClean="0"/>
              <a:t> a </a:t>
            </a:r>
            <a:r>
              <a:rPr lang="de-DE" dirty="0" err="1" smtClean="0"/>
              <a:t>fixed</a:t>
            </a:r>
            <a:r>
              <a:rPr lang="de-DE" dirty="0" smtClean="0"/>
              <a:t> </a:t>
            </a:r>
            <a:r>
              <a:rPr lang="de-DE" dirty="0" err="1" smtClean="0"/>
              <a:t>port</a:t>
            </a:r>
            <a:r>
              <a:rPr lang="de-DE" dirty="0" smtClean="0"/>
              <a:t> </a:t>
            </a:r>
            <a:r>
              <a:rPr lang="de-DE" dirty="0" err="1" smtClean="0"/>
              <a:t>instead</a:t>
            </a:r>
            <a:r>
              <a:rPr lang="de-DE" dirty="0" smtClean="0"/>
              <a:t> </a:t>
            </a:r>
            <a:r>
              <a:rPr lang="de-DE" dirty="0" err="1" smtClean="0"/>
              <a:t>of</a:t>
            </a:r>
            <a:r>
              <a:rPr lang="de-DE" dirty="0" smtClean="0"/>
              <a:t> a </a:t>
            </a:r>
            <a:r>
              <a:rPr lang="de-DE" dirty="0" err="1" smtClean="0"/>
              <a:t>random</a:t>
            </a:r>
            <a:r>
              <a:rPr lang="de-DE" baseline="0" dirty="0" smtClean="0"/>
              <a:t> </a:t>
            </a:r>
            <a:r>
              <a:rPr lang="de-DE" baseline="0" dirty="0" err="1" smtClean="0"/>
              <a:t>one</a:t>
            </a:r>
            <a:r>
              <a:rPr lang="de-DE" baseline="0" dirty="0" smtClean="0"/>
              <a:t>-time </a:t>
            </a:r>
            <a:r>
              <a:rPr lang="de-DE" baseline="0" dirty="0" err="1" smtClean="0"/>
              <a:t>port</a:t>
            </a:r>
            <a:r>
              <a:rPr lang="de-DE" baseline="0" dirty="0" smtClean="0"/>
              <a:t> </a:t>
            </a:r>
            <a:r>
              <a:rPr lang="de-DE" baseline="0" dirty="0" err="1" smtClean="0"/>
              <a:t>like</a:t>
            </a:r>
            <a:r>
              <a:rPr lang="de-DE" baseline="0" dirty="0" smtClean="0"/>
              <a:t> web </a:t>
            </a:r>
            <a:r>
              <a:rPr lang="de-DE" baseline="0" dirty="0" err="1" smtClean="0"/>
              <a:t>app</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96763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53</a:t>
            </a:fld>
            <a:endParaRPr lang="en-US"/>
          </a:p>
        </p:txBody>
      </p:sp>
    </p:spTree>
    <p:extLst>
      <p:ext uri="{BB962C8B-B14F-4D97-AF65-F5344CB8AC3E}">
        <p14:creationId xmlns:p14="http://schemas.microsoft.com/office/powerpoint/2010/main" val="181067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TODO:</a:t>
            </a:r>
            <a:r>
              <a:rPr lang="de-DE" baseline="0" dirty="0" smtClean="0"/>
              <a:t> </a:t>
            </a:r>
            <a:r>
              <a:rPr lang="de-DE" baseline="0" dirty="0" err="1" smtClean="0"/>
              <a:t>Reduce</a:t>
            </a:r>
            <a:r>
              <a:rPr lang="de-DE" baseline="0" dirty="0" smtClean="0"/>
              <a:t> &amp; </a:t>
            </a:r>
            <a:r>
              <a:rPr lang="de-DE" baseline="0" dirty="0" err="1" smtClean="0"/>
              <a:t>Simplify</a:t>
            </a:r>
            <a:endParaRPr lang="de-DE" baseline="0" dirty="0" smtClean="0"/>
          </a:p>
          <a:p>
            <a:endParaRPr lang="de-DE" baseline="0" dirty="0" smtClean="0"/>
          </a:p>
          <a:p>
            <a:r>
              <a:rPr lang="en-GB" sz="1200" dirty="0" smtClean="0">
                <a:latin typeface="Arial" panose="020B0604020202020204" pitchFamily="34" charset="0"/>
              </a:rPr>
              <a:t>Main UI5 Offerings:</a:t>
            </a:r>
          </a:p>
          <a:p>
            <a:endParaRPr lang="en-GB" sz="1200" dirty="0" smtClean="0">
              <a:latin typeface="Arial" panose="020B0604020202020204" pitchFamily="34" charset="0"/>
            </a:endParaRPr>
          </a:p>
          <a:p>
            <a:r>
              <a:rPr lang="en-GB" sz="2400" dirty="0" smtClean="0"/>
              <a:t>Client side</a:t>
            </a:r>
          </a:p>
          <a:p>
            <a:pPr lvl="2"/>
            <a:r>
              <a:rPr lang="en-GB" sz="1800" dirty="0" smtClean="0"/>
              <a:t>Control libraries (JavaScript, CSS and image files)</a:t>
            </a:r>
          </a:p>
          <a:p>
            <a:pPr lvl="2"/>
            <a:r>
              <a:rPr lang="en-GB" sz="1800" dirty="0" smtClean="0"/>
              <a:t>Core (JavaScript Files)</a:t>
            </a:r>
          </a:p>
          <a:p>
            <a:pPr lvl="2"/>
            <a:r>
              <a:rPr lang="en-GB" sz="1800" dirty="0" smtClean="0"/>
              <a:t>Test suite (HTML, JavaScript files)</a:t>
            </a:r>
          </a:p>
          <a:p>
            <a:pPr marL="88900" lvl="2" indent="0">
              <a:buNone/>
            </a:pPr>
            <a:endParaRPr lang="en-GB" sz="1800" dirty="0" smtClean="0"/>
          </a:p>
          <a:p>
            <a:r>
              <a:rPr lang="en-GB" sz="2400" dirty="0" smtClean="0"/>
              <a:t>Server side (optional)</a:t>
            </a:r>
          </a:p>
          <a:p>
            <a:pPr lvl="2"/>
            <a:r>
              <a:rPr lang="en-GB" sz="1800" dirty="0" smtClean="0"/>
              <a:t>Application development tools in Eclipse</a:t>
            </a:r>
          </a:p>
          <a:p>
            <a:pPr lvl="2"/>
            <a:r>
              <a:rPr lang="en-GB" sz="1800" dirty="0" smtClean="0"/>
              <a:t>Control development tools in Eclipse</a:t>
            </a:r>
          </a:p>
          <a:p>
            <a:pPr lvl="2"/>
            <a:r>
              <a:rPr lang="en-GB" sz="1800" dirty="0" smtClean="0"/>
              <a:t>Resource handler in Java and ABAP</a:t>
            </a:r>
          </a:p>
          <a:p>
            <a:pPr lvl="2"/>
            <a:r>
              <a:rPr lang="en-GB" sz="1800" dirty="0" smtClean="0"/>
              <a:t>Theming generator</a:t>
            </a:r>
          </a:p>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5</a:t>
            </a:fld>
            <a:endParaRPr lang="en-US"/>
          </a:p>
        </p:txBody>
      </p:sp>
    </p:spTree>
    <p:extLst>
      <p:ext uri="{BB962C8B-B14F-4D97-AF65-F5344CB8AC3E}">
        <p14:creationId xmlns:p14="http://schemas.microsoft.com/office/powerpoint/2010/main" val="326051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080" b="0" i="0" kern="1200" dirty="0" smtClean="0">
                <a:solidFill>
                  <a:schemeClr val="tx1"/>
                </a:solidFill>
                <a:effectLst/>
                <a:latin typeface="+mn-lt"/>
                <a:ea typeface="+mn-ea"/>
                <a:cs typeface="+mn-cs"/>
              </a:rPr>
              <a:t>When starting to develop SAPUI5 controls and modules being located inside the servlet paths </a:t>
            </a:r>
            <a:r>
              <a:rPr lang="en-US" dirty="0" smtClean="0"/>
              <a:t>resources/</a:t>
            </a:r>
            <a:r>
              <a:rPr lang="en-US" sz="1080" b="0" i="0" kern="1200" dirty="0" smtClean="0">
                <a:solidFill>
                  <a:schemeClr val="tx1"/>
                </a:solidFill>
                <a:effectLst/>
                <a:latin typeface="+mn-lt"/>
                <a:ea typeface="+mn-ea"/>
                <a:cs typeface="+mn-cs"/>
              </a:rPr>
              <a:t> or </a:t>
            </a:r>
            <a:r>
              <a:rPr lang="en-US" dirty="0" smtClean="0"/>
              <a:t>test-resources/</a:t>
            </a:r>
            <a:r>
              <a:rPr lang="en-US" sz="1080" b="0" i="0" kern="1200" dirty="0" smtClean="0">
                <a:solidFill>
                  <a:schemeClr val="tx1"/>
                </a:solidFill>
                <a:effectLst/>
                <a:latin typeface="+mn-lt"/>
                <a:ea typeface="+mn-ea"/>
                <a:cs typeface="+mn-cs"/>
              </a:rPr>
              <a:t> it makes the development process easier to disable the caching of such resources as well as to enable the resource browsing.</a:t>
            </a:r>
          </a:p>
          <a:p>
            <a:r>
              <a:rPr lang="en-US" sz="1080" b="0" i="0" kern="1200" dirty="0" smtClean="0">
                <a:solidFill>
                  <a:schemeClr val="tx1"/>
                </a:solidFill>
                <a:effectLst/>
                <a:latin typeface="+mn-lt"/>
                <a:ea typeface="+mn-ea"/>
                <a:cs typeface="+mn-cs"/>
              </a:rPr>
              <a:t>resources/**</a:t>
            </a:r>
          </a:p>
          <a:p>
            <a:r>
              <a:rPr lang="en-US" sz="1080" b="0" i="0" kern="1200" dirty="0" smtClean="0">
                <a:solidFill>
                  <a:schemeClr val="tx1"/>
                </a:solidFill>
                <a:effectLst/>
                <a:latin typeface="+mn-lt"/>
                <a:ea typeface="+mn-ea"/>
                <a:cs typeface="+mn-cs"/>
              </a:rPr>
              <a:t>Resources are all kind of JavaScript, CSS, Mimes, Resource Bundles, which are relevant for the runtime.</a:t>
            </a:r>
          </a:p>
          <a:p>
            <a:r>
              <a:rPr lang="en-US" sz="1080" b="0" i="0" kern="1200" dirty="0" smtClean="0">
                <a:solidFill>
                  <a:schemeClr val="tx1"/>
                </a:solidFill>
                <a:effectLst/>
                <a:latin typeface="+mn-lt"/>
                <a:ea typeface="+mn-ea"/>
                <a:cs typeface="+mn-cs"/>
              </a:rPr>
              <a:t>test-resources/**</a:t>
            </a:r>
          </a:p>
          <a:p>
            <a:r>
              <a:rPr lang="en-US" sz="1080" b="0" i="0" kern="1200" dirty="0" smtClean="0">
                <a:solidFill>
                  <a:schemeClr val="tx1"/>
                </a:solidFill>
                <a:effectLst/>
                <a:latin typeface="+mn-lt"/>
                <a:ea typeface="+mn-ea"/>
                <a:cs typeface="+mn-cs"/>
              </a:rPr>
              <a:t>Test resources are resources which are samples and only relevant for testing purposes e.g. the content of the SAPUI5 test suite.</a:t>
            </a:r>
          </a:p>
          <a:p>
            <a:endParaRPr lang="en-US" sz="1080" b="0" i="0" kern="1200" dirty="0" smtClean="0">
              <a:solidFill>
                <a:schemeClr val="tx1"/>
              </a:solidFill>
              <a:effectLst/>
              <a:latin typeface="+mn-lt"/>
              <a:ea typeface="+mn-ea"/>
              <a:cs typeface="+mn-cs"/>
            </a:endParaRPr>
          </a:p>
          <a:p>
            <a:r>
              <a:rPr lang="en-US" sz="1080" b="0" i="0" kern="1200" dirty="0" smtClean="0">
                <a:solidFill>
                  <a:schemeClr val="tx1"/>
                </a:solidFill>
                <a:effectLst/>
                <a:latin typeface="+mn-lt"/>
                <a:ea typeface="+mn-ea"/>
                <a:cs typeface="+mn-cs"/>
              </a:rPr>
              <a:t>https://sapui5.hana.ondemand.com/1.38.9/test-resources/sap-ui-cachebuster/sap-ui-core.js</a:t>
            </a:r>
          </a:p>
          <a:p>
            <a:r>
              <a:rPr lang="en-US" sz="1080" b="0" i="0" kern="1200" dirty="0" smtClean="0">
                <a:solidFill>
                  <a:schemeClr val="tx1"/>
                </a:solidFill>
                <a:effectLst/>
                <a:latin typeface="+mn-lt"/>
                <a:ea typeface="+mn-ea"/>
                <a:cs typeface="+mn-cs"/>
              </a:rPr>
              <a:t>The </a:t>
            </a:r>
            <a:r>
              <a:rPr lang="en-US" dirty="0" err="1" smtClean="0"/>
              <a:t>path</a:t>
            </a:r>
            <a:r>
              <a:rPr lang="en-US" sz="1080" b="0" i="0" kern="1200" dirty="0" err="1" smtClean="0">
                <a:solidFill>
                  <a:schemeClr val="tx1"/>
                </a:solidFill>
                <a:effectLst/>
                <a:latin typeface="+mn-lt"/>
                <a:ea typeface="+mn-ea"/>
                <a:cs typeface="+mn-cs"/>
              </a:rPr>
              <a:t>and</a:t>
            </a:r>
            <a:r>
              <a:rPr lang="en-US" sz="1080" b="0" i="0" kern="1200" dirty="0" smtClean="0">
                <a:solidFill>
                  <a:schemeClr val="tx1"/>
                </a:solidFill>
                <a:effectLst/>
                <a:latin typeface="+mn-lt"/>
                <a:ea typeface="+mn-ea"/>
                <a:cs typeface="+mn-cs"/>
              </a:rPr>
              <a:t> the </a:t>
            </a:r>
            <a:r>
              <a:rPr lang="en-US" dirty="0" err="1" smtClean="0"/>
              <a:t>entryPath</a:t>
            </a:r>
            <a:r>
              <a:rPr lang="en-US" sz="1080" b="0" i="0" kern="1200" dirty="0" smtClean="0">
                <a:solidFill>
                  <a:schemeClr val="tx1"/>
                </a:solidFill>
                <a:effectLst/>
                <a:latin typeface="+mn-lt"/>
                <a:ea typeface="+mn-ea"/>
                <a:cs typeface="+mn-cs"/>
              </a:rPr>
              <a:t> values will point to the location on the server where the SAPUI5 resources will be stored.</a:t>
            </a:r>
          </a:p>
          <a:p>
            <a:r>
              <a:rPr lang="en-US" sz="1080" b="0" i="0" kern="1200" dirty="0" smtClean="0">
                <a:solidFill>
                  <a:schemeClr val="tx1"/>
                </a:solidFill>
                <a:effectLst/>
                <a:latin typeface="+mn-lt"/>
                <a:ea typeface="+mn-ea"/>
                <a:cs typeface="+mn-cs"/>
              </a:rPr>
              <a:t>The server-side resource handling is an optional component to improve the client-server interaction. </a:t>
            </a: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72</a:t>
            </a:fld>
            <a:endParaRPr lang="de-DE" dirty="0">
              <a:solidFill>
                <a:prstClr val="black"/>
              </a:solidFill>
            </a:endParaRPr>
          </a:p>
        </p:txBody>
      </p:sp>
    </p:spTree>
    <p:extLst>
      <p:ext uri="{BB962C8B-B14F-4D97-AF65-F5344CB8AC3E}">
        <p14:creationId xmlns:p14="http://schemas.microsoft.com/office/powerpoint/2010/main" val="156600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err="1" smtClean="0"/>
              <a:t>Jquery.sap.require</a:t>
            </a:r>
            <a:r>
              <a:rPr lang="en-GB" dirty="0" smtClean="0"/>
              <a:t> </a:t>
            </a:r>
          </a:p>
          <a:p>
            <a:r>
              <a:rPr lang="en-GB" dirty="0" smtClean="0"/>
              <a:t>                 --</a:t>
            </a:r>
            <a:r>
              <a:rPr lang="zh-CN" altLang="en-US" sz="1080" b="0" i="0" kern="1200" dirty="0" smtClean="0">
                <a:solidFill>
                  <a:schemeClr val="tx1"/>
                </a:solidFill>
                <a:effectLst/>
                <a:latin typeface="+mn-lt"/>
                <a:ea typeface="+mn-ea"/>
                <a:cs typeface="+mn-cs"/>
              </a:rPr>
              <a:t>同步加载代码的依赖模块</a:t>
            </a:r>
            <a:r>
              <a:rPr lang="en-US" altLang="zh-CN" sz="1080" b="0" i="0" kern="1200" dirty="0" smtClean="0">
                <a:solidFill>
                  <a:schemeClr val="tx1"/>
                </a:solidFill>
                <a:effectLst/>
                <a:latin typeface="+mn-lt"/>
                <a:ea typeface="+mn-ea"/>
                <a:cs typeface="+mn-cs"/>
              </a:rPr>
              <a:t>.</a:t>
            </a:r>
            <a:r>
              <a:rPr lang="en-US" altLang="zh-CN" sz="1080" b="0" i="0" kern="1200" baseline="0" dirty="0" smtClean="0">
                <a:solidFill>
                  <a:schemeClr val="tx1"/>
                </a:solidFill>
                <a:effectLst/>
                <a:latin typeface="+mn-lt"/>
                <a:ea typeface="+mn-ea"/>
                <a:cs typeface="+mn-cs"/>
              </a:rPr>
              <a:t> </a:t>
            </a:r>
            <a:r>
              <a:rPr lang="zh-CN" altLang="en-US" sz="1080" b="0" i="0" kern="1200" dirty="0" smtClean="0">
                <a:solidFill>
                  <a:schemeClr val="tx1"/>
                </a:solidFill>
                <a:effectLst/>
                <a:latin typeface="+mn-lt"/>
                <a:ea typeface="+mn-ea"/>
                <a:cs typeface="+mn-cs"/>
              </a:rPr>
              <a:t>确保当前代码继续之前，所指定的模块被加载和执行。如果所需要的模块没有被加载，将会被同步加载和执行，如果已经加载，就忽略</a:t>
            </a:r>
            <a:r>
              <a:rPr lang="en-US" altLang="zh-CN" sz="1080" b="0" i="0" kern="1200" dirty="0" smtClean="0">
                <a:solidFill>
                  <a:schemeClr val="tx1"/>
                </a:solidFill>
                <a:effectLst/>
                <a:latin typeface="+mn-lt"/>
                <a:ea typeface="+mn-ea"/>
                <a:cs typeface="+mn-cs"/>
              </a:rPr>
              <a:t>.</a:t>
            </a:r>
            <a:endParaRPr lang="en-GB" dirty="0" smtClean="0"/>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74</a:t>
            </a:fld>
            <a:endParaRPr lang="de-DE" dirty="0">
              <a:solidFill>
                <a:prstClr val="black"/>
              </a:solidFill>
            </a:endParaRPr>
          </a:p>
        </p:txBody>
      </p:sp>
    </p:spTree>
    <p:extLst>
      <p:ext uri="{BB962C8B-B14F-4D97-AF65-F5344CB8AC3E}">
        <p14:creationId xmlns:p14="http://schemas.microsoft.com/office/powerpoint/2010/main" val="2615129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080" b="0" i="0" kern="1200" dirty="0" smtClean="0">
                <a:solidFill>
                  <a:schemeClr val="tx1"/>
                </a:solidFill>
                <a:effectLst/>
                <a:latin typeface="+mn-lt"/>
                <a:ea typeface="+mn-ea"/>
                <a:cs typeface="+mn-cs"/>
              </a:rPr>
              <a:t>Modules have a predefined structure based on the function </a:t>
            </a:r>
            <a:r>
              <a:rPr lang="en-US" sz="1080" b="0" i="0" kern="1200" dirty="0" err="1" smtClean="0">
                <a:solidFill>
                  <a:schemeClr val="tx1"/>
                </a:solidFill>
                <a:effectLst/>
                <a:latin typeface="+mn-lt"/>
                <a:ea typeface="+mn-ea"/>
                <a:cs typeface="+mn-cs"/>
              </a:rPr>
              <a:t>sap.ui.define</a:t>
            </a:r>
            <a:r>
              <a:rPr lang="en-US" sz="1080" b="0" i="0" kern="1200" dirty="0" smtClean="0">
                <a:solidFill>
                  <a:schemeClr val="tx1"/>
                </a:solidFill>
                <a:effectLst/>
                <a:latin typeface="+mn-lt"/>
                <a:ea typeface="+mn-ea"/>
                <a:cs typeface="+mn-cs"/>
              </a:rPr>
              <a:t>.</a:t>
            </a:r>
          </a:p>
          <a:p>
            <a:r>
              <a:rPr lang="en-US" sz="1080" b="0" i="0" kern="1200" dirty="0" smtClean="0">
                <a:solidFill>
                  <a:schemeClr val="tx1"/>
                </a:solidFill>
                <a:effectLst/>
                <a:latin typeface="+mn-lt"/>
                <a:ea typeface="+mn-ea"/>
                <a:cs typeface="+mn-cs"/>
              </a:rPr>
              <a:t>The </a:t>
            </a:r>
            <a:r>
              <a:rPr lang="en-US" sz="1080" b="0" i="0" kern="1200" dirty="0" err="1" smtClean="0">
                <a:solidFill>
                  <a:schemeClr val="tx1"/>
                </a:solidFill>
                <a:effectLst/>
                <a:latin typeface="+mn-lt"/>
                <a:ea typeface="+mn-ea"/>
                <a:cs typeface="+mn-cs"/>
              </a:rPr>
              <a:t>sap.ui.define</a:t>
            </a:r>
            <a:r>
              <a:rPr lang="en-US" sz="1080" b="0" i="0" kern="1200" dirty="0" smtClean="0">
                <a:solidFill>
                  <a:schemeClr val="tx1"/>
                </a:solidFill>
                <a:effectLst/>
                <a:latin typeface="+mn-lt"/>
                <a:ea typeface="+mn-ea"/>
                <a:cs typeface="+mn-cs"/>
              </a:rPr>
              <a:t> syntax for defining modules helps to ensure an asynchronous loading of resources</a:t>
            </a:r>
          </a:p>
          <a:p>
            <a:endParaRPr lang="en-GB" dirty="0" smtClean="0"/>
          </a:p>
          <a:p>
            <a:r>
              <a:rPr lang="zh-CN" altLang="en-US" dirty="0" smtClean="0"/>
              <a:t>同步：</a:t>
            </a:r>
            <a:r>
              <a:rPr lang="en-GB" dirty="0" err="1" smtClean="0"/>
              <a:t>Jquery.sap.declare</a:t>
            </a:r>
            <a:endParaRPr lang="en-GB" dirty="0" smtClean="0"/>
          </a:p>
          <a:p>
            <a:r>
              <a:rPr lang="en-GB" dirty="0" smtClean="0"/>
              <a:t>                  --</a:t>
            </a:r>
            <a:r>
              <a:rPr lang="zh-CN" altLang="en-US" sz="1080" b="0" i="0" kern="1200" dirty="0" smtClean="0">
                <a:solidFill>
                  <a:schemeClr val="tx1"/>
                </a:solidFill>
                <a:effectLst/>
                <a:latin typeface="+mn-lt"/>
                <a:ea typeface="+mn-ea"/>
                <a:cs typeface="+mn-cs"/>
              </a:rPr>
              <a:t>声明一个模块，作用是确保模块存在</a:t>
            </a:r>
            <a:r>
              <a:rPr lang="en-US" altLang="zh-CN" sz="1080" b="0" i="0" kern="1200" dirty="0" smtClean="0">
                <a:solidFill>
                  <a:schemeClr val="tx1"/>
                </a:solidFill>
                <a:effectLst/>
                <a:latin typeface="+mn-lt"/>
                <a:ea typeface="+mn-ea"/>
                <a:cs typeface="+mn-cs"/>
              </a:rPr>
              <a:t>,</a:t>
            </a:r>
            <a:r>
              <a:rPr lang="zh-CN" altLang="en-US" sz="1080" b="0" i="0" kern="1200" dirty="0" smtClean="0">
                <a:solidFill>
                  <a:schemeClr val="tx1"/>
                </a:solidFill>
                <a:effectLst/>
                <a:latin typeface="+mn-lt"/>
                <a:ea typeface="+mn-ea"/>
                <a:cs typeface="+mn-cs"/>
              </a:rPr>
              <a:t> 这个语句必须出现在模块代码</a:t>
            </a:r>
            <a:r>
              <a:rPr lang="en-US" altLang="zh-CN" sz="1080" b="0" i="0" kern="1200" dirty="0" smtClean="0">
                <a:solidFill>
                  <a:schemeClr val="tx1"/>
                </a:solidFill>
                <a:effectLst/>
                <a:latin typeface="+mn-lt"/>
                <a:ea typeface="+mn-ea"/>
                <a:cs typeface="+mn-cs"/>
              </a:rPr>
              <a:t>. </a:t>
            </a:r>
            <a:r>
              <a:rPr lang="zh-CN" altLang="en-US" sz="1080" b="0" i="0" kern="1200" dirty="0" smtClean="0">
                <a:solidFill>
                  <a:schemeClr val="tx1"/>
                </a:solidFill>
                <a:effectLst/>
                <a:latin typeface="+mn-lt"/>
                <a:ea typeface="+mn-ea"/>
                <a:cs typeface="+mn-cs"/>
              </a:rPr>
              <a:t>官方文档已标记为从 </a:t>
            </a:r>
            <a:r>
              <a:rPr lang="en-US" altLang="zh-CN" sz="1080" b="0" i="0" kern="1200" dirty="0" smtClean="0">
                <a:solidFill>
                  <a:schemeClr val="tx1"/>
                </a:solidFill>
                <a:effectLst/>
                <a:latin typeface="+mn-lt"/>
                <a:ea typeface="+mn-ea"/>
                <a:cs typeface="+mn-cs"/>
              </a:rPr>
              <a:t>v1.52 </a:t>
            </a:r>
            <a:r>
              <a:rPr lang="zh-CN" altLang="en-US" sz="1080" b="0" i="0" kern="1200" dirty="0" smtClean="0">
                <a:solidFill>
                  <a:schemeClr val="tx1"/>
                </a:solidFill>
                <a:effectLst/>
                <a:latin typeface="+mn-lt"/>
                <a:ea typeface="+mn-ea"/>
                <a:cs typeface="+mn-cs"/>
              </a:rPr>
              <a:t>版本后过时</a:t>
            </a:r>
            <a:endParaRPr lang="en-GB" dirty="0" smtClean="0"/>
          </a:p>
          <a:p>
            <a:r>
              <a:rPr lang="en-GB" dirty="0" smtClean="0"/>
              <a:t>           </a:t>
            </a:r>
            <a:r>
              <a:rPr lang="en-GB" dirty="0" err="1" smtClean="0"/>
              <a:t>Jquery.sap.require</a:t>
            </a:r>
            <a:r>
              <a:rPr lang="en-GB" dirty="0" smtClean="0"/>
              <a:t> </a:t>
            </a:r>
          </a:p>
          <a:p>
            <a:r>
              <a:rPr lang="en-GB" dirty="0" smtClean="0"/>
              <a:t>                 --</a:t>
            </a:r>
            <a:r>
              <a:rPr lang="zh-CN" altLang="en-US" sz="1080" b="0" i="0" kern="1200" dirty="0" smtClean="0">
                <a:solidFill>
                  <a:schemeClr val="tx1"/>
                </a:solidFill>
                <a:effectLst/>
                <a:latin typeface="+mn-lt"/>
                <a:ea typeface="+mn-ea"/>
                <a:cs typeface="+mn-cs"/>
              </a:rPr>
              <a:t>同步加载代码的依赖模块</a:t>
            </a:r>
            <a:r>
              <a:rPr lang="en-US" altLang="zh-CN" sz="1080" b="0" i="0" kern="1200" dirty="0" smtClean="0">
                <a:solidFill>
                  <a:schemeClr val="tx1"/>
                </a:solidFill>
                <a:effectLst/>
                <a:latin typeface="+mn-lt"/>
                <a:ea typeface="+mn-ea"/>
                <a:cs typeface="+mn-cs"/>
              </a:rPr>
              <a:t>.</a:t>
            </a:r>
            <a:r>
              <a:rPr lang="en-US" altLang="zh-CN" sz="1080" b="0" i="0" kern="1200" baseline="0" dirty="0" smtClean="0">
                <a:solidFill>
                  <a:schemeClr val="tx1"/>
                </a:solidFill>
                <a:effectLst/>
                <a:latin typeface="+mn-lt"/>
                <a:ea typeface="+mn-ea"/>
                <a:cs typeface="+mn-cs"/>
              </a:rPr>
              <a:t> </a:t>
            </a:r>
            <a:r>
              <a:rPr lang="zh-CN" altLang="en-US" sz="1080" b="0" i="0" kern="1200" dirty="0" smtClean="0">
                <a:solidFill>
                  <a:schemeClr val="tx1"/>
                </a:solidFill>
                <a:effectLst/>
                <a:latin typeface="+mn-lt"/>
                <a:ea typeface="+mn-ea"/>
                <a:cs typeface="+mn-cs"/>
              </a:rPr>
              <a:t>确保当前代码继续之前，所指定的模块被加载和执行。如果所需要的模块没有被加载，将会被同步加载和执行，如果已经加载，就忽略</a:t>
            </a:r>
            <a:r>
              <a:rPr lang="en-US" altLang="zh-CN" sz="1080" b="0" i="0" kern="1200" dirty="0" smtClean="0">
                <a:solidFill>
                  <a:schemeClr val="tx1"/>
                </a:solidFill>
                <a:effectLst/>
                <a:latin typeface="+mn-lt"/>
                <a:ea typeface="+mn-ea"/>
                <a:cs typeface="+mn-cs"/>
              </a:rPr>
              <a:t>.</a:t>
            </a:r>
            <a:endParaRPr lang="en-GB" dirty="0" smtClean="0"/>
          </a:p>
          <a:p>
            <a:r>
              <a:rPr lang="zh-CN" altLang="en-US" baseline="0" dirty="0" smtClean="0"/>
              <a:t>异步</a:t>
            </a:r>
            <a:r>
              <a:rPr lang="en-US" altLang="zh-CN" baseline="0" dirty="0" smtClean="0"/>
              <a:t>(</a:t>
            </a:r>
            <a:r>
              <a:rPr lang="zh-CN" altLang="en-US" sz="1080" b="0" i="0" kern="1200" dirty="0" smtClean="0">
                <a:solidFill>
                  <a:schemeClr val="tx1"/>
                </a:solidFill>
                <a:effectLst/>
                <a:latin typeface="+mn-lt"/>
                <a:ea typeface="+mn-ea"/>
                <a:cs typeface="+mn-cs"/>
              </a:rPr>
              <a:t>所谓异步，就是这些模块按需加载，从而提高程序的性能</a:t>
            </a:r>
            <a:r>
              <a:rPr lang="en-US" altLang="zh-CN" baseline="0" dirty="0" smtClean="0"/>
              <a:t>)</a:t>
            </a:r>
            <a:r>
              <a:rPr lang="zh-CN" altLang="en-US" baseline="0" dirty="0" smtClean="0"/>
              <a:t>：</a:t>
            </a:r>
            <a:endParaRPr lang="en-US" altLang="zh-CN" baseline="0" dirty="0" smtClean="0"/>
          </a:p>
          <a:p>
            <a:r>
              <a:rPr lang="en-US" baseline="0" dirty="0" smtClean="0"/>
              <a:t>           </a:t>
            </a:r>
            <a:r>
              <a:rPr lang="en-GB" dirty="0" err="1" smtClean="0"/>
              <a:t>sap</a:t>
            </a:r>
            <a:r>
              <a:rPr lang="en-GB" baseline="0" dirty="0" err="1" smtClean="0"/>
              <a:t>.ui.define</a:t>
            </a:r>
            <a:r>
              <a:rPr lang="en-GB" baseline="0" dirty="0" smtClean="0"/>
              <a:t> </a:t>
            </a:r>
          </a:p>
          <a:p>
            <a:r>
              <a:rPr lang="en-GB" sz="1080" b="0" i="0" kern="1200" baseline="0" dirty="0" smtClean="0">
                <a:solidFill>
                  <a:schemeClr val="tx1"/>
                </a:solidFill>
                <a:effectLst/>
                <a:latin typeface="+mn-lt"/>
                <a:ea typeface="+mn-ea"/>
                <a:cs typeface="+mn-cs"/>
              </a:rPr>
              <a:t>             --</a:t>
            </a:r>
            <a:r>
              <a:rPr lang="en-US" sz="1080" b="0" i="0" kern="1200" dirty="0" err="1" smtClean="0">
                <a:solidFill>
                  <a:schemeClr val="tx1"/>
                </a:solidFill>
                <a:effectLst/>
                <a:latin typeface="+mn-lt"/>
                <a:ea typeface="+mn-ea"/>
                <a:cs typeface="+mn-cs"/>
              </a:rPr>
              <a:t>sap.ui.define</a:t>
            </a:r>
            <a:r>
              <a:rPr lang="en-US" sz="1080" b="0" i="0" kern="1200" dirty="0" smtClean="0">
                <a:solidFill>
                  <a:schemeClr val="tx1"/>
                </a:solidFill>
                <a:effectLst/>
                <a:latin typeface="+mn-lt"/>
                <a:ea typeface="+mn-ea"/>
                <a:cs typeface="+mn-cs"/>
              </a:rPr>
              <a:t>(</a:t>
            </a:r>
            <a:r>
              <a:rPr lang="en-US" sz="1080" b="0" i="0" kern="1200" dirty="0" err="1" smtClean="0">
                <a:solidFill>
                  <a:schemeClr val="tx1"/>
                </a:solidFill>
                <a:effectLst/>
                <a:latin typeface="+mn-lt"/>
                <a:ea typeface="+mn-ea"/>
                <a:cs typeface="+mn-cs"/>
              </a:rPr>
              <a:t>sModuleName</a:t>
            </a:r>
            <a:r>
              <a:rPr lang="en-US" sz="1080" b="0" i="0" kern="1200" dirty="0" smtClean="0">
                <a:solidFill>
                  <a:schemeClr val="tx1"/>
                </a:solidFill>
                <a:effectLst/>
                <a:latin typeface="+mn-lt"/>
                <a:ea typeface="+mn-ea"/>
                <a:cs typeface="+mn-cs"/>
              </a:rPr>
              <a:t>*?*, </a:t>
            </a:r>
            <a:r>
              <a:rPr lang="en-US" sz="1080" b="0" i="0" kern="1200" dirty="0" err="1" smtClean="0">
                <a:solidFill>
                  <a:schemeClr val="tx1"/>
                </a:solidFill>
                <a:effectLst/>
                <a:latin typeface="+mn-lt"/>
                <a:ea typeface="+mn-ea"/>
                <a:cs typeface="+mn-cs"/>
              </a:rPr>
              <a:t>aDependencies</a:t>
            </a:r>
            <a:r>
              <a:rPr lang="en-US" sz="1080" b="0" i="0" kern="1200" dirty="0" smtClean="0">
                <a:solidFill>
                  <a:schemeClr val="tx1"/>
                </a:solidFill>
                <a:effectLst/>
                <a:latin typeface="+mn-lt"/>
                <a:ea typeface="+mn-ea"/>
                <a:cs typeface="+mn-cs"/>
              </a:rPr>
              <a:t>*?*, </a:t>
            </a:r>
            <a:r>
              <a:rPr lang="en-US" sz="1080" b="0" i="0" kern="1200" dirty="0" err="1" smtClean="0">
                <a:solidFill>
                  <a:schemeClr val="tx1"/>
                </a:solidFill>
                <a:effectLst/>
                <a:latin typeface="+mn-lt"/>
                <a:ea typeface="+mn-ea"/>
                <a:cs typeface="+mn-cs"/>
              </a:rPr>
              <a:t>vFactory</a:t>
            </a:r>
            <a:r>
              <a:rPr lang="en-US" sz="1080" b="0" i="0" kern="1200" dirty="0" smtClean="0">
                <a:solidFill>
                  <a:schemeClr val="tx1"/>
                </a:solidFill>
                <a:effectLst/>
                <a:latin typeface="+mn-lt"/>
                <a:ea typeface="+mn-ea"/>
                <a:cs typeface="+mn-cs"/>
              </a:rPr>
              <a:t>, </a:t>
            </a:r>
            <a:r>
              <a:rPr lang="en-US" sz="1080" b="0" i="0" kern="1200" dirty="0" err="1" smtClean="0">
                <a:solidFill>
                  <a:schemeClr val="tx1"/>
                </a:solidFill>
                <a:effectLst/>
                <a:latin typeface="+mn-lt"/>
                <a:ea typeface="+mn-ea"/>
                <a:cs typeface="+mn-cs"/>
              </a:rPr>
              <a:t>bExport</a:t>
            </a:r>
            <a:r>
              <a:rPr lang="en-US" sz="1080" b="0" i="0" kern="1200" dirty="0" smtClean="0">
                <a:solidFill>
                  <a:schemeClr val="tx1"/>
                </a:solidFill>
                <a:effectLst/>
                <a:latin typeface="+mn-lt"/>
                <a:ea typeface="+mn-ea"/>
                <a:cs typeface="+mn-cs"/>
              </a:rPr>
              <a:t>*?*) at the top of controller file, define an</a:t>
            </a:r>
            <a:r>
              <a:rPr lang="en-US" sz="1080" b="0" i="0" kern="1200" baseline="0" dirty="0" smtClean="0">
                <a:solidFill>
                  <a:schemeClr val="tx1"/>
                </a:solidFill>
                <a:effectLst/>
                <a:latin typeface="+mn-lt"/>
                <a:ea typeface="+mn-ea"/>
                <a:cs typeface="+mn-cs"/>
              </a:rPr>
              <a:t> API/function </a:t>
            </a:r>
            <a:endParaRPr lang="en-GB" baseline="0" dirty="0" smtClean="0"/>
          </a:p>
          <a:p>
            <a:r>
              <a:rPr lang="en-GB" baseline="0" dirty="0" smtClean="0"/>
              <a:t>           </a:t>
            </a:r>
            <a:r>
              <a:rPr lang="en-GB" baseline="0" dirty="0" err="1" smtClean="0"/>
              <a:t>sap.ui.require</a:t>
            </a:r>
            <a:r>
              <a:rPr lang="en-GB" baseline="0" dirty="0" smtClean="0"/>
              <a:t> </a:t>
            </a:r>
          </a:p>
          <a:p>
            <a:r>
              <a:rPr lang="en-GB" baseline="0" dirty="0" smtClean="0"/>
              <a:t>              --at index.html not define the module but focus on certain purpose</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75</a:t>
            </a:fld>
            <a:endParaRPr lang="de-DE" dirty="0">
              <a:solidFill>
                <a:prstClr val="black"/>
              </a:solidFill>
            </a:endParaRPr>
          </a:p>
        </p:txBody>
      </p:sp>
    </p:spTree>
    <p:extLst>
      <p:ext uri="{BB962C8B-B14F-4D97-AF65-F5344CB8AC3E}">
        <p14:creationId xmlns:p14="http://schemas.microsoft.com/office/powerpoint/2010/main" val="3117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76</a:t>
            </a:fld>
            <a:endParaRPr lang="en-US"/>
          </a:p>
        </p:txBody>
      </p:sp>
    </p:spTree>
    <p:extLst>
      <p:ext uri="{BB962C8B-B14F-4D97-AF65-F5344CB8AC3E}">
        <p14:creationId xmlns:p14="http://schemas.microsoft.com/office/powerpoint/2010/main" val="3989972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http://vesapui5.dhcp.wdf.sap.corp:1080/trac/sapui5/wiki/Documentation/AdvancedTopics/ModularizationConcept</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8462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080" b="0" i="0" kern="1200" dirty="0" smtClean="0">
                <a:solidFill>
                  <a:schemeClr val="tx1"/>
                </a:solidFill>
                <a:effectLst/>
                <a:latin typeface="+mn-lt"/>
                <a:ea typeface="+mn-ea"/>
                <a:cs typeface="+mn-cs"/>
              </a:rPr>
              <a:t>When a localized text is needed, the application uses the SAPUI5 APIs to load the properties file that matches the current language best. </a:t>
            </a:r>
          </a:p>
          <a:p>
            <a:r>
              <a:rPr lang="en-US" sz="1080" b="0" i="0" kern="1200" dirty="0" smtClean="0">
                <a:solidFill>
                  <a:schemeClr val="tx1"/>
                </a:solidFill>
                <a:effectLst/>
                <a:latin typeface="+mn-lt"/>
                <a:ea typeface="+mn-ea"/>
                <a:cs typeface="+mn-cs"/>
              </a:rPr>
              <a:t> If no text can be found for this key, the next best matching file is loaded and checked for the text. Finally, if no file matches, the raw file is loaded and checked.</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Note:</a:t>
            </a:r>
            <a:r>
              <a:rPr lang="en-US" sz="1200" b="0" i="0" kern="1200" dirty="0" smtClean="0">
                <a:solidFill>
                  <a:schemeClr val="tx1"/>
                </a:solidFill>
                <a:effectLst/>
                <a:latin typeface="+mn-lt"/>
                <a:ea typeface="+mn-ea"/>
                <a:cs typeface="+mn-cs"/>
              </a:rPr>
              <a:t> with the current data binding implementation, you can't pass parameters to your texts within the resource bundle. If you have to pass parameters you must do this on your own. As a convenience, you can access the resource bundle directly from the model instead of loading it:</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Consolas" pitchFamily="49" charset="0"/>
                <a:ea typeface="+mn-ea"/>
                <a:cs typeface="Consolas" pitchFamily="49" charset="0"/>
              </a:rPr>
              <a:t>	</a:t>
            </a:r>
            <a:r>
              <a:rPr lang="en-US" sz="1200" b="0" i="0" kern="1200" dirty="0" err="1" smtClean="0">
                <a:solidFill>
                  <a:schemeClr val="tx1"/>
                </a:solidFill>
                <a:effectLst/>
                <a:latin typeface="Consolas" pitchFamily="49" charset="0"/>
                <a:ea typeface="+mn-ea"/>
                <a:cs typeface="Consolas" pitchFamily="49" charset="0"/>
              </a:rPr>
              <a:t>var</a:t>
            </a:r>
            <a:r>
              <a:rPr lang="en-US" sz="1200" b="0" i="0" kern="1200" dirty="0" smtClean="0">
                <a:solidFill>
                  <a:schemeClr val="tx1"/>
                </a:solidFill>
                <a:effectLst/>
                <a:latin typeface="Consolas" pitchFamily="49" charset="0"/>
                <a:ea typeface="+mn-ea"/>
                <a:cs typeface="Consolas" pitchFamily="49" charset="0"/>
              </a:rPr>
              <a:t> </a:t>
            </a:r>
            <a:r>
              <a:rPr lang="en-US" sz="1200" b="0" i="0" kern="1200" dirty="0" err="1" smtClean="0">
                <a:solidFill>
                  <a:schemeClr val="tx1"/>
                </a:solidFill>
                <a:effectLst/>
                <a:latin typeface="Consolas" pitchFamily="49" charset="0"/>
                <a:ea typeface="+mn-ea"/>
                <a:cs typeface="Consolas" pitchFamily="49" charset="0"/>
              </a:rPr>
              <a:t>myBundle</a:t>
            </a:r>
            <a:r>
              <a:rPr lang="en-US" sz="1200" b="0" i="0" kern="1200" dirty="0" smtClean="0">
                <a:solidFill>
                  <a:schemeClr val="tx1"/>
                </a:solidFill>
                <a:effectLst/>
                <a:latin typeface="Consolas" pitchFamily="49" charset="0"/>
                <a:ea typeface="+mn-ea"/>
                <a:cs typeface="Consolas" pitchFamily="49" charset="0"/>
              </a:rPr>
              <a:t> </a:t>
            </a:r>
            <a:r>
              <a:rPr lang="en-US" sz="1200" b="1" i="0" kern="1200" dirty="0" smtClean="0">
                <a:solidFill>
                  <a:schemeClr val="tx1"/>
                </a:solidFill>
                <a:effectLst/>
                <a:latin typeface="Consolas" pitchFamily="49" charset="0"/>
                <a:ea typeface="+mn-ea"/>
                <a:cs typeface="Consolas" pitchFamily="49" charset="0"/>
              </a:rPr>
              <a:t>=</a:t>
            </a:r>
            <a:r>
              <a:rPr lang="en-US" sz="1200" b="0" i="0" kern="1200" dirty="0" smtClean="0">
                <a:solidFill>
                  <a:schemeClr val="tx1"/>
                </a:solidFill>
                <a:effectLst/>
                <a:latin typeface="Consolas" pitchFamily="49" charset="0"/>
                <a:ea typeface="+mn-ea"/>
                <a:cs typeface="Consolas" pitchFamily="49" charset="0"/>
              </a:rPr>
              <a:t> </a:t>
            </a:r>
            <a:r>
              <a:rPr lang="en-US" sz="1200" b="0" i="0" kern="1200" dirty="0" err="1" smtClean="0">
                <a:solidFill>
                  <a:schemeClr val="tx1"/>
                </a:solidFill>
                <a:effectLst/>
                <a:latin typeface="Consolas" pitchFamily="49" charset="0"/>
                <a:ea typeface="+mn-ea"/>
                <a:cs typeface="Consolas" pitchFamily="49" charset="0"/>
              </a:rPr>
              <a:t>oModel</a:t>
            </a:r>
            <a:r>
              <a:rPr lang="en-US" sz="1200" b="1" i="0" kern="1200" dirty="0" err="1" smtClean="0">
                <a:solidFill>
                  <a:schemeClr val="tx1"/>
                </a:solidFill>
                <a:effectLst/>
                <a:latin typeface="Consolas" pitchFamily="49" charset="0"/>
                <a:ea typeface="+mn-ea"/>
                <a:cs typeface="Consolas" pitchFamily="49" charset="0"/>
              </a:rPr>
              <a:t>.</a:t>
            </a:r>
            <a:r>
              <a:rPr lang="en-US" sz="1200" b="0" i="0" kern="1200" dirty="0" err="1" smtClean="0">
                <a:solidFill>
                  <a:schemeClr val="tx1"/>
                </a:solidFill>
                <a:effectLst/>
                <a:latin typeface="Consolas" pitchFamily="49" charset="0"/>
                <a:ea typeface="+mn-ea"/>
                <a:cs typeface="Consolas" pitchFamily="49" charset="0"/>
              </a:rPr>
              <a:t>getResourceBundle</a:t>
            </a:r>
            <a:r>
              <a:rPr lang="en-US" sz="1200" b="0" i="0" kern="1200" dirty="0" smtClean="0">
                <a:solidFill>
                  <a:schemeClr val="tx1"/>
                </a:solidFill>
                <a:effectLst/>
                <a:latin typeface="Consolas" pitchFamily="49" charset="0"/>
                <a:ea typeface="+mn-ea"/>
                <a:cs typeface="Consolas" pitchFamily="49" charset="0"/>
              </a:rPr>
              <a:t>()</a:t>
            </a:r>
            <a:r>
              <a:rPr lang="en-US" sz="1200" b="1" i="0" kern="1200" dirty="0" smtClean="0">
                <a:solidFill>
                  <a:schemeClr val="tx1"/>
                </a:solidFill>
                <a:effectLst/>
                <a:latin typeface="Consolas" pitchFamily="49" charset="0"/>
                <a:ea typeface="+mn-ea"/>
                <a:cs typeface="Consolas" pitchFamily="49" charset="0"/>
              </a:rPr>
              <a:t>;</a:t>
            </a:r>
            <a:r>
              <a:rPr lang="en-US" sz="1200" b="0" i="0" kern="1200" dirty="0" smtClean="0">
                <a:solidFill>
                  <a:schemeClr val="tx1"/>
                </a:solidFill>
                <a:effectLst/>
                <a:latin typeface="Consolas" pitchFamily="49" charset="0"/>
                <a:ea typeface="+mn-ea"/>
                <a:cs typeface="Consolas" pitchFamily="49" charset="0"/>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the instance has been created, you have a model containing the resource bundle texts as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https://github.com/SAP/openui5/tree/master/src/sap.ui.table/src/sap/ui/table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79</a:t>
            </a:fld>
            <a:endParaRPr lang="de-DE" dirty="0">
              <a:solidFill>
                <a:prstClr val="black"/>
              </a:solidFill>
            </a:endParaRPr>
          </a:p>
        </p:txBody>
      </p:sp>
    </p:spTree>
    <p:extLst>
      <p:ext uri="{BB962C8B-B14F-4D97-AF65-F5344CB8AC3E}">
        <p14:creationId xmlns:p14="http://schemas.microsoft.com/office/powerpoint/2010/main" val="1394885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532867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621202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915987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39982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smtClean="0"/>
              <a:t>TODO:</a:t>
            </a:r>
            <a:r>
              <a:rPr lang="de-DE" baseline="0" dirty="0" smtClean="0"/>
              <a:t> </a:t>
            </a:r>
            <a:r>
              <a:rPr lang="de-DE" baseline="0" dirty="0" err="1" smtClean="0"/>
              <a:t>Reduce</a:t>
            </a:r>
            <a:r>
              <a:rPr lang="de-DE" baseline="0" dirty="0" smtClean="0"/>
              <a:t> &amp; </a:t>
            </a:r>
            <a:r>
              <a:rPr lang="de-DE" baseline="0" dirty="0" err="1" smtClean="0"/>
              <a:t>Simplify</a:t>
            </a:r>
            <a:endParaRPr lang="de-DE" baseline="0" dirty="0" smtClean="0"/>
          </a:p>
          <a:p>
            <a:endParaRPr lang="de-DE" baseline="0" dirty="0" smtClean="0"/>
          </a:p>
          <a:p>
            <a:r>
              <a:rPr lang="en-GB" sz="1200" dirty="0" smtClean="0">
                <a:latin typeface="Arial" panose="020B0604020202020204" pitchFamily="34" charset="0"/>
              </a:rPr>
              <a:t>Main UI5 Offerings:</a:t>
            </a:r>
          </a:p>
          <a:p>
            <a:endParaRPr lang="en-GB" sz="1200" dirty="0" smtClean="0">
              <a:latin typeface="Arial" panose="020B0604020202020204" pitchFamily="34" charset="0"/>
            </a:endParaRPr>
          </a:p>
          <a:p>
            <a:r>
              <a:rPr lang="en-GB" sz="2400" dirty="0" smtClean="0"/>
              <a:t>Client side</a:t>
            </a:r>
          </a:p>
          <a:p>
            <a:pPr lvl="2"/>
            <a:r>
              <a:rPr lang="en-GB" sz="1800" dirty="0" smtClean="0"/>
              <a:t>Control libraries (JavaScript, CSS and image files)</a:t>
            </a:r>
          </a:p>
          <a:p>
            <a:pPr lvl="2"/>
            <a:r>
              <a:rPr lang="en-GB" sz="1800" dirty="0" smtClean="0"/>
              <a:t>Core (JavaScript Files)</a:t>
            </a:r>
          </a:p>
          <a:p>
            <a:pPr lvl="2"/>
            <a:r>
              <a:rPr lang="en-GB" sz="1800" dirty="0" smtClean="0"/>
              <a:t>Test suite (HTML, JavaScript files)</a:t>
            </a:r>
          </a:p>
          <a:p>
            <a:pPr marL="88900" lvl="2" indent="0">
              <a:buNone/>
            </a:pPr>
            <a:endParaRPr lang="en-GB" sz="1800" dirty="0" smtClean="0"/>
          </a:p>
          <a:p>
            <a:r>
              <a:rPr lang="en-GB" sz="2400" dirty="0" smtClean="0"/>
              <a:t>Server side (optional)</a:t>
            </a:r>
          </a:p>
          <a:p>
            <a:pPr lvl="2"/>
            <a:r>
              <a:rPr lang="en-GB" sz="1800" dirty="0" smtClean="0"/>
              <a:t>Application development tools in Eclipse</a:t>
            </a:r>
          </a:p>
          <a:p>
            <a:pPr lvl="2"/>
            <a:r>
              <a:rPr lang="en-GB" sz="1800" dirty="0" smtClean="0"/>
              <a:t>Control development tools in Eclipse</a:t>
            </a:r>
          </a:p>
          <a:p>
            <a:pPr lvl="2"/>
            <a:r>
              <a:rPr lang="en-GB" sz="1800" dirty="0" smtClean="0"/>
              <a:t>Resource handler in Java and ABAP</a:t>
            </a:r>
          </a:p>
          <a:p>
            <a:pPr lvl="2"/>
            <a:r>
              <a:rPr lang="en-GB" sz="1800" dirty="0" smtClean="0"/>
              <a:t>Theming generator</a:t>
            </a:r>
          </a:p>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6</a:t>
            </a:fld>
            <a:endParaRPr lang="en-US"/>
          </a:p>
        </p:txBody>
      </p:sp>
    </p:spTree>
    <p:extLst>
      <p:ext uri="{BB962C8B-B14F-4D97-AF65-F5344CB8AC3E}">
        <p14:creationId xmlns:p14="http://schemas.microsoft.com/office/powerpoint/2010/main" val="3260514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621438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080" b="0" i="0" kern="1200" dirty="0" smtClean="0">
                <a:solidFill>
                  <a:schemeClr val="tx1"/>
                </a:solidFill>
                <a:effectLst/>
                <a:latin typeface="+mn-lt"/>
                <a:ea typeface="+mn-ea"/>
                <a:cs typeface="+mn-cs"/>
              </a:rPr>
              <a:t>SAPUI5 provides faceless components for services that deliver data from the back end system, and UI components that extend components and add rendering functionality.</a:t>
            </a:r>
          </a:p>
          <a:p>
            <a:endParaRPr lang="en-US" sz="1080" b="0" i="0" kern="1200" dirty="0" smtClean="0">
              <a:solidFill>
                <a:schemeClr val="tx1"/>
              </a:solidFill>
              <a:effectLst/>
              <a:latin typeface="+mn-lt"/>
              <a:ea typeface="+mn-ea"/>
              <a:cs typeface="+mn-cs"/>
            </a:endParaRPr>
          </a:p>
          <a:p>
            <a:r>
              <a:rPr lang="en-US" sz="1080" b="0" i="0" kern="1200" dirty="0" smtClean="0">
                <a:solidFill>
                  <a:schemeClr val="tx1"/>
                </a:solidFill>
                <a:effectLst/>
                <a:latin typeface="+mn-lt"/>
                <a:ea typeface="+mn-ea"/>
                <a:cs typeface="+mn-cs"/>
              </a:rPr>
              <a:t>To create an SAPUI5 component, you extend either the </a:t>
            </a:r>
            <a:r>
              <a:rPr lang="en-US" dirty="0" smtClean="0"/>
              <a:t>Component</a:t>
            </a:r>
            <a:r>
              <a:rPr lang="en-US" sz="1080" b="0" i="0" kern="1200" dirty="0" smtClean="0">
                <a:solidFill>
                  <a:schemeClr val="tx1"/>
                </a:solidFill>
                <a:effectLst/>
                <a:latin typeface="+mn-lt"/>
                <a:ea typeface="+mn-ea"/>
                <a:cs typeface="+mn-cs"/>
              </a:rPr>
              <a:t> or </a:t>
            </a:r>
            <a:r>
              <a:rPr lang="en-US" dirty="0" err="1" smtClean="0"/>
              <a:t>UIComponent</a:t>
            </a:r>
            <a:r>
              <a:rPr lang="en-US" sz="1080" b="0" i="0" kern="1200" dirty="0" smtClean="0">
                <a:solidFill>
                  <a:schemeClr val="tx1"/>
                </a:solidFill>
                <a:effectLst/>
                <a:latin typeface="+mn-lt"/>
                <a:ea typeface="+mn-ea"/>
                <a:cs typeface="+mn-cs"/>
              </a:rPr>
              <a:t> base class and pass the name of the module </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87</a:t>
            </a:fld>
            <a:endParaRPr lang="de-DE" dirty="0">
              <a:solidFill>
                <a:prstClr val="black"/>
              </a:solidFill>
            </a:endParaRPr>
          </a:p>
        </p:txBody>
      </p:sp>
    </p:spTree>
    <p:extLst>
      <p:ext uri="{BB962C8B-B14F-4D97-AF65-F5344CB8AC3E}">
        <p14:creationId xmlns:p14="http://schemas.microsoft.com/office/powerpoint/2010/main" val="3015460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SNIPPIX-Example: http://veui5infra.dhcp.wdf.sap.corp:8080/snippix/snippets/69596</a:t>
            </a:r>
          </a:p>
          <a:p>
            <a:endParaRPr lang="en-US" dirty="0" smtClean="0"/>
          </a:p>
          <a:p>
            <a:r>
              <a:rPr lang="en-US" dirty="0" smtClean="0"/>
              <a:t>The Component implementation knows two special methods: </a:t>
            </a:r>
          </a:p>
          <a:p>
            <a:r>
              <a:rPr lang="en-US" b="1" dirty="0" err="1" smtClean="0"/>
              <a:t>init</a:t>
            </a:r>
            <a:r>
              <a:rPr lang="en-US" dirty="0" smtClean="0"/>
              <a:t>: connects the model between the control and the component </a:t>
            </a:r>
          </a:p>
          <a:p>
            <a:r>
              <a:rPr lang="en-US" b="1" dirty="0" err="1" smtClean="0"/>
              <a:t>createContent</a:t>
            </a:r>
            <a:r>
              <a:rPr lang="en-US" dirty="0" smtClean="0"/>
              <a:t>: returns the Component UI as a tree of UI5 controls </a:t>
            </a: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88</a:t>
            </a:fld>
            <a:endParaRPr lang="de-DE" dirty="0">
              <a:solidFill>
                <a:prstClr val="black"/>
              </a:solidFill>
            </a:endParaRPr>
          </a:p>
        </p:txBody>
      </p:sp>
    </p:spTree>
    <p:extLst>
      <p:ext uri="{BB962C8B-B14F-4D97-AF65-F5344CB8AC3E}">
        <p14:creationId xmlns:p14="http://schemas.microsoft.com/office/powerpoint/2010/main" val="723161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89</a:t>
            </a:fld>
            <a:endParaRPr lang="de-DE" dirty="0">
              <a:solidFill>
                <a:prstClr val="black"/>
              </a:solidFill>
            </a:endParaRPr>
          </a:p>
        </p:txBody>
      </p:sp>
    </p:spTree>
    <p:extLst>
      <p:ext uri="{BB962C8B-B14F-4D97-AF65-F5344CB8AC3E}">
        <p14:creationId xmlns:p14="http://schemas.microsoft.com/office/powerpoint/2010/main" val="2150997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90</a:t>
            </a:fld>
            <a:endParaRPr lang="de-DE" dirty="0">
              <a:solidFill>
                <a:prstClr val="black"/>
              </a:solidFill>
            </a:endParaRPr>
          </a:p>
        </p:txBody>
      </p:sp>
    </p:spTree>
    <p:extLst>
      <p:ext uri="{BB962C8B-B14F-4D97-AF65-F5344CB8AC3E}">
        <p14:creationId xmlns:p14="http://schemas.microsoft.com/office/powerpoint/2010/main" val="3704034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http://veui5infra.dhcp.wdf.sap.corp:8080/snippix/snippets/44852</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91</a:t>
            </a:fld>
            <a:endParaRPr lang="de-DE" dirty="0">
              <a:solidFill>
                <a:prstClr val="black"/>
              </a:solidFill>
            </a:endParaRPr>
          </a:p>
        </p:txBody>
      </p:sp>
    </p:spTree>
    <p:extLst>
      <p:ext uri="{BB962C8B-B14F-4D97-AF65-F5344CB8AC3E}">
        <p14:creationId xmlns:p14="http://schemas.microsoft.com/office/powerpoint/2010/main" val="4287605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92</a:t>
            </a:fld>
            <a:endParaRPr lang="de-DE" dirty="0">
              <a:solidFill>
                <a:prstClr val="black"/>
              </a:solidFill>
            </a:endParaRPr>
          </a:p>
        </p:txBody>
      </p:sp>
    </p:spTree>
    <p:extLst>
      <p:ext uri="{BB962C8B-B14F-4D97-AF65-F5344CB8AC3E}">
        <p14:creationId xmlns:p14="http://schemas.microsoft.com/office/powerpoint/2010/main" val="2237384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80" b="0" i="0" kern="1200" dirty="0" smtClean="0">
                <a:solidFill>
                  <a:schemeClr val="tx1"/>
                </a:solidFill>
                <a:effectLst/>
                <a:latin typeface="+mn-lt"/>
                <a:ea typeface="+mn-ea"/>
                <a:cs typeface="+mn-cs"/>
              </a:rPr>
              <a:t>We recommend to define the component metadata externally in the descriptor (</a:t>
            </a:r>
            <a:r>
              <a:rPr lang="en-US" sz="1080" b="0" i="0" kern="1200" dirty="0" err="1" smtClean="0">
                <a:solidFill>
                  <a:schemeClr val="tx1"/>
                </a:solidFill>
                <a:effectLst/>
                <a:latin typeface="+mn-lt"/>
                <a:ea typeface="+mn-ea"/>
                <a:cs typeface="+mn-cs"/>
              </a:rPr>
              <a:t>manifest.json</a:t>
            </a:r>
            <a:r>
              <a:rPr lang="en-US" sz="1080" b="0" i="0" kern="1200" dirty="0" smtClean="0">
                <a:solidFill>
                  <a:schemeClr val="tx1"/>
                </a:solidFill>
                <a:effectLst/>
                <a:latin typeface="+mn-lt"/>
                <a:ea typeface="+mn-ea"/>
                <a:cs typeface="+mn-cs"/>
              </a:rPr>
              <a:t>), because the descriptor for components is mandatory for modern components and allows performance optimizations.</a:t>
            </a:r>
          </a:p>
          <a:p>
            <a:endParaRPr lang="en-US" sz="1080" b="0" i="0" kern="1200" dirty="0" smtClean="0">
              <a:solidFill>
                <a:schemeClr val="tx1"/>
              </a:solidFill>
              <a:effectLst/>
              <a:latin typeface="+mn-lt"/>
              <a:ea typeface="+mn-ea"/>
              <a:cs typeface="+mn-cs"/>
            </a:endParaRPr>
          </a:p>
          <a:p>
            <a:r>
              <a:rPr lang="de-DE" dirty="0" smtClean="0"/>
              <a:t>Manifest.json</a:t>
            </a:r>
            <a:r>
              <a:rPr lang="de-DE" baseline="0" dirty="0" smtClean="0"/>
              <a:t> version: </a:t>
            </a:r>
            <a:r>
              <a:rPr lang="en-US" smtClean="0">
                <a:hlinkClick r:id="rId3"/>
              </a:rPr>
              <a:t>https://sapui5.hana.ondemand.com/sdk/docs/topics/be0cf40f61184b358b5faedaec98b2da.html</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96</a:t>
            </a:fld>
            <a:endParaRPr lang="en-US"/>
          </a:p>
        </p:txBody>
      </p:sp>
    </p:spTree>
    <p:extLst>
      <p:ext uri="{BB962C8B-B14F-4D97-AF65-F5344CB8AC3E}">
        <p14:creationId xmlns:p14="http://schemas.microsoft.com/office/powerpoint/2010/main" val="1942767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r>
              <a:rPr lang="en-GB" smtClean="0"/>
              <a:t>NICE TO KNOW</a:t>
            </a: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100</a:t>
            </a:fld>
            <a:endParaRPr lang="de-DE" dirty="0"/>
          </a:p>
        </p:txBody>
      </p:sp>
    </p:spTree>
    <p:extLst>
      <p:ext uri="{BB962C8B-B14F-4D97-AF65-F5344CB8AC3E}">
        <p14:creationId xmlns:p14="http://schemas.microsoft.com/office/powerpoint/2010/main" val="2379326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r>
              <a:rPr lang="en-US" sz="1080" b="0" i="0" kern="1200" dirty="0" err="1" smtClean="0">
                <a:solidFill>
                  <a:schemeClr val="tx1"/>
                </a:solidFill>
                <a:effectLst/>
                <a:latin typeface="+mn-lt"/>
                <a:ea typeface="+mn-ea"/>
                <a:cs typeface="+mn-cs"/>
              </a:rPr>
              <a:t>sap_hcb</a:t>
            </a:r>
            <a:r>
              <a:rPr lang="en-US" dirty="0" smtClean="0"/>
              <a:t/>
            </a:r>
            <a:br>
              <a:rPr lang="en-US" dirty="0" smtClean="0"/>
            </a:br>
            <a:r>
              <a:rPr lang="en-US" sz="1080" b="0" i="0" kern="1200" dirty="0" err="1" smtClean="0">
                <a:solidFill>
                  <a:schemeClr val="tx1"/>
                </a:solidFill>
                <a:effectLst/>
                <a:latin typeface="+mn-lt"/>
                <a:ea typeface="+mn-ea"/>
                <a:cs typeface="+mn-cs"/>
              </a:rPr>
              <a:t>sap_ux</a:t>
            </a:r>
            <a:r>
              <a:rPr lang="en-US" dirty="0" smtClean="0"/>
              <a:t/>
            </a:r>
            <a:br>
              <a:rPr lang="en-US" dirty="0" smtClean="0"/>
            </a:br>
            <a:r>
              <a:rPr lang="en-US" sz="1080" b="0" i="0" kern="1200" dirty="0" err="1" smtClean="0">
                <a:solidFill>
                  <a:schemeClr val="tx1"/>
                </a:solidFill>
                <a:effectLst/>
                <a:latin typeface="+mn-lt"/>
                <a:ea typeface="+mn-ea"/>
                <a:cs typeface="+mn-cs"/>
              </a:rPr>
              <a:t>sap_platinum</a:t>
            </a:r>
            <a:r>
              <a:rPr lang="en-US" dirty="0" smtClean="0"/>
              <a:t/>
            </a:r>
            <a:br>
              <a:rPr lang="en-US" dirty="0" smtClean="0"/>
            </a:br>
            <a:r>
              <a:rPr lang="en-US" sz="1080" b="0" i="0" kern="1200" dirty="0" err="1" smtClean="0">
                <a:solidFill>
                  <a:schemeClr val="tx1"/>
                </a:solidFill>
                <a:effectLst/>
                <a:latin typeface="+mn-lt"/>
                <a:ea typeface="+mn-ea"/>
                <a:cs typeface="+mn-cs"/>
              </a:rPr>
              <a:t>sap_bluecrystal</a:t>
            </a:r>
            <a:r>
              <a:rPr lang="en-US" dirty="0" smtClean="0"/>
              <a:t/>
            </a:r>
            <a:br>
              <a:rPr lang="en-US" dirty="0" smtClean="0"/>
            </a:br>
            <a:r>
              <a:rPr lang="en-US" sz="1080" b="0" i="0" kern="1200" smtClean="0">
                <a:solidFill>
                  <a:schemeClr val="tx1"/>
                </a:solidFill>
                <a:effectLst/>
                <a:latin typeface="+mn-lt"/>
                <a:ea typeface="+mn-ea"/>
                <a:cs typeface="+mn-cs"/>
              </a:rPr>
              <a:t>sap_goldreflection</a:t>
            </a: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101</a:t>
            </a:fld>
            <a:endParaRPr lang="de-DE" dirty="0"/>
          </a:p>
        </p:txBody>
      </p:sp>
    </p:spTree>
    <p:extLst>
      <p:ext uri="{BB962C8B-B14F-4D97-AF65-F5344CB8AC3E}">
        <p14:creationId xmlns:p14="http://schemas.microsoft.com/office/powerpoint/2010/main" val="3690059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de-DE" dirty="0" smtClean="0"/>
              <a:t>Specific libraries like „sap.m“ (=UI5 Mobile) may have different browser support.</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7</a:t>
            </a:fld>
            <a:endParaRPr lang="en-US"/>
          </a:p>
        </p:txBody>
      </p:sp>
    </p:spTree>
    <p:extLst>
      <p:ext uri="{BB962C8B-B14F-4D97-AF65-F5344CB8AC3E}">
        <p14:creationId xmlns:p14="http://schemas.microsoft.com/office/powerpoint/2010/main" val="3486364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r>
              <a:rPr lang="en-GB" smtClean="0"/>
              <a:t>NICE TO KNOW</a:t>
            </a: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102</a:t>
            </a:fld>
            <a:endParaRPr lang="de-DE" dirty="0"/>
          </a:p>
        </p:txBody>
      </p:sp>
    </p:spTree>
    <p:extLst>
      <p:ext uri="{BB962C8B-B14F-4D97-AF65-F5344CB8AC3E}">
        <p14:creationId xmlns:p14="http://schemas.microsoft.com/office/powerpoint/2010/main" val="37622355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r>
              <a:rPr lang="en-GB" smtClean="0"/>
              <a:t>NICE TO KNOW</a:t>
            </a: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103</a:t>
            </a:fld>
            <a:endParaRPr lang="de-DE" dirty="0"/>
          </a:p>
        </p:txBody>
      </p:sp>
    </p:spTree>
    <p:extLst>
      <p:ext uri="{BB962C8B-B14F-4D97-AF65-F5344CB8AC3E}">
        <p14:creationId xmlns:p14="http://schemas.microsoft.com/office/powerpoint/2010/main" val="15763603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r>
              <a:rPr lang="en-GB" smtClean="0"/>
              <a:t>NICE TO KNOW</a:t>
            </a: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104</a:t>
            </a:fld>
            <a:endParaRPr lang="de-DE" dirty="0"/>
          </a:p>
        </p:txBody>
      </p:sp>
    </p:spTree>
    <p:extLst>
      <p:ext uri="{BB962C8B-B14F-4D97-AF65-F5344CB8AC3E}">
        <p14:creationId xmlns:p14="http://schemas.microsoft.com/office/powerpoint/2010/main" val="1435577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105</a:t>
            </a:fld>
            <a:endParaRPr lang="de-DE" dirty="0"/>
          </a:p>
        </p:txBody>
      </p:sp>
    </p:spTree>
    <p:extLst>
      <p:ext uri="{BB962C8B-B14F-4D97-AF65-F5344CB8AC3E}">
        <p14:creationId xmlns:p14="http://schemas.microsoft.com/office/powerpoint/2010/main" val="3528105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106</a:t>
            </a:fld>
            <a:endParaRPr lang="de-DE" dirty="0">
              <a:solidFill>
                <a:prstClr val="black"/>
              </a:solidFill>
            </a:endParaRPr>
          </a:p>
        </p:txBody>
      </p:sp>
    </p:spTree>
    <p:extLst>
      <p:ext uri="{BB962C8B-B14F-4D97-AF65-F5344CB8AC3E}">
        <p14:creationId xmlns:p14="http://schemas.microsoft.com/office/powerpoint/2010/main" val="2169514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r>
              <a:rPr lang="en-GB" smtClean="0"/>
              <a:t>NICE TO KNOW</a:t>
            </a: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107</a:t>
            </a:fld>
            <a:endParaRPr lang="de-DE" dirty="0"/>
          </a:p>
        </p:txBody>
      </p:sp>
    </p:spTree>
    <p:extLst>
      <p:ext uri="{BB962C8B-B14F-4D97-AF65-F5344CB8AC3E}">
        <p14:creationId xmlns:p14="http://schemas.microsoft.com/office/powerpoint/2010/main" val="15365499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SAP</a:t>
            </a:r>
            <a:r>
              <a:rPr lang="en-GB" baseline="0" dirty="0" smtClean="0"/>
              <a:t> Cloud Platform(Trial)</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https://themedesigner-themedesigner.dispatcher.hanatrial.ondemand.com/index.html</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SAP </a:t>
            </a:r>
            <a:r>
              <a:rPr lang="en-GB" baseline="0" dirty="0" err="1" smtClean="0"/>
              <a:t>Netweaver</a:t>
            </a:r>
            <a:r>
              <a:rPr lang="en-GB" baseline="0" dirty="0" smtClean="0"/>
              <a:t> Application Server ABAP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Transaction /UI5/THEME_DESIGNER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SAP Enterprise Portal</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Content </a:t>
            </a:r>
            <a:r>
              <a:rPr lang="en-GB" baseline="0" dirty="0" err="1" smtClean="0"/>
              <a:t>Adminstration</a:t>
            </a:r>
            <a:r>
              <a:rPr lang="en-GB" baseline="0" dirty="0" err="1" smtClean="0">
                <a:sym typeface="Wingdings" panose="05000000000000000000" pitchFamily="2" charset="2"/>
              </a:rPr>
              <a:t>Portal</a:t>
            </a:r>
            <a:r>
              <a:rPr lang="en-GB" baseline="0" dirty="0" smtClean="0">
                <a:sym typeface="Wingdings" panose="05000000000000000000" pitchFamily="2" charset="2"/>
              </a:rPr>
              <a:t> </a:t>
            </a:r>
            <a:r>
              <a:rPr lang="en-GB" baseline="0" dirty="0" err="1" smtClean="0">
                <a:sym typeface="Wingdings" panose="05000000000000000000" pitchFamily="2" charset="2"/>
              </a:rPr>
              <a:t>DisplayPortal</a:t>
            </a:r>
            <a:r>
              <a:rPr lang="en-GB" baseline="0" dirty="0" smtClean="0">
                <a:sym typeface="Wingdings" panose="05000000000000000000" pitchFamily="2" charset="2"/>
              </a:rPr>
              <a:t> </a:t>
            </a:r>
            <a:r>
              <a:rPr lang="en-GB" baseline="0" dirty="0" err="1" smtClean="0">
                <a:sym typeface="Wingdings" panose="05000000000000000000" pitchFamily="2" charset="2"/>
              </a:rPr>
              <a:t>ThemeUI</a:t>
            </a:r>
            <a:r>
              <a:rPr lang="en-GB" baseline="0" dirty="0" smtClean="0">
                <a:sym typeface="Wingdings" panose="05000000000000000000" pitchFamily="2" charset="2"/>
              </a:rPr>
              <a:t> Theme Designer</a:t>
            </a: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108</a:t>
            </a:fld>
            <a:endParaRPr lang="de-DE" dirty="0"/>
          </a:p>
        </p:txBody>
      </p:sp>
    </p:spTree>
    <p:extLst>
      <p:ext uri="{BB962C8B-B14F-4D97-AF65-F5344CB8AC3E}">
        <p14:creationId xmlns:p14="http://schemas.microsoft.com/office/powerpoint/2010/main" val="849362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109</a:t>
            </a:fld>
            <a:endParaRPr lang="de-DE" dirty="0">
              <a:solidFill>
                <a:prstClr val="black"/>
              </a:solidFill>
            </a:endParaRPr>
          </a:p>
        </p:txBody>
      </p:sp>
    </p:spTree>
    <p:extLst>
      <p:ext uri="{BB962C8B-B14F-4D97-AF65-F5344CB8AC3E}">
        <p14:creationId xmlns:p14="http://schemas.microsoft.com/office/powerpoint/2010/main" val="880781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&lt;script&gt;</a:t>
            </a:r>
          </a:p>
          <a:p>
            <a:r>
              <a:rPr lang="en-GB" dirty="0" smtClean="0"/>
              <a:t>        </a:t>
            </a:r>
            <a:r>
              <a:rPr lang="en-GB" dirty="0" err="1" smtClean="0"/>
              <a:t>var</a:t>
            </a:r>
            <a:r>
              <a:rPr lang="en-GB" dirty="0" smtClean="0"/>
              <a:t> </a:t>
            </a:r>
            <a:r>
              <a:rPr lang="en-GB" dirty="0" err="1" smtClean="0"/>
              <a:t>btn</a:t>
            </a:r>
            <a:r>
              <a:rPr lang="en-GB" dirty="0" smtClean="0"/>
              <a:t> = new </a:t>
            </a:r>
            <a:r>
              <a:rPr lang="en-GB" dirty="0" err="1" smtClean="0"/>
              <a:t>sap.ui.commons.Button</a:t>
            </a:r>
            <a:r>
              <a:rPr lang="en-GB" dirty="0" smtClean="0"/>
              <a:t>("</a:t>
            </a:r>
            <a:r>
              <a:rPr lang="en-GB" dirty="0" err="1" smtClean="0"/>
              <a:t>myBtn</a:t>
            </a:r>
            <a:r>
              <a:rPr lang="en-GB" dirty="0" smtClean="0"/>
              <a:t>",{</a:t>
            </a:r>
            <a:r>
              <a:rPr lang="en-GB" dirty="0" err="1" smtClean="0"/>
              <a:t>text:'Hello</a:t>
            </a:r>
            <a:r>
              <a:rPr lang="en-GB" dirty="0" smtClean="0"/>
              <a:t> World'});</a:t>
            </a:r>
          </a:p>
          <a:p>
            <a:r>
              <a:rPr lang="en-GB" dirty="0" smtClean="0"/>
              <a:t>        </a:t>
            </a:r>
            <a:r>
              <a:rPr lang="en-GB" dirty="0" err="1" smtClean="0"/>
              <a:t>btn.placeAt</a:t>
            </a:r>
            <a:r>
              <a:rPr lang="en-GB" dirty="0" smtClean="0"/>
              <a:t>('content');</a:t>
            </a:r>
          </a:p>
          <a:p>
            <a:r>
              <a:rPr lang="en-GB" dirty="0" smtClean="0"/>
              <a:t>    &lt;/script&gt;</a:t>
            </a:r>
          </a:p>
          <a:p>
            <a:r>
              <a:rPr lang="en-GB" dirty="0" smtClean="0"/>
              <a:t>    </a:t>
            </a:r>
          </a:p>
          <a:p>
            <a:r>
              <a:rPr lang="en-GB" dirty="0" smtClean="0"/>
              <a:t>    &lt;style&gt;</a:t>
            </a:r>
          </a:p>
          <a:p>
            <a:r>
              <a:rPr lang="en-GB" dirty="0" smtClean="0"/>
              <a:t>        #</a:t>
            </a:r>
            <a:r>
              <a:rPr lang="en-GB" dirty="0" err="1" smtClean="0"/>
              <a:t>myBtn</a:t>
            </a:r>
            <a:r>
              <a:rPr lang="en-GB" dirty="0" smtClean="0"/>
              <a:t> {</a:t>
            </a:r>
          </a:p>
          <a:p>
            <a:r>
              <a:rPr lang="en-GB" dirty="0" smtClean="0"/>
              <a:t>            background-</a:t>
            </a:r>
            <a:r>
              <a:rPr lang="en-GB" dirty="0" err="1" smtClean="0"/>
              <a:t>color</a:t>
            </a:r>
            <a:r>
              <a:rPr lang="en-GB" dirty="0" smtClean="0"/>
              <a:t>: red;</a:t>
            </a:r>
          </a:p>
          <a:p>
            <a:r>
              <a:rPr lang="en-GB" dirty="0" smtClean="0"/>
              <a:t>        }</a:t>
            </a:r>
          </a:p>
          <a:p>
            <a:r>
              <a:rPr lang="en-GB" dirty="0" smtClean="0"/>
              <a:t>    &lt;/style&gt;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110</a:t>
            </a:fld>
            <a:endParaRPr lang="de-DE" dirty="0">
              <a:solidFill>
                <a:prstClr val="black"/>
              </a:solidFill>
            </a:endParaRPr>
          </a:p>
        </p:txBody>
      </p:sp>
    </p:spTree>
    <p:extLst>
      <p:ext uri="{BB962C8B-B14F-4D97-AF65-F5344CB8AC3E}">
        <p14:creationId xmlns:p14="http://schemas.microsoft.com/office/powerpoint/2010/main" val="3517914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sz="1200" b="1" dirty="0" smtClean="0">
                <a:solidFill>
                  <a:srgbClr val="FF0000"/>
                </a:solidFill>
              </a:rPr>
              <a:t>!Important!: The</a:t>
            </a:r>
            <a:r>
              <a:rPr lang="en-GB" sz="1200" b="1" baseline="0" dirty="0" smtClean="0">
                <a:solidFill>
                  <a:srgbClr val="FF0000"/>
                </a:solidFill>
              </a:rPr>
              <a:t> changed Shell Header </a:t>
            </a:r>
            <a:r>
              <a:rPr lang="en-GB" sz="1200" b="1" baseline="0" dirty="0" err="1" smtClean="0">
                <a:solidFill>
                  <a:srgbClr val="FF0000"/>
                </a:solidFill>
              </a:rPr>
              <a:t>Color</a:t>
            </a:r>
            <a:r>
              <a:rPr lang="en-GB" sz="1200" b="1" baseline="0" dirty="0" smtClean="0">
                <a:solidFill>
                  <a:srgbClr val="FF0000"/>
                </a:solidFill>
              </a:rPr>
              <a:t> doesn’t display correctly when viewed in the Eclipse Web App Preview.</a:t>
            </a:r>
          </a:p>
          <a:p>
            <a:r>
              <a:rPr lang="en-GB" sz="1200" b="1" baseline="0" dirty="0" smtClean="0">
                <a:solidFill>
                  <a:srgbClr val="FF0000"/>
                </a:solidFill>
              </a:rPr>
              <a:t>Link must be copied to a browser to see the changes</a:t>
            </a:r>
            <a:endParaRPr lang="en-GB" sz="1200" b="1" dirty="0">
              <a:solidFill>
                <a:srgbClr val="FF0000"/>
              </a:solidFil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111</a:t>
            </a:fld>
            <a:endParaRPr lang="de-DE" dirty="0">
              <a:solidFill>
                <a:prstClr val="black"/>
              </a:solidFill>
            </a:endParaRPr>
          </a:p>
        </p:txBody>
      </p:sp>
    </p:spTree>
    <p:extLst>
      <p:ext uri="{BB962C8B-B14F-4D97-AF65-F5344CB8AC3E}">
        <p14:creationId xmlns:p14="http://schemas.microsoft.com/office/powerpoint/2010/main" val="424027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de-DE" smtClean="0"/>
              <a:t>There is also a UI5 core without jQuery available,</a:t>
            </a:r>
            <a:r>
              <a:rPr lang="de-DE" baseline="0" smtClean="0"/>
              <a:t> if it's included on the site already.</a:t>
            </a:r>
          </a:p>
          <a:p>
            <a:pPr marL="0" marR="0" lvl="1" indent="0" algn="l" defTabSz="914400" rtl="0" eaLnBrk="1" fontAlgn="auto" latinLnBrk="0" hangingPunct="1">
              <a:lnSpc>
                <a:spcPct val="100000"/>
              </a:lnSpc>
              <a:spcBef>
                <a:spcPts val="0"/>
              </a:spcBef>
              <a:spcAft>
                <a:spcPts val="0"/>
              </a:spcAft>
              <a:buClrTx/>
              <a:buSzTx/>
              <a:buFontTx/>
              <a:buNone/>
              <a:tabLst/>
              <a:defRPr/>
            </a:pPr>
            <a:endParaRPr lang="de-DE" baseline="0" smtClean="0"/>
          </a:p>
        </p:txBody>
      </p:sp>
      <p:sp>
        <p:nvSpPr>
          <p:cNvPr id="4" name="Slide Number Placeholder 3"/>
          <p:cNvSpPr>
            <a:spLocks noGrp="1"/>
          </p:cNvSpPr>
          <p:nvPr>
            <p:ph type="sldNum" sz="quarter" idx="10"/>
          </p:nvPr>
        </p:nvSpPr>
        <p:spPr/>
        <p:txBody>
          <a:bodyPr/>
          <a:lstStyle/>
          <a:p>
            <a:fld id="{50D8AD81-D0EE-4C6F-8EA1-F2087A25194E}" type="slidenum">
              <a:rPr lang="en-US" smtClean="0"/>
              <a:pPr/>
              <a:t>9</a:t>
            </a:fld>
            <a:endParaRPr lang="en-US"/>
          </a:p>
        </p:txBody>
      </p:sp>
    </p:spTree>
    <p:extLst>
      <p:ext uri="{BB962C8B-B14F-4D97-AF65-F5344CB8AC3E}">
        <p14:creationId xmlns:p14="http://schemas.microsoft.com/office/powerpoint/2010/main" val="25858380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62500" lnSpcReduction="20000"/>
          </a:bodyPr>
          <a:lstStyle/>
          <a:p>
            <a:r>
              <a:rPr lang="en-GB" dirty="0" smtClean="0"/>
              <a:t>&lt;!DOCTYPE html&gt;</a:t>
            </a:r>
          </a:p>
          <a:p>
            <a:r>
              <a:rPr lang="en-GB" dirty="0" smtClean="0"/>
              <a:t>&lt;html&gt;&lt;head&gt;</a:t>
            </a:r>
          </a:p>
          <a:p>
            <a:r>
              <a:rPr lang="en-GB" dirty="0" smtClean="0"/>
              <a:t>    &lt;meta http-</a:t>
            </a:r>
            <a:r>
              <a:rPr lang="en-GB" dirty="0" err="1" smtClean="0"/>
              <a:t>equiv</a:t>
            </a:r>
            <a:r>
              <a:rPr lang="en-GB" dirty="0" smtClean="0"/>
              <a:t>='X-UA-Compatible' content='IE=edge' /&gt;</a:t>
            </a:r>
          </a:p>
          <a:p>
            <a:r>
              <a:rPr lang="en-GB" dirty="0" smtClean="0"/>
              <a:t>    &lt;title&gt;test&lt;/title&gt;</a:t>
            </a:r>
          </a:p>
          <a:p>
            <a:endParaRPr lang="en-GB" dirty="0" smtClean="0"/>
          </a:p>
          <a:p>
            <a:r>
              <a:rPr lang="en-GB" dirty="0" smtClean="0"/>
              <a:t>     &lt;script </a:t>
            </a:r>
            <a:r>
              <a:rPr lang="en-GB" dirty="0" err="1" smtClean="0"/>
              <a:t>src</a:t>
            </a:r>
            <a:r>
              <a:rPr lang="en-GB" dirty="0" smtClean="0"/>
              <a:t>="resources/sap-ui-core.js"</a:t>
            </a:r>
          </a:p>
          <a:p>
            <a:r>
              <a:rPr lang="en-GB" dirty="0" smtClean="0"/>
              <a:t>                      id="sap-</a:t>
            </a:r>
            <a:r>
              <a:rPr lang="en-GB" dirty="0" err="1" smtClean="0"/>
              <a:t>ui</a:t>
            </a:r>
            <a:r>
              <a:rPr lang="en-GB" dirty="0" smtClean="0"/>
              <a:t>-bootstrap"</a:t>
            </a:r>
          </a:p>
          <a:p>
            <a:r>
              <a:rPr lang="en-GB" dirty="0" smtClean="0"/>
              <a:t>                      data-sap-</a:t>
            </a:r>
            <a:r>
              <a:rPr lang="en-GB" dirty="0" err="1" smtClean="0"/>
              <a:t>ui</a:t>
            </a:r>
            <a:r>
              <a:rPr lang="en-GB" dirty="0" smtClean="0"/>
              <a:t>-libs="sap.ui.commons,sap.ui.ux3"</a:t>
            </a:r>
          </a:p>
          <a:p>
            <a:r>
              <a:rPr lang="en-GB" dirty="0" smtClean="0"/>
              <a:t>                      data-sap-</a:t>
            </a:r>
            <a:r>
              <a:rPr lang="en-GB" dirty="0" err="1" smtClean="0"/>
              <a:t>ui</a:t>
            </a:r>
            <a:r>
              <a:rPr lang="en-GB" dirty="0" smtClean="0"/>
              <a:t>-theme="</a:t>
            </a:r>
            <a:r>
              <a:rPr lang="en-GB" dirty="0" err="1" smtClean="0"/>
              <a:t>theming_exercise</a:t>
            </a:r>
            <a:r>
              <a:rPr lang="en-GB" dirty="0" smtClean="0"/>
              <a:t>" &gt;</a:t>
            </a:r>
          </a:p>
          <a:p>
            <a:r>
              <a:rPr lang="en-GB" dirty="0" smtClean="0"/>
              <a:t>     &lt;/script&gt;</a:t>
            </a:r>
          </a:p>
          <a:p>
            <a:r>
              <a:rPr lang="en-GB" dirty="0" smtClean="0"/>
              <a:t>     &lt;!-- add sap.ui.table,sap.ui.ux3 and/or other libraries to 'data-sap-</a:t>
            </a:r>
            <a:r>
              <a:rPr lang="en-GB" dirty="0" err="1" smtClean="0"/>
              <a:t>ui</a:t>
            </a:r>
            <a:r>
              <a:rPr lang="en-GB" dirty="0" smtClean="0"/>
              <a:t>-libs' if required --&gt;</a:t>
            </a:r>
          </a:p>
          <a:p>
            <a:r>
              <a:rPr lang="en-GB" dirty="0" smtClean="0"/>
              <a:t>		</a:t>
            </a:r>
          </a:p>
          <a:p>
            <a:r>
              <a:rPr lang="en-GB" dirty="0" smtClean="0"/>
              <a:t>	 &lt;link </a:t>
            </a:r>
            <a:r>
              <a:rPr lang="en-GB" dirty="0" err="1" smtClean="0"/>
              <a:t>rel</a:t>
            </a:r>
            <a:r>
              <a:rPr lang="en-GB" dirty="0" smtClean="0"/>
              <a:t>="</a:t>
            </a:r>
            <a:r>
              <a:rPr lang="en-GB" dirty="0" err="1" smtClean="0"/>
              <a:t>stylesheet</a:t>
            </a:r>
            <a:r>
              <a:rPr lang="en-GB" dirty="0" smtClean="0"/>
              <a:t>" type="text/</a:t>
            </a:r>
            <a:r>
              <a:rPr lang="en-GB" dirty="0" err="1" smtClean="0"/>
              <a:t>css</a:t>
            </a:r>
            <a:r>
              <a:rPr lang="en-GB" dirty="0" smtClean="0"/>
              <a:t>" </a:t>
            </a:r>
            <a:r>
              <a:rPr lang="en-GB" dirty="0" err="1" smtClean="0"/>
              <a:t>href</a:t>
            </a:r>
            <a:r>
              <a:rPr lang="en-GB" dirty="0" smtClean="0"/>
              <a:t>="resources/custom.css"&gt;</a:t>
            </a:r>
          </a:p>
          <a:p>
            <a:r>
              <a:rPr lang="en-GB" dirty="0" smtClean="0"/>
              <a:t>		</a:t>
            </a:r>
          </a:p>
          <a:p>
            <a:r>
              <a:rPr lang="en-GB" dirty="0" smtClean="0"/>
              <a:t>	</a:t>
            </a:r>
          </a:p>
          <a:p>
            <a:r>
              <a:rPr lang="en-GB" dirty="0" smtClean="0"/>
              <a:t>	</a:t>
            </a:r>
          </a:p>
          <a:p>
            <a:r>
              <a:rPr lang="en-GB" dirty="0" smtClean="0"/>
              <a:t>	&lt;script&gt;	</a:t>
            </a:r>
          </a:p>
          <a:p>
            <a:r>
              <a:rPr lang="en-GB" dirty="0" smtClean="0"/>
              <a:t>		 </a:t>
            </a:r>
            <a:r>
              <a:rPr lang="en-GB" dirty="0" err="1" smtClean="0"/>
              <a:t>var</a:t>
            </a:r>
            <a:r>
              <a:rPr lang="en-GB" dirty="0" smtClean="0"/>
              <a:t> </a:t>
            </a:r>
            <a:r>
              <a:rPr lang="en-GB" dirty="0" err="1" smtClean="0"/>
              <a:t>oShell</a:t>
            </a:r>
            <a:r>
              <a:rPr lang="en-GB" dirty="0" smtClean="0"/>
              <a:t> = new sap.ui.ux3.Shell();  </a:t>
            </a:r>
          </a:p>
          <a:p>
            <a:r>
              <a:rPr lang="en-GB" dirty="0" smtClean="0"/>
              <a:t>      </a:t>
            </a:r>
          </a:p>
          <a:p>
            <a:r>
              <a:rPr lang="en-GB" dirty="0" smtClean="0"/>
              <a:t>    	  </a:t>
            </a:r>
            <a:r>
              <a:rPr lang="en-GB" dirty="0" err="1" smtClean="0"/>
              <a:t>oShell.addWorksetItem</a:t>
            </a:r>
            <a:r>
              <a:rPr lang="en-GB" dirty="0" smtClean="0"/>
              <a:t>(</a:t>
            </a:r>
          </a:p>
          <a:p>
            <a:r>
              <a:rPr lang="en-GB" dirty="0" smtClean="0"/>
              <a:t>    	        new sap.ui.ux3.NavigationItem({key:"</a:t>
            </a:r>
            <a:r>
              <a:rPr lang="en-GB" dirty="0" err="1" smtClean="0"/>
              <a:t>btn</a:t>
            </a:r>
            <a:r>
              <a:rPr lang="en-GB" dirty="0" smtClean="0"/>
              <a:t>",</a:t>
            </a:r>
            <a:r>
              <a:rPr lang="en-GB" dirty="0" err="1" smtClean="0"/>
              <a:t>text:"Button</a:t>
            </a:r>
            <a:r>
              <a:rPr lang="en-GB" dirty="0" smtClean="0"/>
              <a:t>"}));</a:t>
            </a:r>
          </a:p>
          <a:p>
            <a:r>
              <a:rPr lang="en-GB" dirty="0" smtClean="0"/>
              <a:t>    	  </a:t>
            </a:r>
            <a:r>
              <a:rPr lang="en-GB" dirty="0" err="1" smtClean="0"/>
              <a:t>oShell.addWorksetItem</a:t>
            </a:r>
            <a:r>
              <a:rPr lang="en-GB" dirty="0" smtClean="0"/>
              <a:t>(</a:t>
            </a:r>
          </a:p>
          <a:p>
            <a:r>
              <a:rPr lang="en-GB" dirty="0" smtClean="0"/>
              <a:t>    	        new sap.ui.ux3.NavigationItem({key:"</a:t>
            </a:r>
            <a:r>
              <a:rPr lang="en-GB" dirty="0" err="1" smtClean="0"/>
              <a:t>tf</a:t>
            </a:r>
            <a:r>
              <a:rPr lang="en-GB" dirty="0" smtClean="0"/>
              <a:t>",text:"</a:t>
            </a:r>
            <a:r>
              <a:rPr lang="en-GB" dirty="0" err="1" smtClean="0"/>
              <a:t>TextField</a:t>
            </a:r>
            <a:r>
              <a:rPr lang="en-GB" dirty="0" smtClean="0"/>
              <a:t>"}));</a:t>
            </a:r>
          </a:p>
          <a:p>
            <a:r>
              <a:rPr lang="en-GB" dirty="0" smtClean="0"/>
              <a:t>    	  </a:t>
            </a:r>
          </a:p>
          <a:p>
            <a:r>
              <a:rPr lang="en-GB" dirty="0" smtClean="0"/>
              <a:t>    	  </a:t>
            </a:r>
            <a:r>
              <a:rPr lang="en-GB" dirty="0" err="1" smtClean="0"/>
              <a:t>var</a:t>
            </a:r>
            <a:r>
              <a:rPr lang="en-GB" dirty="0" smtClean="0"/>
              <a:t> </a:t>
            </a:r>
            <a:r>
              <a:rPr lang="en-GB" dirty="0" err="1" smtClean="0"/>
              <a:t>mContent</a:t>
            </a:r>
            <a:r>
              <a:rPr lang="en-GB" dirty="0" smtClean="0"/>
              <a:t> = {}; // map holding the Shell content</a:t>
            </a:r>
          </a:p>
          <a:p>
            <a:r>
              <a:rPr lang="en-GB" dirty="0" smtClean="0"/>
              <a:t>    	  </a:t>
            </a:r>
            <a:r>
              <a:rPr lang="en-GB" dirty="0" err="1" smtClean="0"/>
              <a:t>mContent.btn</a:t>
            </a:r>
            <a:r>
              <a:rPr lang="en-GB" dirty="0" smtClean="0"/>
              <a:t> = new </a:t>
            </a:r>
            <a:r>
              <a:rPr lang="en-GB" dirty="0" err="1" smtClean="0"/>
              <a:t>sap.ui.commons.Button</a:t>
            </a:r>
            <a:r>
              <a:rPr lang="en-GB" dirty="0" smtClean="0"/>
              <a:t>({text: "Hello World"});</a:t>
            </a:r>
          </a:p>
          <a:p>
            <a:r>
              <a:rPr lang="en-GB" dirty="0" smtClean="0"/>
              <a:t>    	  mContent.tf = new </a:t>
            </a:r>
            <a:r>
              <a:rPr lang="en-GB" dirty="0" err="1" smtClean="0"/>
              <a:t>sap.ui.commons.TextField</a:t>
            </a:r>
            <a:r>
              <a:rPr lang="en-GB" dirty="0" smtClean="0"/>
              <a:t>();</a:t>
            </a:r>
          </a:p>
          <a:p>
            <a:endParaRPr lang="en-GB" dirty="0" smtClean="0"/>
          </a:p>
          <a:p>
            <a:r>
              <a:rPr lang="en-GB" dirty="0" smtClean="0"/>
              <a:t>    	  </a:t>
            </a:r>
            <a:r>
              <a:rPr lang="en-GB" dirty="0" err="1" smtClean="0"/>
              <a:t>oShell.setContent</a:t>
            </a:r>
            <a:r>
              <a:rPr lang="en-GB" dirty="0" smtClean="0"/>
              <a:t>(</a:t>
            </a:r>
            <a:r>
              <a:rPr lang="en-GB" dirty="0" err="1" smtClean="0"/>
              <a:t>mContent.btn</a:t>
            </a:r>
            <a:r>
              <a:rPr lang="en-GB" dirty="0" smtClean="0"/>
              <a:t>); // initial content</a:t>
            </a:r>
          </a:p>
          <a:p>
            <a:endParaRPr lang="en-GB" dirty="0" smtClean="0"/>
          </a:p>
          <a:p>
            <a:r>
              <a:rPr lang="en-GB" dirty="0" smtClean="0"/>
              <a:t>    	  </a:t>
            </a:r>
            <a:r>
              <a:rPr lang="en-GB" dirty="0" err="1" smtClean="0"/>
              <a:t>oShell.attachWorksetItemSelected</a:t>
            </a:r>
            <a:r>
              <a:rPr lang="en-GB" dirty="0" smtClean="0"/>
              <a:t>(function(</a:t>
            </a:r>
            <a:r>
              <a:rPr lang="en-GB" dirty="0" err="1" smtClean="0"/>
              <a:t>evt</a:t>
            </a:r>
            <a:r>
              <a:rPr lang="en-GB" dirty="0" smtClean="0"/>
              <a:t>){</a:t>
            </a:r>
          </a:p>
          <a:p>
            <a:r>
              <a:rPr lang="en-GB" dirty="0" smtClean="0"/>
              <a:t>    		  </a:t>
            </a:r>
            <a:r>
              <a:rPr lang="en-GB" dirty="0" err="1" smtClean="0"/>
              <a:t>var</a:t>
            </a:r>
            <a:r>
              <a:rPr lang="en-GB" dirty="0" smtClean="0"/>
              <a:t> key = </a:t>
            </a:r>
            <a:r>
              <a:rPr lang="en-GB" dirty="0" err="1" smtClean="0"/>
              <a:t>evt.getParameter</a:t>
            </a:r>
            <a:r>
              <a:rPr lang="en-GB" dirty="0" smtClean="0"/>
              <a:t>("key");</a:t>
            </a:r>
          </a:p>
          <a:p>
            <a:r>
              <a:rPr lang="en-GB" dirty="0" smtClean="0"/>
              <a:t>    		  </a:t>
            </a:r>
            <a:r>
              <a:rPr lang="en-GB" dirty="0" err="1" smtClean="0"/>
              <a:t>oShell.setContent</a:t>
            </a:r>
            <a:r>
              <a:rPr lang="en-GB" dirty="0" smtClean="0"/>
              <a:t>(</a:t>
            </a:r>
            <a:r>
              <a:rPr lang="en-GB" dirty="0" err="1" smtClean="0"/>
              <a:t>mContent</a:t>
            </a:r>
            <a:r>
              <a:rPr lang="en-GB" dirty="0" smtClean="0"/>
              <a:t>[key]); // switch content</a:t>
            </a:r>
          </a:p>
          <a:p>
            <a:r>
              <a:rPr lang="en-GB" dirty="0" smtClean="0"/>
              <a:t>    		});</a:t>
            </a:r>
          </a:p>
          <a:p>
            <a:r>
              <a:rPr lang="en-GB" dirty="0" smtClean="0"/>
              <a:t>    	      </a:t>
            </a:r>
          </a:p>
          <a:p>
            <a:r>
              <a:rPr lang="en-GB" dirty="0" smtClean="0"/>
              <a:t>    	  </a:t>
            </a:r>
            <a:r>
              <a:rPr lang="en-GB" dirty="0" err="1" smtClean="0"/>
              <a:t>oShell.placeAt</a:t>
            </a:r>
            <a:r>
              <a:rPr lang="en-GB" dirty="0" smtClean="0"/>
              <a:t>('content');</a:t>
            </a:r>
          </a:p>
          <a:p>
            <a:r>
              <a:rPr lang="en-GB" dirty="0" smtClean="0"/>
              <a:t>		</a:t>
            </a:r>
          </a:p>
          <a:p>
            <a:r>
              <a:rPr lang="en-GB" dirty="0" smtClean="0"/>
              <a:t>		</a:t>
            </a:r>
          </a:p>
          <a:p>
            <a:r>
              <a:rPr lang="en-GB" dirty="0" smtClean="0"/>
              <a:t>		</a:t>
            </a:r>
          </a:p>
          <a:p>
            <a:r>
              <a:rPr lang="en-GB" dirty="0" smtClean="0"/>
              <a:t>	&lt;/script&gt;</a:t>
            </a:r>
          </a:p>
          <a:p>
            <a:endParaRPr lang="en-GB" dirty="0" smtClean="0"/>
          </a:p>
          <a:p>
            <a:r>
              <a:rPr lang="en-GB" dirty="0" smtClean="0"/>
              <a:t>	&lt;/head&gt;</a:t>
            </a:r>
          </a:p>
          <a:p>
            <a:r>
              <a:rPr lang="en-GB" dirty="0" smtClean="0"/>
              <a:t>	&lt;body class='</a:t>
            </a:r>
            <a:r>
              <a:rPr lang="en-GB" dirty="0" err="1" smtClean="0"/>
              <a:t>sapUiBody</a:t>
            </a:r>
            <a:r>
              <a:rPr lang="en-GB" dirty="0" smtClean="0"/>
              <a:t>'&gt;</a:t>
            </a:r>
          </a:p>
          <a:p>
            <a:r>
              <a:rPr lang="en-GB" dirty="0" smtClean="0"/>
              <a:t>		&lt;div id='content'&gt;&lt;/div&gt;</a:t>
            </a:r>
          </a:p>
          <a:p>
            <a:r>
              <a:rPr lang="en-GB" dirty="0" smtClean="0"/>
              <a:t>	&lt;/body&gt;</a:t>
            </a:r>
          </a:p>
          <a:p>
            <a:r>
              <a:rPr lang="en-GB" dirty="0" smtClean="0"/>
              <a:t>	</a:t>
            </a:r>
          </a:p>
          <a:p>
            <a:r>
              <a:rPr lang="en-GB" dirty="0" smtClean="0"/>
              <a:t>&lt;/html&gt;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112</a:t>
            </a:fld>
            <a:endParaRPr lang="de-DE" dirty="0">
              <a:solidFill>
                <a:prstClr val="black"/>
              </a:solidFill>
            </a:endParaRPr>
          </a:p>
        </p:txBody>
      </p:sp>
    </p:spTree>
    <p:extLst>
      <p:ext uri="{BB962C8B-B14F-4D97-AF65-F5344CB8AC3E}">
        <p14:creationId xmlns:p14="http://schemas.microsoft.com/office/powerpoint/2010/main" val="1377238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80" b="1" i="0" kern="1200" dirty="0" smtClean="0">
                <a:solidFill>
                  <a:schemeClr val="tx1"/>
                </a:solidFill>
                <a:effectLst/>
                <a:latin typeface="+mn-lt"/>
                <a:ea typeface="+mn-ea"/>
                <a:cs typeface="+mn-cs"/>
              </a:rPr>
              <a:t>Property binding</a:t>
            </a:r>
            <a:r>
              <a:rPr lang="en-US" sz="1080" b="0" i="0" kern="1200" dirty="0" smtClean="0">
                <a:solidFill>
                  <a:schemeClr val="tx1"/>
                </a:solidFill>
                <a:effectLst/>
                <a:latin typeface="+mn-lt"/>
                <a:ea typeface="+mn-ea"/>
                <a:cs typeface="+mn-cs"/>
              </a:rPr>
              <a:t> is similar to the context mapping in </a:t>
            </a:r>
            <a:r>
              <a:rPr lang="en-US" sz="1080" b="0" i="0" kern="1200" dirty="0" err="1" smtClean="0">
                <a:solidFill>
                  <a:schemeClr val="tx1"/>
                </a:solidFill>
                <a:effectLst/>
                <a:latin typeface="+mn-lt"/>
                <a:ea typeface="+mn-ea"/>
                <a:cs typeface="+mn-cs"/>
              </a:rPr>
              <a:t>WebdnyPro</a:t>
            </a:r>
            <a:r>
              <a:rPr lang="en-US" sz="1080" b="0" i="0" kern="1200" dirty="0" smtClean="0">
                <a:solidFill>
                  <a:schemeClr val="tx1"/>
                </a:solidFill>
                <a:effectLst/>
                <a:latin typeface="+mn-lt"/>
                <a:ea typeface="+mn-ea"/>
                <a:cs typeface="+mn-cs"/>
              </a:rPr>
              <a:t>. We bind it to a property of the UI. It is automatically updated when its </a:t>
            </a:r>
            <a:r>
              <a:rPr lang="en-US" sz="1080" b="0" i="0" kern="1200" dirty="0" err="1" smtClean="0">
                <a:solidFill>
                  <a:schemeClr val="tx1"/>
                </a:solidFill>
                <a:effectLst/>
                <a:latin typeface="+mn-lt"/>
                <a:ea typeface="+mn-ea"/>
                <a:cs typeface="+mn-cs"/>
              </a:rPr>
              <a:t>vlaue</a:t>
            </a:r>
            <a:r>
              <a:rPr lang="en-US" sz="1080" b="0" i="0" kern="1200" dirty="0" smtClean="0">
                <a:solidFill>
                  <a:schemeClr val="tx1"/>
                </a:solidFill>
                <a:effectLst/>
                <a:latin typeface="+mn-lt"/>
                <a:ea typeface="+mn-ea"/>
                <a:cs typeface="+mn-cs"/>
              </a:rPr>
              <a:t> is changed.</a:t>
            </a:r>
          </a:p>
          <a:p>
            <a:r>
              <a:rPr lang="en-US" sz="1080" b="1" i="0" kern="1200" dirty="0" smtClean="0">
                <a:solidFill>
                  <a:schemeClr val="tx1"/>
                </a:solidFill>
                <a:effectLst/>
                <a:latin typeface="+mn-lt"/>
                <a:ea typeface="+mn-ea"/>
                <a:cs typeface="+mn-cs"/>
              </a:rPr>
              <a:t>Aggregation binding (basically a list) defines a template</a:t>
            </a:r>
            <a:r>
              <a:rPr lang="en-US" sz="1080" b="0" i="0" kern="1200" dirty="0" smtClean="0">
                <a:solidFill>
                  <a:schemeClr val="tx1"/>
                </a:solidFill>
                <a:effectLst/>
                <a:latin typeface="+mn-lt"/>
                <a:ea typeface="+mn-ea"/>
                <a:cs typeface="+mn-cs"/>
              </a:rPr>
              <a:t>(a model which others can copy) and this template is cloned for each entry of the list. When we make an entry in the list, a clone of the template is </a:t>
            </a:r>
            <a:r>
              <a:rPr lang="en-US" sz="1080" b="0" i="0" kern="1200" dirty="0" err="1" smtClean="0">
                <a:solidFill>
                  <a:schemeClr val="tx1"/>
                </a:solidFill>
                <a:effectLst/>
                <a:latin typeface="+mn-lt"/>
                <a:ea typeface="+mn-ea"/>
                <a:cs typeface="+mn-cs"/>
              </a:rPr>
              <a:t>created.When</a:t>
            </a:r>
            <a:r>
              <a:rPr lang="en-US" sz="1080" b="0" i="0" kern="1200" dirty="0" smtClean="0">
                <a:solidFill>
                  <a:schemeClr val="tx1"/>
                </a:solidFill>
                <a:effectLst/>
                <a:latin typeface="+mn-lt"/>
                <a:ea typeface="+mn-ea"/>
                <a:cs typeface="+mn-cs"/>
              </a:rPr>
              <a:t> the clone is created, the context is set to the entry in the list. Thus all the binding to the template are resolved relative to the entry. This is </a:t>
            </a:r>
            <a:r>
              <a:rPr lang="en-US" sz="1080" b="0" i="0" kern="1200" dirty="0" err="1" smtClean="0">
                <a:solidFill>
                  <a:schemeClr val="tx1"/>
                </a:solidFill>
                <a:effectLst/>
                <a:latin typeface="+mn-lt"/>
                <a:ea typeface="+mn-ea"/>
                <a:cs typeface="+mn-cs"/>
              </a:rPr>
              <a:t>maily</a:t>
            </a:r>
            <a:r>
              <a:rPr lang="en-US" sz="1080" b="0" i="0" kern="1200" dirty="0" smtClean="0">
                <a:solidFill>
                  <a:schemeClr val="tx1"/>
                </a:solidFill>
                <a:effectLst/>
                <a:latin typeface="+mn-lt"/>
                <a:ea typeface="+mn-ea"/>
                <a:cs typeface="+mn-cs"/>
              </a:rPr>
              <a:t> used for large data sets where we will only clone the current entry and not the complete list.</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122</a:t>
            </a:fld>
            <a:endParaRPr lang="en-US"/>
          </a:p>
        </p:txBody>
      </p:sp>
    </p:spTree>
    <p:extLst>
      <p:ext uri="{BB962C8B-B14F-4D97-AF65-F5344CB8AC3E}">
        <p14:creationId xmlns:p14="http://schemas.microsoft.com/office/powerpoint/2010/main" val="15215199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123</a:t>
            </a:fld>
            <a:endParaRPr lang="de-DE" dirty="0"/>
          </a:p>
        </p:txBody>
      </p:sp>
    </p:spTree>
    <p:extLst>
      <p:ext uri="{BB962C8B-B14F-4D97-AF65-F5344CB8AC3E}">
        <p14:creationId xmlns:p14="http://schemas.microsoft.com/office/powerpoint/2010/main" val="3966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124</a:t>
            </a:fld>
            <a:endParaRPr lang="de-DE" dirty="0">
              <a:solidFill>
                <a:prstClr val="black"/>
              </a:solidFill>
            </a:endParaRPr>
          </a:p>
        </p:txBody>
      </p:sp>
    </p:spTree>
    <p:extLst>
      <p:ext uri="{BB962C8B-B14F-4D97-AF65-F5344CB8AC3E}">
        <p14:creationId xmlns:p14="http://schemas.microsoft.com/office/powerpoint/2010/main" val="4488408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GB" dirty="0" smtClean="0"/>
              <a:t>//the content for UI Area 'content'	</a:t>
            </a:r>
          </a:p>
          <a:p>
            <a:endParaRPr lang="en-GB" dirty="0" smtClean="0"/>
          </a:p>
          <a:p>
            <a:r>
              <a:rPr lang="en-GB" dirty="0" smtClean="0"/>
              <a:t>	</a:t>
            </a:r>
            <a:r>
              <a:rPr lang="en-GB" dirty="0" err="1" smtClean="0"/>
              <a:t>var</a:t>
            </a:r>
            <a:r>
              <a:rPr lang="en-GB" dirty="0" smtClean="0"/>
              <a:t> data = {</a:t>
            </a:r>
            <a:r>
              <a:rPr lang="en-GB" dirty="0" err="1" smtClean="0"/>
              <a:t>firstName</a:t>
            </a:r>
            <a:r>
              <a:rPr lang="en-GB" dirty="0" smtClean="0"/>
              <a:t>: "John", </a:t>
            </a:r>
            <a:r>
              <a:rPr lang="en-GB" dirty="0" err="1" smtClean="0"/>
              <a:t>lastName</a:t>
            </a:r>
            <a:r>
              <a:rPr lang="en-GB" dirty="0" smtClean="0"/>
              <a:t>: "Doe",};</a:t>
            </a:r>
          </a:p>
          <a:p>
            <a:r>
              <a:rPr lang="en-GB" dirty="0" smtClean="0"/>
              <a:t>		</a:t>
            </a:r>
          </a:p>
          <a:p>
            <a:r>
              <a:rPr lang="en-GB" dirty="0" smtClean="0"/>
              <a:t>	</a:t>
            </a:r>
            <a:r>
              <a:rPr lang="en-GB" dirty="0" err="1" smtClean="0"/>
              <a:t>var</a:t>
            </a:r>
            <a:r>
              <a:rPr lang="en-GB" dirty="0" smtClean="0"/>
              <a:t> </a:t>
            </a:r>
            <a:r>
              <a:rPr lang="en-GB" dirty="0" err="1" smtClean="0"/>
              <a:t>oModel</a:t>
            </a:r>
            <a:r>
              <a:rPr lang="en-GB" dirty="0" smtClean="0"/>
              <a:t> = new </a:t>
            </a:r>
            <a:r>
              <a:rPr lang="en-GB" dirty="0" err="1" smtClean="0"/>
              <a:t>sap.ui.model.json.JSONModel</a:t>
            </a:r>
            <a:r>
              <a:rPr lang="en-GB" dirty="0" smtClean="0"/>
              <a:t>();</a:t>
            </a:r>
          </a:p>
          <a:p>
            <a:r>
              <a:rPr lang="en-GB" dirty="0" smtClean="0"/>
              <a:t>	</a:t>
            </a:r>
            <a:r>
              <a:rPr lang="en-GB" dirty="0" err="1" smtClean="0"/>
              <a:t>oModel.setData</a:t>
            </a:r>
            <a:r>
              <a:rPr lang="en-GB" dirty="0" smtClean="0"/>
              <a:t>(data);</a:t>
            </a:r>
          </a:p>
          <a:p>
            <a:r>
              <a:rPr lang="en-GB" dirty="0" smtClean="0"/>
              <a:t>	</a:t>
            </a:r>
            <a:r>
              <a:rPr lang="en-GB" dirty="0" err="1" smtClean="0"/>
              <a:t>sap.ui.getCore</a:t>
            </a:r>
            <a:r>
              <a:rPr lang="en-GB" dirty="0" smtClean="0"/>
              <a:t>().</a:t>
            </a:r>
            <a:r>
              <a:rPr lang="en-GB" dirty="0" err="1" smtClean="0"/>
              <a:t>setModel</a:t>
            </a:r>
            <a:r>
              <a:rPr lang="en-GB" dirty="0" smtClean="0"/>
              <a:t>(</a:t>
            </a:r>
            <a:r>
              <a:rPr lang="en-GB" dirty="0" err="1" smtClean="0"/>
              <a:t>oModel</a:t>
            </a:r>
            <a:r>
              <a:rPr lang="en-GB" dirty="0" smtClean="0"/>
              <a:t>);</a:t>
            </a:r>
          </a:p>
          <a:p>
            <a:r>
              <a:rPr lang="en-GB" dirty="0" smtClean="0"/>
              <a:t>		</a:t>
            </a:r>
          </a:p>
          <a:p>
            <a:r>
              <a:rPr lang="en-GB" dirty="0" smtClean="0"/>
              <a:t>	</a:t>
            </a:r>
            <a:r>
              <a:rPr lang="en-GB" dirty="0" err="1" smtClean="0"/>
              <a:t>var</a:t>
            </a:r>
            <a:r>
              <a:rPr lang="en-GB" dirty="0" smtClean="0"/>
              <a:t> </a:t>
            </a:r>
            <a:r>
              <a:rPr lang="en-GB" dirty="0" err="1" smtClean="0"/>
              <a:t>oPanel</a:t>
            </a:r>
            <a:r>
              <a:rPr lang="en-GB" dirty="0" smtClean="0"/>
              <a:t> = new </a:t>
            </a:r>
            <a:r>
              <a:rPr lang="en-GB" dirty="0" err="1" smtClean="0"/>
              <a:t>sap.ui.commons.Panel</a:t>
            </a:r>
            <a:r>
              <a:rPr lang="en-GB" dirty="0" smtClean="0"/>
              <a:t>("panel",{</a:t>
            </a:r>
            <a:r>
              <a:rPr lang="en-GB" dirty="0" err="1" smtClean="0"/>
              <a:t>text:"Enter</a:t>
            </a:r>
            <a:r>
              <a:rPr lang="en-GB" dirty="0" smtClean="0"/>
              <a:t> Data"});</a:t>
            </a:r>
          </a:p>
          <a:p>
            <a:r>
              <a:rPr lang="en-GB" dirty="0" smtClean="0"/>
              <a:t>	</a:t>
            </a:r>
            <a:r>
              <a:rPr lang="en-GB" dirty="0" err="1" smtClean="0"/>
              <a:t>var</a:t>
            </a:r>
            <a:r>
              <a:rPr lang="en-GB" dirty="0" smtClean="0"/>
              <a:t> oLabel1 = new </a:t>
            </a:r>
            <a:r>
              <a:rPr lang="en-GB" dirty="0" err="1" smtClean="0"/>
              <a:t>sap.ui.commons.Label</a:t>
            </a:r>
            <a:r>
              <a:rPr lang="en-GB" dirty="0" smtClean="0"/>
              <a:t>({text: "First Name:"});</a:t>
            </a:r>
          </a:p>
          <a:p>
            <a:r>
              <a:rPr lang="en-GB" dirty="0" smtClean="0"/>
              <a:t>    </a:t>
            </a:r>
            <a:r>
              <a:rPr lang="en-GB" dirty="0" err="1" smtClean="0"/>
              <a:t>var</a:t>
            </a:r>
            <a:r>
              <a:rPr lang="en-GB" dirty="0" smtClean="0"/>
              <a:t> oTextField1 = new </a:t>
            </a:r>
            <a:r>
              <a:rPr lang="en-GB" dirty="0" err="1" smtClean="0"/>
              <a:t>sap.ui.commons.TextField</a:t>
            </a:r>
            <a:r>
              <a:rPr lang="en-GB" dirty="0" smtClean="0"/>
              <a:t>("Field1",{value: "{/</a:t>
            </a:r>
            <a:r>
              <a:rPr lang="en-GB" dirty="0" err="1" smtClean="0"/>
              <a:t>firstName</a:t>
            </a:r>
            <a:r>
              <a:rPr lang="en-GB" dirty="0" smtClean="0"/>
              <a:t>}"});	</a:t>
            </a:r>
          </a:p>
          <a:p>
            <a:r>
              <a:rPr lang="en-GB" dirty="0" smtClean="0"/>
              <a:t>	</a:t>
            </a:r>
            <a:r>
              <a:rPr lang="en-GB" dirty="0" err="1" smtClean="0"/>
              <a:t>var</a:t>
            </a:r>
            <a:r>
              <a:rPr lang="en-GB" dirty="0" smtClean="0"/>
              <a:t> oTextView1 = new </a:t>
            </a:r>
            <a:r>
              <a:rPr lang="en-GB" dirty="0" err="1" smtClean="0"/>
              <a:t>sap.ui.commons.TextView</a:t>
            </a:r>
            <a:r>
              <a:rPr lang="en-GB" dirty="0" smtClean="0"/>
              <a:t>("textView1", {text: "{/</a:t>
            </a:r>
            <a:r>
              <a:rPr lang="en-GB" dirty="0" err="1" smtClean="0"/>
              <a:t>firstName</a:t>
            </a:r>
            <a:r>
              <a:rPr lang="en-GB" dirty="0" smtClean="0"/>
              <a:t>}"});		</a:t>
            </a:r>
          </a:p>
          <a:p>
            <a:r>
              <a:rPr lang="en-GB" dirty="0" smtClean="0"/>
              <a:t>	</a:t>
            </a:r>
            <a:r>
              <a:rPr lang="en-GB" dirty="0" err="1" smtClean="0"/>
              <a:t>var</a:t>
            </a:r>
            <a:r>
              <a:rPr lang="en-GB" dirty="0" smtClean="0"/>
              <a:t> oLabel2 = new </a:t>
            </a:r>
            <a:r>
              <a:rPr lang="en-GB" dirty="0" err="1" smtClean="0"/>
              <a:t>sap.ui.commons.Label</a:t>
            </a:r>
            <a:r>
              <a:rPr lang="en-GB" dirty="0" smtClean="0"/>
              <a:t>({text: "Last Name:"});</a:t>
            </a:r>
          </a:p>
          <a:p>
            <a:r>
              <a:rPr lang="en-GB" dirty="0" smtClean="0"/>
              <a:t>    </a:t>
            </a:r>
            <a:r>
              <a:rPr lang="en-GB" dirty="0" err="1" smtClean="0"/>
              <a:t>var</a:t>
            </a:r>
            <a:r>
              <a:rPr lang="en-GB" dirty="0" smtClean="0"/>
              <a:t> oTextField2 = new </a:t>
            </a:r>
            <a:r>
              <a:rPr lang="en-GB" dirty="0" err="1" smtClean="0"/>
              <a:t>sap.ui.commons.TextField</a:t>
            </a:r>
            <a:r>
              <a:rPr lang="en-GB" dirty="0" smtClean="0"/>
              <a:t>("Field2",{value: "{/</a:t>
            </a:r>
            <a:r>
              <a:rPr lang="en-GB" dirty="0" err="1" smtClean="0"/>
              <a:t>lastName</a:t>
            </a:r>
            <a:r>
              <a:rPr lang="en-GB" dirty="0" smtClean="0"/>
              <a:t>}"});</a:t>
            </a:r>
          </a:p>
          <a:p>
            <a:r>
              <a:rPr lang="en-GB" dirty="0" smtClean="0"/>
              <a:t>	</a:t>
            </a:r>
            <a:r>
              <a:rPr lang="en-GB" dirty="0" err="1" smtClean="0"/>
              <a:t>var</a:t>
            </a:r>
            <a:r>
              <a:rPr lang="en-GB" dirty="0" smtClean="0"/>
              <a:t> oTextView2 = new </a:t>
            </a:r>
            <a:r>
              <a:rPr lang="en-GB" dirty="0" err="1" smtClean="0"/>
              <a:t>sap.ui.commons.TextView</a:t>
            </a:r>
            <a:r>
              <a:rPr lang="en-GB" dirty="0" smtClean="0"/>
              <a:t>("textView2", {text: "{/</a:t>
            </a:r>
            <a:r>
              <a:rPr lang="en-GB" dirty="0" err="1" smtClean="0"/>
              <a:t>lastName</a:t>
            </a:r>
            <a:r>
              <a:rPr lang="en-GB" dirty="0" smtClean="0"/>
              <a:t>}"});			</a:t>
            </a:r>
          </a:p>
          <a:p>
            <a:r>
              <a:rPr lang="en-GB" dirty="0" smtClean="0"/>
              <a:t>	</a:t>
            </a:r>
            <a:r>
              <a:rPr lang="en-GB" dirty="0" err="1" smtClean="0"/>
              <a:t>var</a:t>
            </a:r>
            <a:r>
              <a:rPr lang="en-GB" dirty="0" smtClean="0"/>
              <a:t> </a:t>
            </a:r>
            <a:r>
              <a:rPr lang="en-GB" dirty="0" err="1" smtClean="0"/>
              <a:t>oButton</a:t>
            </a:r>
            <a:r>
              <a:rPr lang="en-GB" dirty="0" smtClean="0"/>
              <a:t> = new </a:t>
            </a:r>
            <a:r>
              <a:rPr lang="en-GB" dirty="0" err="1" smtClean="0"/>
              <a:t>sap.ui.commons.Button</a:t>
            </a:r>
            <a:r>
              <a:rPr lang="en-GB" dirty="0" smtClean="0"/>
              <a:t>("</a:t>
            </a:r>
            <a:r>
              <a:rPr lang="en-GB" dirty="0" err="1" smtClean="0"/>
              <a:t>btn</a:t>
            </a:r>
            <a:r>
              <a:rPr lang="en-GB" dirty="0" smtClean="0"/>
              <a:t>",{text: "Submit",</a:t>
            </a:r>
            <a:r>
              <a:rPr lang="en-GB" dirty="0" err="1" smtClean="0"/>
              <a:t>press:update</a:t>
            </a:r>
            <a:r>
              <a:rPr lang="en-GB" dirty="0" smtClean="0"/>
              <a:t>});</a:t>
            </a:r>
          </a:p>
          <a:p>
            <a:r>
              <a:rPr lang="en-GB" dirty="0" smtClean="0"/>
              <a:t>		</a:t>
            </a:r>
          </a:p>
          <a:p>
            <a:r>
              <a:rPr lang="en-GB" dirty="0" smtClean="0"/>
              <a:t>	function update(){</a:t>
            </a:r>
          </a:p>
          <a:p>
            <a:r>
              <a:rPr lang="en-GB" dirty="0" smtClean="0"/>
              <a:t>	</a:t>
            </a:r>
            <a:r>
              <a:rPr lang="en-GB" dirty="0" err="1" smtClean="0"/>
              <a:t>oModel.setData</a:t>
            </a:r>
            <a:r>
              <a:rPr lang="en-GB" dirty="0" smtClean="0"/>
              <a:t>({</a:t>
            </a:r>
            <a:r>
              <a:rPr lang="en-GB" dirty="0" err="1" smtClean="0"/>
              <a:t>firstName</a:t>
            </a:r>
            <a:r>
              <a:rPr lang="en-GB" dirty="0" smtClean="0"/>
              <a:t>: </a:t>
            </a:r>
            <a:r>
              <a:rPr lang="en-GB" dirty="0" err="1" smtClean="0"/>
              <a:t>sap.ui.getCore</a:t>
            </a:r>
            <a:r>
              <a:rPr lang="en-GB" dirty="0" smtClean="0"/>
              <a:t>().</a:t>
            </a:r>
            <a:r>
              <a:rPr lang="en-GB" dirty="0" err="1" smtClean="0"/>
              <a:t>byId</a:t>
            </a:r>
            <a:r>
              <a:rPr lang="en-GB" dirty="0" smtClean="0"/>
              <a:t>("Field1").</a:t>
            </a:r>
            <a:r>
              <a:rPr lang="en-GB" dirty="0" err="1" smtClean="0"/>
              <a:t>getValue</a:t>
            </a:r>
            <a:r>
              <a:rPr lang="en-GB" dirty="0" smtClean="0"/>
              <a:t>()}, true);</a:t>
            </a:r>
          </a:p>
          <a:p>
            <a:r>
              <a:rPr lang="en-GB" dirty="0" smtClean="0"/>
              <a:t>	</a:t>
            </a:r>
            <a:r>
              <a:rPr lang="en-GB" dirty="0" err="1" smtClean="0"/>
              <a:t>oModel.setData</a:t>
            </a:r>
            <a:r>
              <a:rPr lang="en-GB" dirty="0" smtClean="0"/>
              <a:t>({</a:t>
            </a:r>
            <a:r>
              <a:rPr lang="en-GB" dirty="0" err="1" smtClean="0"/>
              <a:t>lastName</a:t>
            </a:r>
            <a:r>
              <a:rPr lang="en-GB" dirty="0" smtClean="0"/>
              <a:t>: </a:t>
            </a:r>
            <a:r>
              <a:rPr lang="en-GB" dirty="0" err="1" smtClean="0"/>
              <a:t>sap.ui.getCore</a:t>
            </a:r>
            <a:r>
              <a:rPr lang="en-GB" dirty="0" smtClean="0"/>
              <a:t>().</a:t>
            </a:r>
            <a:r>
              <a:rPr lang="en-GB" dirty="0" err="1" smtClean="0"/>
              <a:t>byId</a:t>
            </a:r>
            <a:r>
              <a:rPr lang="en-GB" dirty="0" smtClean="0"/>
              <a:t>("Field2").</a:t>
            </a:r>
            <a:r>
              <a:rPr lang="en-GB" dirty="0" err="1" smtClean="0"/>
              <a:t>getValue</a:t>
            </a:r>
            <a:r>
              <a:rPr lang="en-GB" dirty="0" smtClean="0"/>
              <a:t>()}, true);</a:t>
            </a:r>
          </a:p>
          <a:p>
            <a:r>
              <a:rPr lang="en-GB" dirty="0" smtClean="0"/>
              <a:t>	};	</a:t>
            </a:r>
          </a:p>
          <a:p>
            <a:r>
              <a:rPr lang="en-GB" dirty="0" smtClean="0"/>
              <a:t>		</a:t>
            </a:r>
          </a:p>
          <a:p>
            <a:r>
              <a:rPr lang="en-GB" dirty="0" smtClean="0"/>
              <a:t>	</a:t>
            </a:r>
            <a:r>
              <a:rPr lang="en-GB" dirty="0" err="1" smtClean="0"/>
              <a:t>var</a:t>
            </a:r>
            <a:r>
              <a:rPr lang="en-GB" dirty="0" smtClean="0"/>
              <a:t> </a:t>
            </a:r>
            <a:r>
              <a:rPr lang="en-GB" dirty="0" err="1" smtClean="0"/>
              <a:t>oLayout</a:t>
            </a:r>
            <a:r>
              <a:rPr lang="en-GB" dirty="0" smtClean="0"/>
              <a:t> = new </a:t>
            </a:r>
            <a:r>
              <a:rPr lang="en-GB" dirty="0" err="1" smtClean="0"/>
              <a:t>sap.ui.commons.layout.MatrixLayout</a:t>
            </a:r>
            <a:r>
              <a:rPr lang="en-GB" dirty="0" smtClean="0"/>
              <a:t>();	</a:t>
            </a:r>
          </a:p>
          <a:p>
            <a:r>
              <a:rPr lang="en-GB" dirty="0" smtClean="0"/>
              <a:t>	</a:t>
            </a:r>
            <a:r>
              <a:rPr lang="en-GB" dirty="0" err="1" smtClean="0"/>
              <a:t>oLayout.createRow</a:t>
            </a:r>
            <a:r>
              <a:rPr lang="en-GB" dirty="0" smtClean="0"/>
              <a:t>(oLabel1,0).</a:t>
            </a:r>
            <a:r>
              <a:rPr lang="en-GB" dirty="0" err="1" smtClean="0"/>
              <a:t>createRow</a:t>
            </a:r>
            <a:r>
              <a:rPr lang="en-GB" dirty="0" smtClean="0"/>
              <a:t>(oTextField1, oTextView1);</a:t>
            </a:r>
          </a:p>
          <a:p>
            <a:r>
              <a:rPr lang="en-GB" dirty="0" smtClean="0"/>
              <a:t>	</a:t>
            </a:r>
            <a:r>
              <a:rPr lang="en-GB" dirty="0" err="1" smtClean="0"/>
              <a:t>oLayout.createRow</a:t>
            </a:r>
            <a:r>
              <a:rPr lang="en-GB" dirty="0" smtClean="0"/>
              <a:t>(oLabel2,0).</a:t>
            </a:r>
            <a:r>
              <a:rPr lang="en-GB" dirty="0" err="1" smtClean="0"/>
              <a:t>createRow</a:t>
            </a:r>
            <a:r>
              <a:rPr lang="en-GB" dirty="0" smtClean="0"/>
              <a:t>(oTextField2, oTextView2);</a:t>
            </a:r>
          </a:p>
          <a:p>
            <a:r>
              <a:rPr lang="en-GB" dirty="0" smtClean="0"/>
              <a:t>	</a:t>
            </a:r>
            <a:r>
              <a:rPr lang="en-GB" dirty="0" err="1" smtClean="0"/>
              <a:t>oLayout.createRow</a:t>
            </a:r>
            <a:r>
              <a:rPr lang="en-GB" dirty="0" smtClean="0"/>
              <a:t>(oButton,0);</a:t>
            </a:r>
          </a:p>
          <a:p>
            <a:r>
              <a:rPr lang="en-GB" dirty="0" smtClean="0"/>
              <a:t>    </a:t>
            </a:r>
            <a:r>
              <a:rPr lang="en-GB" dirty="0" err="1" smtClean="0"/>
              <a:t>oPanel.addContent</a:t>
            </a:r>
            <a:r>
              <a:rPr lang="en-GB" dirty="0" smtClean="0"/>
              <a:t>(</a:t>
            </a:r>
            <a:r>
              <a:rPr lang="en-GB" dirty="0" err="1" smtClean="0"/>
              <a:t>oLayout</a:t>
            </a:r>
            <a:r>
              <a:rPr lang="en-GB" dirty="0" smtClean="0"/>
              <a:t>).</a:t>
            </a:r>
            <a:r>
              <a:rPr lang="en-GB" dirty="0" err="1" smtClean="0"/>
              <a:t>placeAt</a:t>
            </a:r>
            <a:r>
              <a:rPr lang="en-GB" dirty="0" smtClean="0"/>
              <a:t>("content");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125</a:t>
            </a:fld>
            <a:endParaRPr lang="de-DE" dirty="0">
              <a:solidFill>
                <a:prstClr val="black"/>
              </a:solidFill>
            </a:endParaRPr>
          </a:p>
        </p:txBody>
      </p:sp>
    </p:spTree>
    <p:extLst>
      <p:ext uri="{BB962C8B-B14F-4D97-AF65-F5344CB8AC3E}">
        <p14:creationId xmlns:p14="http://schemas.microsoft.com/office/powerpoint/2010/main" val="26870848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http://veui5infra.dhcp.wdf.sap.corp:8080/snippix/snippets/60875</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127</a:t>
            </a:fld>
            <a:endParaRPr lang="de-DE" dirty="0"/>
          </a:p>
        </p:txBody>
      </p:sp>
    </p:spTree>
    <p:extLst>
      <p:ext uri="{BB962C8B-B14F-4D97-AF65-F5344CB8AC3E}">
        <p14:creationId xmlns:p14="http://schemas.microsoft.com/office/powerpoint/2010/main" val="18705925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128</a:t>
            </a:fld>
            <a:endParaRPr lang="de-DE" dirty="0">
              <a:solidFill>
                <a:prstClr val="black"/>
              </a:solidFill>
            </a:endParaRPr>
          </a:p>
        </p:txBody>
      </p:sp>
    </p:spTree>
    <p:extLst>
      <p:ext uri="{BB962C8B-B14F-4D97-AF65-F5344CB8AC3E}">
        <p14:creationId xmlns:p14="http://schemas.microsoft.com/office/powerpoint/2010/main" val="7448731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GB" dirty="0" err="1" smtClean="0"/>
              <a:t>var</a:t>
            </a:r>
            <a:r>
              <a:rPr lang="en-GB" dirty="0" smtClean="0"/>
              <a:t> model = new </a:t>
            </a:r>
            <a:r>
              <a:rPr lang="en-GB" dirty="0" err="1" smtClean="0"/>
              <a:t>sap.ui.model.json.JSONModel</a:t>
            </a:r>
            <a:r>
              <a:rPr lang="en-GB" dirty="0" smtClean="0"/>
              <a:t>();		</a:t>
            </a:r>
          </a:p>
          <a:p>
            <a:r>
              <a:rPr lang="en-GB" dirty="0" smtClean="0"/>
              <a:t>	 </a:t>
            </a:r>
            <a:r>
              <a:rPr lang="en-GB" dirty="0" err="1" smtClean="0"/>
              <a:t>model.setJSON</a:t>
            </a:r>
            <a:r>
              <a:rPr lang="en-GB" dirty="0" smtClean="0"/>
              <a:t>('{</a:t>
            </a:r>
          </a:p>
          <a:p>
            <a:r>
              <a:rPr lang="en-GB" dirty="0" smtClean="0"/>
              <a:t>				   "selection": "Please select",</a:t>
            </a:r>
          </a:p>
          <a:p>
            <a:r>
              <a:rPr lang="en-GB" dirty="0" smtClean="0"/>
              <a:t>				   "data": [{"text": "John", "key": "John"},</a:t>
            </a:r>
          </a:p>
          <a:p>
            <a:r>
              <a:rPr lang="en-GB" dirty="0" smtClean="0"/>
              <a:t>						    {"text": "Sarah", "key": "Sarah"},	</a:t>
            </a:r>
          </a:p>
          <a:p>
            <a:r>
              <a:rPr lang="en-GB" dirty="0" smtClean="0"/>
              <a:t>						    {"text": "Karl", "key": "Karl"},	</a:t>
            </a:r>
          </a:p>
          <a:p>
            <a:r>
              <a:rPr lang="en-GB" dirty="0" smtClean="0"/>
              <a:t>						    {"text": "Peter",  "key": "Peter"},	</a:t>
            </a:r>
          </a:p>
          <a:p>
            <a:r>
              <a:rPr lang="en-GB" dirty="0" smtClean="0"/>
              <a:t>						    {"text": "Susan", "key": "Susan"}, </a:t>
            </a:r>
          </a:p>
          <a:p>
            <a:r>
              <a:rPr lang="en-GB" dirty="0" smtClean="0"/>
              <a:t>						    {"text": "Anne", "key": "Anne"},	</a:t>
            </a:r>
          </a:p>
          <a:p>
            <a:r>
              <a:rPr lang="en-GB" dirty="0" smtClean="0"/>
              <a:t>						    {"text": "Frank", "key": "Frank"}]}');</a:t>
            </a:r>
          </a:p>
          <a:p>
            <a:r>
              <a:rPr lang="en-GB" dirty="0" smtClean="0"/>
              <a:t> 		</a:t>
            </a:r>
          </a:p>
          <a:p>
            <a:r>
              <a:rPr lang="en-GB" dirty="0" smtClean="0"/>
              <a:t>		</a:t>
            </a:r>
          </a:p>
          <a:p>
            <a:r>
              <a:rPr lang="en-GB" dirty="0" smtClean="0"/>
              <a:t>	</a:t>
            </a:r>
            <a:r>
              <a:rPr lang="en-GB" dirty="0" err="1" smtClean="0"/>
              <a:t>var</a:t>
            </a:r>
            <a:r>
              <a:rPr lang="en-GB" dirty="0" smtClean="0"/>
              <a:t> </a:t>
            </a:r>
            <a:r>
              <a:rPr lang="en-GB" dirty="0" err="1" smtClean="0"/>
              <a:t>oPanel</a:t>
            </a:r>
            <a:r>
              <a:rPr lang="en-GB" dirty="0" smtClean="0"/>
              <a:t> = new </a:t>
            </a:r>
            <a:r>
              <a:rPr lang="en-GB" dirty="0" err="1" smtClean="0"/>
              <a:t>sap.ui.commons.Panel</a:t>
            </a:r>
            <a:r>
              <a:rPr lang="en-GB" dirty="0" smtClean="0"/>
              <a:t>("panel",{</a:t>
            </a:r>
            <a:r>
              <a:rPr lang="en-GB" dirty="0" err="1" smtClean="0"/>
              <a:t>text:"Enter</a:t>
            </a:r>
            <a:r>
              <a:rPr lang="en-GB" dirty="0" smtClean="0"/>
              <a:t> Data"});</a:t>
            </a:r>
          </a:p>
          <a:p>
            <a:r>
              <a:rPr lang="en-GB" dirty="0" smtClean="0"/>
              <a:t>	</a:t>
            </a:r>
            <a:r>
              <a:rPr lang="en-GB" dirty="0" err="1" smtClean="0"/>
              <a:t>var</a:t>
            </a:r>
            <a:r>
              <a:rPr lang="en-GB" dirty="0" smtClean="0"/>
              <a:t> oLabel1 = new </a:t>
            </a:r>
            <a:r>
              <a:rPr lang="en-GB" dirty="0" err="1" smtClean="0"/>
              <a:t>sap.ui.commons.Label</a:t>
            </a:r>
            <a:r>
              <a:rPr lang="en-GB" dirty="0" smtClean="0"/>
              <a:t>({text: "First Name:"});</a:t>
            </a:r>
          </a:p>
          <a:p>
            <a:r>
              <a:rPr lang="en-GB" dirty="0" smtClean="0"/>
              <a:t>	</a:t>
            </a:r>
            <a:r>
              <a:rPr lang="en-GB" dirty="0" err="1" smtClean="0"/>
              <a:t>var</a:t>
            </a:r>
            <a:r>
              <a:rPr lang="en-GB" dirty="0" smtClean="0"/>
              <a:t> oTextField1 = new </a:t>
            </a:r>
            <a:r>
              <a:rPr lang="en-GB" dirty="0" err="1" smtClean="0"/>
              <a:t>sap.ui.commons.TextField</a:t>
            </a:r>
            <a:r>
              <a:rPr lang="en-GB" dirty="0" smtClean="0"/>
              <a:t>({id : 'Field1',value : ''});	</a:t>
            </a:r>
          </a:p>
          <a:p>
            <a:r>
              <a:rPr lang="en-GB" dirty="0" smtClean="0"/>
              <a:t>	</a:t>
            </a:r>
            <a:r>
              <a:rPr lang="en-GB" dirty="0" err="1" smtClean="0"/>
              <a:t>var</a:t>
            </a:r>
            <a:r>
              <a:rPr lang="en-GB" dirty="0" smtClean="0"/>
              <a:t> </a:t>
            </a:r>
            <a:r>
              <a:rPr lang="en-GB" dirty="0" err="1" smtClean="0"/>
              <a:t>oItemTemplate</a:t>
            </a:r>
            <a:r>
              <a:rPr lang="en-GB" dirty="0" smtClean="0"/>
              <a:t> = new </a:t>
            </a:r>
            <a:r>
              <a:rPr lang="en-GB" dirty="0" err="1" smtClean="0"/>
              <a:t>sap.ui.core.ListItem</a:t>
            </a:r>
            <a:r>
              <a:rPr lang="en-GB" dirty="0" smtClean="0"/>
              <a:t>("name", {text:"{text}",key:"{key}"});</a:t>
            </a:r>
          </a:p>
          <a:p>
            <a:r>
              <a:rPr lang="en-GB" dirty="0" smtClean="0"/>
              <a:t>	</a:t>
            </a:r>
            <a:r>
              <a:rPr lang="en-GB" dirty="0" err="1" smtClean="0"/>
              <a:t>var</a:t>
            </a:r>
            <a:r>
              <a:rPr lang="en-GB" dirty="0" smtClean="0"/>
              <a:t> </a:t>
            </a:r>
            <a:r>
              <a:rPr lang="en-GB" dirty="0" err="1" smtClean="0"/>
              <a:t>oComboBox</a:t>
            </a:r>
            <a:r>
              <a:rPr lang="en-GB" dirty="0" smtClean="0"/>
              <a:t> = new </a:t>
            </a:r>
            <a:r>
              <a:rPr lang="en-GB" dirty="0" err="1" smtClean="0"/>
              <a:t>sap.ui.commons.ComboBox</a:t>
            </a:r>
            <a:r>
              <a:rPr lang="en-GB" dirty="0" smtClean="0"/>
              <a:t>("</a:t>
            </a:r>
            <a:r>
              <a:rPr lang="en-GB" dirty="0" err="1" smtClean="0"/>
              <a:t>ComboBox</a:t>
            </a:r>
            <a:r>
              <a:rPr lang="en-GB" dirty="0" smtClean="0"/>
              <a:t>",{</a:t>
            </a:r>
          </a:p>
          <a:p>
            <a:r>
              <a:rPr lang="en-GB" dirty="0" smtClean="0"/>
              <a:t>		items:{path:"/data",</a:t>
            </a:r>
            <a:r>
              <a:rPr lang="en-GB" dirty="0" err="1" smtClean="0"/>
              <a:t>template:oItemTemplate</a:t>
            </a:r>
            <a:r>
              <a:rPr lang="en-GB" dirty="0" smtClean="0"/>
              <a:t>},</a:t>
            </a:r>
          </a:p>
          <a:p>
            <a:r>
              <a:rPr lang="en-GB" dirty="0" smtClean="0"/>
              <a:t>		change: function(</a:t>
            </a:r>
            <a:r>
              <a:rPr lang="en-GB" dirty="0" err="1" smtClean="0"/>
              <a:t>oEvent</a:t>
            </a:r>
            <a:r>
              <a:rPr lang="en-GB" dirty="0" smtClean="0"/>
              <a:t>){</a:t>
            </a:r>
          </a:p>
          <a:p>
            <a:r>
              <a:rPr lang="en-GB" dirty="0" smtClean="0"/>
              <a:t>			</a:t>
            </a:r>
            <a:r>
              <a:rPr lang="en-GB" dirty="0" err="1" smtClean="0"/>
              <a:t>sap.ui.getCore</a:t>
            </a:r>
            <a:r>
              <a:rPr lang="en-GB" dirty="0" smtClean="0"/>
              <a:t>().</a:t>
            </a:r>
            <a:r>
              <a:rPr lang="en-GB" dirty="0" err="1" smtClean="0"/>
              <a:t>byId</a:t>
            </a:r>
            <a:r>
              <a:rPr lang="en-GB" dirty="0" smtClean="0"/>
              <a:t>("Field1").</a:t>
            </a:r>
            <a:r>
              <a:rPr lang="en-GB" dirty="0" err="1" smtClean="0"/>
              <a:t>setValue</a:t>
            </a:r>
            <a:r>
              <a:rPr lang="en-GB" dirty="0" smtClean="0"/>
              <a:t>(</a:t>
            </a:r>
            <a:r>
              <a:rPr lang="en-GB" dirty="0" err="1" smtClean="0"/>
              <a:t>oEvent.oSource.getSelectedKey</a:t>
            </a:r>
            <a:r>
              <a:rPr lang="en-GB" dirty="0" smtClean="0"/>
              <a:t>());	</a:t>
            </a:r>
          </a:p>
          <a:p>
            <a:r>
              <a:rPr lang="en-GB" dirty="0" smtClean="0"/>
              <a:t>		} </a:t>
            </a:r>
          </a:p>
          <a:p>
            <a:r>
              <a:rPr lang="en-GB" dirty="0" smtClean="0"/>
              <a:t>	});		</a:t>
            </a:r>
          </a:p>
          <a:p>
            <a:r>
              <a:rPr lang="en-GB" dirty="0" smtClean="0"/>
              <a:t>	</a:t>
            </a:r>
          </a:p>
          <a:p>
            <a:r>
              <a:rPr lang="en-GB" dirty="0" smtClean="0"/>
              <a:t>    </a:t>
            </a:r>
            <a:r>
              <a:rPr lang="en-GB" dirty="0" err="1" smtClean="0"/>
              <a:t>oComboBox.setModel</a:t>
            </a:r>
            <a:r>
              <a:rPr lang="en-GB" dirty="0" smtClean="0"/>
              <a:t>(model);</a:t>
            </a:r>
          </a:p>
          <a:p>
            <a:r>
              <a:rPr lang="en-GB" dirty="0" smtClean="0"/>
              <a:t>    </a:t>
            </a:r>
            <a:r>
              <a:rPr lang="en-GB" dirty="0" err="1" smtClean="0"/>
              <a:t>oComboBox.bindValue</a:t>
            </a:r>
            <a:r>
              <a:rPr lang="en-GB" dirty="0" smtClean="0"/>
              <a:t>("/selection");	</a:t>
            </a:r>
          </a:p>
          <a:p>
            <a:r>
              <a:rPr lang="en-GB" dirty="0" smtClean="0"/>
              <a:t>		</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129</a:t>
            </a:fld>
            <a:endParaRPr lang="de-DE" dirty="0">
              <a:solidFill>
                <a:prstClr val="black"/>
              </a:solidFill>
            </a:endParaRPr>
          </a:p>
        </p:txBody>
      </p:sp>
    </p:spTree>
    <p:extLst>
      <p:ext uri="{BB962C8B-B14F-4D97-AF65-F5344CB8AC3E}">
        <p14:creationId xmlns:p14="http://schemas.microsoft.com/office/powerpoint/2010/main" val="24068589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136</a:t>
            </a:fld>
            <a:endParaRPr lang="de-DE" dirty="0">
              <a:solidFill>
                <a:prstClr val="black"/>
              </a:solidFill>
            </a:endParaRPr>
          </a:p>
        </p:txBody>
      </p:sp>
    </p:spTree>
    <p:extLst>
      <p:ext uri="{BB962C8B-B14F-4D97-AF65-F5344CB8AC3E}">
        <p14:creationId xmlns:p14="http://schemas.microsoft.com/office/powerpoint/2010/main" val="786967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http://veui5infra.dhcp.wdf.sap.corp:8080/snippix/snippets/#48840</a:t>
            </a:r>
          </a:p>
          <a:p>
            <a:endParaRPr lang="en-GB" dirty="0" smtClean="0"/>
          </a:p>
          <a:p>
            <a:r>
              <a:rPr lang="en-GB" dirty="0" err="1" smtClean="0"/>
              <a:t>var</a:t>
            </a:r>
            <a:r>
              <a:rPr lang="en-GB" dirty="0" smtClean="0"/>
              <a:t> oTextView2 = new </a:t>
            </a:r>
            <a:r>
              <a:rPr lang="en-GB" dirty="0" err="1" smtClean="0"/>
              <a:t>sap.ui.commons.TextView</a:t>
            </a:r>
            <a:r>
              <a:rPr lang="en-GB" dirty="0" smtClean="0"/>
              <a:t>("textView2", {</a:t>
            </a:r>
          </a:p>
          <a:p>
            <a:r>
              <a:rPr lang="en-GB" dirty="0" smtClean="0"/>
              <a:t>		text: {</a:t>
            </a:r>
          </a:p>
          <a:p>
            <a:r>
              <a:rPr lang="en-GB" dirty="0" smtClean="0"/>
              <a:t>			path: "/</a:t>
            </a:r>
            <a:r>
              <a:rPr lang="en-GB" dirty="0" err="1" smtClean="0"/>
              <a:t>lastName</a:t>
            </a:r>
            <a:r>
              <a:rPr lang="en-GB" dirty="0" smtClean="0"/>
              <a:t>",</a:t>
            </a:r>
          </a:p>
          <a:p>
            <a:r>
              <a:rPr lang="en-GB" dirty="0" smtClean="0"/>
              <a:t>			formatter: </a:t>
            </a:r>
            <a:r>
              <a:rPr lang="en-GB" dirty="0" err="1" smtClean="0"/>
              <a:t>upperCase</a:t>
            </a:r>
            <a:endParaRPr lang="en-GB" dirty="0" smtClean="0"/>
          </a:p>
          <a:p>
            <a:r>
              <a:rPr lang="en-GB" dirty="0" smtClean="0"/>
              <a:t>			} </a:t>
            </a:r>
          </a:p>
          <a:p>
            <a:r>
              <a:rPr lang="en-GB" dirty="0" smtClean="0"/>
              <a:t>	});	</a:t>
            </a:r>
          </a:p>
          <a:p>
            <a:endParaRPr lang="en-GB" dirty="0" smtClean="0"/>
          </a:p>
          <a:p>
            <a:r>
              <a:rPr lang="en-GB" dirty="0" smtClean="0"/>
              <a:t>	function </a:t>
            </a:r>
            <a:r>
              <a:rPr lang="en-GB" dirty="0" err="1" smtClean="0"/>
              <a:t>upperCase</a:t>
            </a:r>
            <a:r>
              <a:rPr lang="en-GB" dirty="0" smtClean="0"/>
              <a:t>(</a:t>
            </a:r>
            <a:r>
              <a:rPr lang="en-GB" dirty="0" err="1" smtClean="0"/>
              <a:t>sVal</a:t>
            </a:r>
            <a:r>
              <a:rPr lang="en-GB" dirty="0" smtClean="0"/>
              <a:t>) {</a:t>
            </a:r>
          </a:p>
          <a:p>
            <a:r>
              <a:rPr lang="en-GB" dirty="0" smtClean="0"/>
              <a:t>	if (!</a:t>
            </a:r>
            <a:r>
              <a:rPr lang="en-GB" dirty="0" err="1" smtClean="0"/>
              <a:t>sVal</a:t>
            </a:r>
            <a:r>
              <a:rPr lang="en-GB" dirty="0" smtClean="0"/>
              <a:t>) return;</a:t>
            </a:r>
          </a:p>
          <a:p>
            <a:r>
              <a:rPr lang="en-GB" dirty="0" smtClean="0"/>
              <a:t>	return </a:t>
            </a:r>
            <a:r>
              <a:rPr lang="en-GB" dirty="0" err="1" smtClean="0"/>
              <a:t>sVal.toUpperCase</a:t>
            </a:r>
            <a:r>
              <a:rPr lang="en-GB" dirty="0" smtClean="0"/>
              <a:t>();</a:t>
            </a:r>
          </a:p>
          <a:p>
            <a:r>
              <a:rPr lang="en-GB" dirty="0" smtClean="0"/>
              <a:t>	};	</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137</a:t>
            </a:fld>
            <a:endParaRPr lang="de-DE" dirty="0">
              <a:solidFill>
                <a:prstClr val="black"/>
              </a:solidFill>
            </a:endParaRPr>
          </a:p>
        </p:txBody>
      </p:sp>
    </p:spTree>
    <p:extLst>
      <p:ext uri="{BB962C8B-B14F-4D97-AF65-F5344CB8AC3E}">
        <p14:creationId xmlns:p14="http://schemas.microsoft.com/office/powerpoint/2010/main" val="263062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dirty="0" smtClean="0"/>
              <a:t>UI5 has a control library concept, modularizing sets of controls for different usages.</a:t>
            </a:r>
            <a:br>
              <a:rPr lang="en-GB" dirty="0" smtClean="0"/>
            </a:br>
            <a:endParaRPr lang="en-GB" dirty="0" smtClean="0"/>
          </a:p>
          <a:p>
            <a:pPr lvl="0"/>
            <a:r>
              <a:rPr lang="en-GB" dirty="0" smtClean="0"/>
              <a:t>Common Controls: http://veui5infra.dhcp.wdf.sap.corp:8080/snippix/snippets/3247</a:t>
            </a:r>
          </a:p>
          <a:p>
            <a:pPr lvl="0"/>
            <a:r>
              <a:rPr lang="en-GB" dirty="0" err="1" smtClean="0"/>
              <a:t>DataTable</a:t>
            </a:r>
            <a:r>
              <a:rPr lang="en-GB" dirty="0" smtClean="0"/>
              <a:t>:</a:t>
            </a:r>
            <a:r>
              <a:rPr lang="en-GB" baseline="0" dirty="0" smtClean="0"/>
              <a:t> http://veui5infra.dhcp.wdf.sap.corp:8080/snippix/snippets/3529</a:t>
            </a:r>
          </a:p>
          <a:p>
            <a:pPr lvl="0"/>
            <a:r>
              <a:rPr lang="en-GB" baseline="0" dirty="0" smtClean="0"/>
              <a:t>Shell: http://veui5infra.dhcp.wdf.sap.corp:8080/snippix/snippets/9436</a:t>
            </a:r>
          </a:p>
          <a:p>
            <a:pPr lvl="0"/>
            <a:endParaRPr lang="en-GB" dirty="0" smtClean="0"/>
          </a:p>
        </p:txBody>
      </p:sp>
      <p:sp>
        <p:nvSpPr>
          <p:cNvPr id="4" name="Slide Number Placeholder 3"/>
          <p:cNvSpPr>
            <a:spLocks noGrp="1"/>
          </p:cNvSpPr>
          <p:nvPr>
            <p:ph type="sldNum" sz="quarter" idx="10"/>
          </p:nvPr>
        </p:nvSpPr>
        <p:spPr/>
        <p:txBody>
          <a:bodyPr/>
          <a:lstStyle/>
          <a:p>
            <a:fld id="{50D8AD81-D0EE-4C6F-8EA1-F2087A25194E}" type="slidenum">
              <a:rPr lang="en-US" smtClean="0"/>
              <a:pPr/>
              <a:t>10</a:t>
            </a:fld>
            <a:endParaRPr lang="en-US"/>
          </a:p>
        </p:txBody>
      </p:sp>
    </p:spTree>
    <p:extLst>
      <p:ext uri="{BB962C8B-B14F-4D97-AF65-F5344CB8AC3E}">
        <p14:creationId xmlns:p14="http://schemas.microsoft.com/office/powerpoint/2010/main" val="4170040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http://vesapui5.dhcp.wdf.sap.corp:1080/trac/sapui5/wiki/Documentation/AdvancedTopics/DataBinding/TypeSystem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pPr/>
              <a:t>138</a:t>
            </a:fld>
            <a:endParaRPr lang="en-US"/>
          </a:p>
        </p:txBody>
      </p:sp>
    </p:spTree>
    <p:extLst>
      <p:ext uri="{BB962C8B-B14F-4D97-AF65-F5344CB8AC3E}">
        <p14:creationId xmlns:p14="http://schemas.microsoft.com/office/powerpoint/2010/main" val="985988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sap.ui.model.type.integer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minIntegerDigits</a:t>
            </a:r>
            <a:r>
              <a:rPr lang="en-US" dirty="0" smtClean="0"/>
              <a:t>: 1, // minimal number of non-fraction digits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maxIntegerDigits</a:t>
            </a:r>
            <a:r>
              <a:rPr lang="en-US" dirty="0" smtClean="0"/>
              <a:t>: 99, // maximal number of non-fraction digits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minFractionDigits</a:t>
            </a:r>
            <a:r>
              <a:rPr lang="en-US" dirty="0" smtClean="0"/>
              <a:t>: 0, // minimal number of fraction digits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maxFractionDigits</a:t>
            </a:r>
            <a:r>
              <a:rPr lang="en-US" dirty="0" smtClean="0"/>
              <a:t>: 0, // maximal number of fraction digits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groupingEnabled</a:t>
            </a:r>
            <a:r>
              <a:rPr lang="en-US" dirty="0" smtClean="0"/>
              <a:t>: false, // enable grouping (show the grouping separators)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groupingSeparator</a:t>
            </a:r>
            <a:r>
              <a:rPr lang="en-US" dirty="0" smtClean="0"/>
              <a:t>: ",", // the used grouping separator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decimalSeparator</a:t>
            </a:r>
            <a:r>
              <a:rPr lang="en-US" dirty="0" smtClean="0"/>
              <a:t>: "." // the used decimal separator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sap.ui.model.type.float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minIntegerDigits</a:t>
            </a:r>
            <a:r>
              <a:rPr lang="en-US" dirty="0" smtClean="0"/>
              <a:t>: 1, // minimal number of non-fraction digits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maxIntegerDigits</a:t>
            </a:r>
            <a:r>
              <a:rPr lang="en-US" dirty="0" smtClean="0"/>
              <a:t>: 99, // maximal number of non-fraction digits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minFractionDigits</a:t>
            </a:r>
            <a:r>
              <a:rPr lang="en-US" dirty="0" smtClean="0"/>
              <a:t>: 0, // minimal number of fraction digits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maxFractionDigits</a:t>
            </a:r>
            <a:r>
              <a:rPr lang="en-US" dirty="0" smtClean="0"/>
              <a:t>: 99, // maximal number of fraction digits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groupingEnabled</a:t>
            </a:r>
            <a:r>
              <a:rPr lang="en-US" dirty="0" smtClean="0"/>
              <a:t>: true, // enable grouping (show the grouping separators)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groupingSeparator</a:t>
            </a:r>
            <a:r>
              <a:rPr lang="en-US" dirty="0" smtClean="0"/>
              <a:t>: ",", // the used grouping separator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decimalSeparator</a:t>
            </a:r>
            <a:r>
              <a:rPr lang="en-US" dirty="0" smtClean="0"/>
              <a:t>: "." // the used decimal separator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sap.ui.model.type.string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The String type supports the following validation constraints: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maxLength</a:t>
            </a:r>
            <a:r>
              <a:rPr lang="en-US" dirty="0" smtClean="0"/>
              <a:t> (expects an integer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minLength</a:t>
            </a:r>
            <a:r>
              <a:rPr lang="en-US" dirty="0" smtClean="0"/>
              <a:t> (expects an integer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startsWith</a:t>
            </a:r>
            <a:r>
              <a:rPr lang="en-US" dirty="0" smtClean="0"/>
              <a:t> (expects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startsWithIgnoreCase</a:t>
            </a:r>
            <a:r>
              <a:rPr lang="en-US" dirty="0" smtClean="0"/>
              <a:t> (expects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endsWith</a:t>
            </a:r>
            <a:r>
              <a:rPr lang="en-US" dirty="0" smtClean="0"/>
              <a:t> (expects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endsWithIgnoreCase</a:t>
            </a:r>
            <a:r>
              <a:rPr lang="en-US" dirty="0" smtClean="0"/>
              <a:t> (expects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contains (expects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equals (expects a string)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search (expects a regular expression)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sap.ui.model.type.boolean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sap.ui.model.type.date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sap.ui.model.type.time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sap.ui.model.type.datetime</a:t>
            </a:r>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pPr/>
              <a:t>139</a:t>
            </a:fld>
            <a:endParaRPr lang="en-US"/>
          </a:p>
        </p:txBody>
      </p:sp>
    </p:spTree>
    <p:extLst>
      <p:ext uri="{BB962C8B-B14F-4D97-AF65-F5344CB8AC3E}">
        <p14:creationId xmlns:p14="http://schemas.microsoft.com/office/powerpoint/2010/main" val="30384442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140</a:t>
            </a:fld>
            <a:endParaRPr lang="de-DE" dirty="0">
              <a:solidFill>
                <a:prstClr val="black"/>
              </a:solidFill>
            </a:endParaRPr>
          </a:p>
        </p:txBody>
      </p:sp>
    </p:spTree>
    <p:extLst>
      <p:ext uri="{BB962C8B-B14F-4D97-AF65-F5344CB8AC3E}">
        <p14:creationId xmlns:p14="http://schemas.microsoft.com/office/powerpoint/2010/main" val="24431211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141</a:t>
            </a:fld>
            <a:endParaRPr lang="de-DE" dirty="0">
              <a:solidFill>
                <a:prstClr val="black"/>
              </a:solidFill>
            </a:endParaRPr>
          </a:p>
        </p:txBody>
      </p:sp>
    </p:spTree>
    <p:extLst>
      <p:ext uri="{BB962C8B-B14F-4D97-AF65-F5344CB8AC3E}">
        <p14:creationId xmlns:p14="http://schemas.microsoft.com/office/powerpoint/2010/main" val="38951837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pPr/>
              <a:t>142</a:t>
            </a:fld>
            <a:endParaRPr lang="en-US"/>
          </a:p>
        </p:txBody>
      </p:sp>
    </p:spTree>
    <p:extLst>
      <p:ext uri="{BB962C8B-B14F-4D97-AF65-F5344CB8AC3E}">
        <p14:creationId xmlns:p14="http://schemas.microsoft.com/office/powerpoint/2010/main" val="985988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fontAlgn="base">
              <a:spcBef>
                <a:spcPct val="50000"/>
              </a:spcBef>
              <a:spcAft>
                <a:spcPct val="0"/>
              </a:spcAft>
              <a:buClrTx/>
              <a:buSzPct val="100000"/>
              <a:buFont typeface="+mj-lt"/>
              <a:buNone/>
            </a:pPr>
            <a:r>
              <a:rPr lang="en-US" sz="1200" b="0" dirty="0" smtClean="0">
                <a:solidFill>
                  <a:srgbClr val="000000"/>
                </a:solidFill>
                <a:hlinkClick r:id="rId3"/>
              </a:rPr>
              <a:t>http://veui5infra.dhcp.wdf.sap.corp:8080/snippix/65230</a:t>
            </a:r>
            <a:endParaRPr lang="de-DE" sz="1200" b="0" dirty="0" smtClean="0">
              <a:solidFill>
                <a:srgbClr val="000000"/>
              </a:solidFill>
            </a:endParaRP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144</a:t>
            </a:fld>
            <a:endParaRPr lang="de-DE" dirty="0">
              <a:solidFill>
                <a:prstClr val="black"/>
              </a:solidFill>
            </a:endParaRPr>
          </a:p>
        </p:txBody>
      </p:sp>
    </p:spTree>
    <p:extLst>
      <p:ext uri="{BB962C8B-B14F-4D97-AF65-F5344CB8AC3E}">
        <p14:creationId xmlns:p14="http://schemas.microsoft.com/office/powerpoint/2010/main" val="4276052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http://veui5infra.dhcp.wdf.sap.corp:8080/snippix/snippets/8719</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145</a:t>
            </a:fld>
            <a:endParaRPr lang="de-DE" dirty="0">
              <a:solidFill>
                <a:prstClr val="black"/>
              </a:solidFill>
            </a:endParaRPr>
          </a:p>
        </p:txBody>
      </p:sp>
    </p:spTree>
    <p:extLst>
      <p:ext uri="{BB962C8B-B14F-4D97-AF65-F5344CB8AC3E}">
        <p14:creationId xmlns:p14="http://schemas.microsoft.com/office/powerpoint/2010/main" val="15061866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http://veui5infra.dhcp.wdf.sap.corp:8080/demokit/docs/guide/CalcFields.html</a:t>
            </a:r>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9859886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http://vesapui5.dhcp.wdf.sap.corp:1080/trac/sapui5/wiki/Documentation/AdvancedTopics/DataBinding/CalcFields#ExtendedsyntaxforcalculatedFields</a:t>
            </a:r>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985988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http://veui5infra.dhcp.wdf.sap.corp:8080/snippix/snippets/76601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98598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11</a:t>
            </a:fld>
            <a:endParaRPr lang="en-US"/>
          </a:p>
        </p:txBody>
      </p:sp>
    </p:spTree>
    <p:extLst>
      <p:ext uri="{BB962C8B-B14F-4D97-AF65-F5344CB8AC3E}">
        <p14:creationId xmlns:p14="http://schemas.microsoft.com/office/powerpoint/2010/main" val="2276869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149</a:t>
            </a:fld>
            <a:endParaRPr lang="de-DE" dirty="0">
              <a:solidFill>
                <a:prstClr val="black"/>
              </a:solidFill>
            </a:endParaRPr>
          </a:p>
        </p:txBody>
      </p:sp>
    </p:spTree>
    <p:extLst>
      <p:ext uri="{BB962C8B-B14F-4D97-AF65-F5344CB8AC3E}">
        <p14:creationId xmlns:p14="http://schemas.microsoft.com/office/powerpoint/2010/main" val="27177658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7500" lnSpcReduction="20000"/>
          </a:bodyPr>
          <a:lstStyle/>
          <a:p>
            <a:r>
              <a:rPr lang="en-GB" dirty="0" smtClean="0"/>
              <a:t>http://veui5infra.dhcp.wdf.sap.corp:8080/snippix/snippets/67575</a:t>
            </a:r>
          </a:p>
          <a:p>
            <a:endParaRPr lang="en-GB" dirty="0" smtClean="0"/>
          </a:p>
          <a:p>
            <a:r>
              <a:rPr lang="en-GB" dirty="0" err="1" smtClean="0"/>
              <a:t>var</a:t>
            </a:r>
            <a:r>
              <a:rPr lang="en-GB" dirty="0" smtClean="0"/>
              <a:t> oPanel4 = new </a:t>
            </a:r>
            <a:r>
              <a:rPr lang="en-GB" dirty="0" err="1" smtClean="0"/>
              <a:t>sap.ui.commons.Panel</a:t>
            </a:r>
            <a:r>
              <a:rPr lang="en-GB" dirty="0" smtClean="0"/>
              <a:t>("panel4",{</a:t>
            </a:r>
            <a:r>
              <a:rPr lang="en-GB" dirty="0" err="1" smtClean="0"/>
              <a:t>text:"Calculated</a:t>
            </a:r>
            <a:r>
              <a:rPr lang="en-GB" dirty="0" smtClean="0"/>
              <a:t> Fields"});	</a:t>
            </a:r>
          </a:p>
          <a:p>
            <a:r>
              <a:rPr lang="en-GB" dirty="0" smtClean="0"/>
              <a:t>	</a:t>
            </a:r>
            <a:r>
              <a:rPr lang="en-GB" dirty="0" err="1" smtClean="0"/>
              <a:t>var</a:t>
            </a:r>
            <a:r>
              <a:rPr lang="en-GB" dirty="0" smtClean="0"/>
              <a:t> </a:t>
            </a:r>
            <a:r>
              <a:rPr lang="en-GB" dirty="0" err="1" smtClean="0"/>
              <a:t>tableData</a:t>
            </a:r>
            <a:r>
              <a:rPr lang="en-GB" dirty="0" smtClean="0"/>
              <a:t> = { </a:t>
            </a:r>
          </a:p>
          <a:p>
            <a:r>
              <a:rPr lang="en-GB" dirty="0" smtClean="0"/>
              <a:t>		"</a:t>
            </a:r>
            <a:r>
              <a:rPr lang="en-GB" dirty="0" err="1" smtClean="0"/>
              <a:t>teamMembers</a:t>
            </a:r>
            <a:r>
              <a:rPr lang="en-GB" dirty="0" smtClean="0"/>
              <a:t>":[ </a:t>
            </a:r>
          </a:p>
          <a:p>
            <a:r>
              <a:rPr lang="en-GB" dirty="0" smtClean="0"/>
              <a:t>			{"</a:t>
            </a:r>
            <a:r>
              <a:rPr lang="en-GB" dirty="0" err="1" smtClean="0"/>
              <a:t>firstName</a:t>
            </a:r>
            <a:r>
              <a:rPr lang="en-GB" dirty="0" smtClean="0"/>
              <a:t>":"Clark", "</a:t>
            </a:r>
            <a:r>
              <a:rPr lang="en-GB" dirty="0" err="1" smtClean="0"/>
              <a:t>lastName</a:t>
            </a:r>
            <a:r>
              <a:rPr lang="en-GB" dirty="0" smtClean="0"/>
              <a:t>":"Kent", "</a:t>
            </a:r>
            <a:r>
              <a:rPr lang="en-GB" dirty="0" err="1" smtClean="0"/>
              <a:t>gender":"male</a:t>
            </a:r>
            <a:r>
              <a:rPr lang="en-GB" dirty="0" smtClean="0"/>
              <a:t>", "</a:t>
            </a:r>
            <a:r>
              <a:rPr lang="en-GB" dirty="0" err="1" smtClean="0"/>
              <a:t>occupation":"Superman</a:t>
            </a:r>
            <a:r>
              <a:rPr lang="en-GB" dirty="0" smtClean="0"/>
              <a:t>"}, </a:t>
            </a:r>
          </a:p>
          <a:p>
            <a:r>
              <a:rPr lang="en-GB" dirty="0" smtClean="0"/>
              <a:t>			{"</a:t>
            </a:r>
            <a:r>
              <a:rPr lang="en-GB" dirty="0" err="1" smtClean="0"/>
              <a:t>firstName</a:t>
            </a:r>
            <a:r>
              <a:rPr lang="en-GB" dirty="0" smtClean="0"/>
              <a:t>":"Donald", "</a:t>
            </a:r>
            <a:r>
              <a:rPr lang="en-GB" dirty="0" err="1" smtClean="0"/>
              <a:t>lastName</a:t>
            </a:r>
            <a:r>
              <a:rPr lang="en-GB" dirty="0" smtClean="0"/>
              <a:t>":"Duck", "</a:t>
            </a:r>
            <a:r>
              <a:rPr lang="en-GB" dirty="0" err="1" smtClean="0"/>
              <a:t>gender":"male</a:t>
            </a:r>
            <a:r>
              <a:rPr lang="en-GB" dirty="0" smtClean="0"/>
              <a:t>", "</a:t>
            </a:r>
            <a:r>
              <a:rPr lang="en-GB" dirty="0" err="1" smtClean="0"/>
              <a:t>occupation":"a</a:t>
            </a:r>
            <a:r>
              <a:rPr lang="en-GB" dirty="0" smtClean="0"/>
              <a:t> </a:t>
            </a:r>
            <a:r>
              <a:rPr lang="en-GB" dirty="0" err="1" smtClean="0"/>
              <a:t>millionare</a:t>
            </a:r>
            <a:r>
              <a:rPr lang="en-GB" dirty="0" smtClean="0"/>
              <a:t>"},</a:t>
            </a:r>
          </a:p>
          <a:p>
            <a:r>
              <a:rPr lang="en-GB" dirty="0" smtClean="0"/>
              <a:t>			{"</a:t>
            </a:r>
            <a:r>
              <a:rPr lang="en-GB" dirty="0" err="1" smtClean="0"/>
              <a:t>firstName</a:t>
            </a:r>
            <a:r>
              <a:rPr lang="en-GB" dirty="0" smtClean="0"/>
              <a:t>":"Marge", "</a:t>
            </a:r>
            <a:r>
              <a:rPr lang="en-GB" dirty="0" err="1" smtClean="0"/>
              <a:t>lastName</a:t>
            </a:r>
            <a:r>
              <a:rPr lang="en-GB" dirty="0" smtClean="0"/>
              <a:t>":"Simpson", "</a:t>
            </a:r>
            <a:r>
              <a:rPr lang="en-GB" dirty="0" err="1" smtClean="0"/>
              <a:t>gender":"female</a:t>
            </a:r>
            <a:r>
              <a:rPr lang="en-GB" dirty="0" smtClean="0"/>
              <a:t>", "</a:t>
            </a:r>
            <a:r>
              <a:rPr lang="en-GB" dirty="0" err="1" smtClean="0"/>
              <a:t>occupation":"a</a:t>
            </a:r>
            <a:r>
              <a:rPr lang="en-GB" dirty="0" smtClean="0"/>
              <a:t> housewife"},</a:t>
            </a:r>
          </a:p>
          <a:p>
            <a:r>
              <a:rPr lang="en-GB" dirty="0" smtClean="0"/>
              <a:t>			{"</a:t>
            </a:r>
            <a:r>
              <a:rPr lang="en-GB" dirty="0" err="1" smtClean="0"/>
              <a:t>firstName</a:t>
            </a:r>
            <a:r>
              <a:rPr lang="en-GB" dirty="0" smtClean="0"/>
              <a:t>":"Jane", "</a:t>
            </a:r>
            <a:r>
              <a:rPr lang="en-GB" dirty="0" err="1" smtClean="0"/>
              <a:t>lastName</a:t>
            </a:r>
            <a:r>
              <a:rPr lang="en-GB" dirty="0" smtClean="0"/>
              <a:t>":"</a:t>
            </a:r>
            <a:r>
              <a:rPr lang="en-GB" dirty="0" err="1" smtClean="0"/>
              <a:t>Marple</a:t>
            </a:r>
            <a:r>
              <a:rPr lang="en-GB" dirty="0" smtClean="0"/>
              <a:t>", "</a:t>
            </a:r>
            <a:r>
              <a:rPr lang="en-GB" dirty="0" err="1" smtClean="0"/>
              <a:t>gender":"female</a:t>
            </a:r>
            <a:r>
              <a:rPr lang="en-GB" dirty="0" smtClean="0"/>
              <a:t>", "</a:t>
            </a:r>
            <a:r>
              <a:rPr lang="en-GB" dirty="0" err="1" smtClean="0"/>
              <a:t>occupation":"a</a:t>
            </a:r>
            <a:r>
              <a:rPr lang="en-GB" dirty="0" smtClean="0"/>
              <a:t> detective"},</a:t>
            </a:r>
          </a:p>
          <a:p>
            <a:r>
              <a:rPr lang="en-GB" dirty="0" smtClean="0"/>
              <a:t>			{"</a:t>
            </a:r>
            <a:r>
              <a:rPr lang="en-GB" dirty="0" err="1" smtClean="0"/>
              <a:t>firstName</a:t>
            </a:r>
            <a:r>
              <a:rPr lang="en-GB" dirty="0" smtClean="0"/>
              <a:t>":"Tony", "</a:t>
            </a:r>
            <a:r>
              <a:rPr lang="en-GB" dirty="0" err="1" smtClean="0"/>
              <a:t>lastName</a:t>
            </a:r>
            <a:r>
              <a:rPr lang="en-GB" dirty="0" smtClean="0"/>
              <a:t>":"Stark", "</a:t>
            </a:r>
            <a:r>
              <a:rPr lang="en-GB" dirty="0" err="1" smtClean="0"/>
              <a:t>gender":"male</a:t>
            </a:r>
            <a:r>
              <a:rPr lang="en-GB" dirty="0" smtClean="0"/>
              <a:t>", "</a:t>
            </a:r>
            <a:r>
              <a:rPr lang="en-GB" dirty="0" err="1" smtClean="0"/>
              <a:t>occupation":"Ironman</a:t>
            </a:r>
            <a:r>
              <a:rPr lang="en-GB" dirty="0" smtClean="0"/>
              <a:t>"},</a:t>
            </a:r>
          </a:p>
          <a:p>
            <a:r>
              <a:rPr lang="en-GB" dirty="0" smtClean="0"/>
              <a:t>			{"</a:t>
            </a:r>
            <a:r>
              <a:rPr lang="en-GB" dirty="0" err="1" smtClean="0"/>
              <a:t>firstName</a:t>
            </a:r>
            <a:r>
              <a:rPr lang="en-GB" dirty="0" smtClean="0"/>
              <a:t>":"James", "</a:t>
            </a:r>
            <a:r>
              <a:rPr lang="en-GB" dirty="0" err="1" smtClean="0"/>
              <a:t>lastName</a:t>
            </a:r>
            <a:r>
              <a:rPr lang="en-GB" dirty="0" smtClean="0"/>
              <a:t>":"Kirk", "</a:t>
            </a:r>
            <a:r>
              <a:rPr lang="en-GB" dirty="0" err="1" smtClean="0"/>
              <a:t>gender":"male</a:t>
            </a:r>
            <a:r>
              <a:rPr lang="en-GB" dirty="0" smtClean="0"/>
              <a:t>", "</a:t>
            </a:r>
            <a:r>
              <a:rPr lang="en-GB" dirty="0" err="1" smtClean="0"/>
              <a:t>occupation":"a</a:t>
            </a:r>
            <a:r>
              <a:rPr lang="en-GB" dirty="0" smtClean="0"/>
              <a:t> Starfleet captain"},</a:t>
            </a:r>
          </a:p>
          <a:p>
            <a:r>
              <a:rPr lang="en-GB" dirty="0" smtClean="0"/>
              <a:t>			{"</a:t>
            </a:r>
            <a:r>
              <a:rPr lang="en-GB" dirty="0" err="1" smtClean="0"/>
              <a:t>firstName</a:t>
            </a:r>
            <a:r>
              <a:rPr lang="en-GB" dirty="0" smtClean="0"/>
              <a:t>":"Hermione", "</a:t>
            </a:r>
            <a:r>
              <a:rPr lang="en-GB" dirty="0" err="1" smtClean="0"/>
              <a:t>lastName</a:t>
            </a:r>
            <a:r>
              <a:rPr lang="en-GB" dirty="0" smtClean="0"/>
              <a:t>":"Granger", "</a:t>
            </a:r>
            <a:r>
              <a:rPr lang="en-GB" dirty="0" err="1" smtClean="0"/>
              <a:t>gender":"female</a:t>
            </a:r>
            <a:r>
              <a:rPr lang="en-GB" dirty="0" smtClean="0"/>
              <a:t>", "</a:t>
            </a:r>
            <a:r>
              <a:rPr lang="en-GB" dirty="0" err="1" smtClean="0"/>
              <a:t>occupation":"a</a:t>
            </a:r>
            <a:r>
              <a:rPr lang="en-GB" dirty="0" smtClean="0"/>
              <a:t> witch"}]};</a:t>
            </a:r>
          </a:p>
          <a:p>
            <a:r>
              <a:rPr lang="en-GB" dirty="0" smtClean="0"/>
              <a:t>    	</a:t>
            </a:r>
          </a:p>
          <a:p>
            <a:r>
              <a:rPr lang="en-GB" dirty="0" smtClean="0"/>
              <a:t>    </a:t>
            </a:r>
            <a:r>
              <a:rPr lang="en-GB" dirty="0" err="1" smtClean="0"/>
              <a:t>var</a:t>
            </a:r>
            <a:r>
              <a:rPr lang="en-GB" dirty="0" smtClean="0"/>
              <a:t> oModel3 = new </a:t>
            </a:r>
            <a:r>
              <a:rPr lang="en-GB" dirty="0" err="1" smtClean="0"/>
              <a:t>sap.ui.model.json.JSONModel</a:t>
            </a:r>
            <a:r>
              <a:rPr lang="en-GB" dirty="0" smtClean="0"/>
              <a:t>(</a:t>
            </a:r>
            <a:r>
              <a:rPr lang="en-GB" dirty="0" err="1" smtClean="0"/>
              <a:t>tableData</a:t>
            </a:r>
            <a:r>
              <a:rPr lang="en-GB" dirty="0" smtClean="0"/>
              <a:t>);</a:t>
            </a:r>
          </a:p>
          <a:p>
            <a:r>
              <a:rPr lang="en-GB" dirty="0" smtClean="0"/>
              <a:t>	</a:t>
            </a:r>
            <a:r>
              <a:rPr lang="en-GB" dirty="0" err="1" smtClean="0"/>
              <a:t>var</a:t>
            </a:r>
            <a:r>
              <a:rPr lang="en-GB" dirty="0" smtClean="0"/>
              <a:t> </a:t>
            </a:r>
            <a:r>
              <a:rPr lang="en-GB" dirty="0" err="1" smtClean="0"/>
              <a:t>oTable</a:t>
            </a:r>
            <a:r>
              <a:rPr lang="en-GB" dirty="0" smtClean="0"/>
              <a:t> = new </a:t>
            </a:r>
            <a:r>
              <a:rPr lang="en-GB" dirty="0" err="1" smtClean="0"/>
              <a:t>sap.ui.table.Table</a:t>
            </a:r>
            <a:r>
              <a:rPr lang="en-GB" dirty="0" smtClean="0"/>
              <a:t>({</a:t>
            </a:r>
          </a:p>
          <a:p>
            <a:r>
              <a:rPr lang="en-GB" dirty="0" smtClean="0"/>
              <a:t>	columns: [</a:t>
            </a:r>
          </a:p>
          <a:p>
            <a:r>
              <a:rPr lang="en-GB" dirty="0" smtClean="0"/>
              <a:t>		new </a:t>
            </a:r>
            <a:r>
              <a:rPr lang="en-GB" dirty="0" err="1" smtClean="0"/>
              <a:t>sap.ui.table.Column</a:t>
            </a:r>
            <a:r>
              <a:rPr lang="en-GB" dirty="0" smtClean="0"/>
              <a:t>({</a:t>
            </a:r>
          </a:p>
          <a:p>
            <a:r>
              <a:rPr lang="en-GB" dirty="0" smtClean="0"/>
              <a:t>			label: new </a:t>
            </a:r>
            <a:r>
              <a:rPr lang="en-GB" dirty="0" err="1" smtClean="0"/>
              <a:t>sap.ui.commons.Label</a:t>
            </a:r>
            <a:r>
              <a:rPr lang="en-GB" dirty="0" smtClean="0"/>
              <a:t>({ text: "First Name" }), </a:t>
            </a:r>
          </a:p>
          <a:p>
            <a:r>
              <a:rPr lang="en-GB" dirty="0" smtClean="0"/>
              <a:t>			template: new </a:t>
            </a:r>
            <a:r>
              <a:rPr lang="en-GB" dirty="0" err="1" smtClean="0"/>
              <a:t>sap.ui.commons.TextView</a:t>
            </a:r>
            <a:r>
              <a:rPr lang="en-GB" dirty="0" smtClean="0"/>
              <a:t>({ text: "{</a:t>
            </a:r>
            <a:r>
              <a:rPr lang="en-GB" dirty="0" err="1" smtClean="0"/>
              <a:t>firstName</a:t>
            </a:r>
            <a:r>
              <a:rPr lang="en-GB" dirty="0" smtClean="0"/>
              <a:t>}" }), </a:t>
            </a:r>
          </a:p>
          <a:p>
            <a:r>
              <a:rPr lang="en-GB" dirty="0" smtClean="0"/>
              <a:t>			width: "150px" }),</a:t>
            </a:r>
          </a:p>
          <a:p>
            <a:r>
              <a:rPr lang="en-GB" dirty="0" smtClean="0"/>
              <a:t>		new </a:t>
            </a:r>
            <a:r>
              <a:rPr lang="en-GB" dirty="0" err="1" smtClean="0"/>
              <a:t>sap.ui.table.Column</a:t>
            </a:r>
            <a:r>
              <a:rPr lang="en-GB" dirty="0" smtClean="0"/>
              <a:t>({</a:t>
            </a:r>
          </a:p>
          <a:p>
            <a:r>
              <a:rPr lang="en-GB" dirty="0" smtClean="0"/>
              <a:t>			label: new </a:t>
            </a:r>
            <a:r>
              <a:rPr lang="en-GB" dirty="0" err="1" smtClean="0"/>
              <a:t>sap.ui.commons.Label</a:t>
            </a:r>
            <a:r>
              <a:rPr lang="en-GB" dirty="0" smtClean="0"/>
              <a:t>({ text: "Last Name" }), </a:t>
            </a:r>
          </a:p>
          <a:p>
            <a:r>
              <a:rPr lang="en-GB" dirty="0" smtClean="0"/>
              <a:t>			template: new </a:t>
            </a:r>
            <a:r>
              <a:rPr lang="en-GB" dirty="0" err="1" smtClean="0"/>
              <a:t>sap.ui.commons.TextView</a:t>
            </a:r>
            <a:r>
              <a:rPr lang="en-GB" dirty="0" smtClean="0"/>
              <a:t>({ text: "{</a:t>
            </a:r>
            <a:r>
              <a:rPr lang="en-GB" dirty="0" err="1" smtClean="0"/>
              <a:t>lastName</a:t>
            </a:r>
            <a:r>
              <a:rPr lang="en-GB" dirty="0" smtClean="0"/>
              <a:t>}" }), </a:t>
            </a:r>
          </a:p>
          <a:p>
            <a:r>
              <a:rPr lang="en-GB" dirty="0" smtClean="0"/>
              <a:t>			width: "150px" }),</a:t>
            </a:r>
          </a:p>
          <a:p>
            <a:r>
              <a:rPr lang="en-GB" dirty="0" smtClean="0"/>
              <a:t>		new </a:t>
            </a:r>
            <a:r>
              <a:rPr lang="en-GB" dirty="0" err="1" smtClean="0"/>
              <a:t>sap.ui.table.Column</a:t>
            </a:r>
            <a:r>
              <a:rPr lang="en-GB" dirty="0" smtClean="0"/>
              <a:t>({</a:t>
            </a:r>
          </a:p>
          <a:p>
            <a:r>
              <a:rPr lang="en-GB" dirty="0" smtClean="0"/>
              <a:t>			label: new </a:t>
            </a:r>
            <a:r>
              <a:rPr lang="en-GB" dirty="0" err="1" smtClean="0"/>
              <a:t>sap.ui.commons.Label</a:t>
            </a:r>
            <a:r>
              <a:rPr lang="en-GB" dirty="0" smtClean="0"/>
              <a:t>({ text: "Description" }),</a:t>
            </a:r>
          </a:p>
          <a:p>
            <a:r>
              <a:rPr lang="en-GB" dirty="0" smtClean="0"/>
              <a:t>			template: new </a:t>
            </a:r>
            <a:r>
              <a:rPr lang="en-GB" dirty="0" err="1" smtClean="0"/>
              <a:t>sap.ui.commons.TextView</a:t>
            </a:r>
            <a:r>
              <a:rPr lang="en-GB" dirty="0" smtClean="0"/>
              <a:t>({ text: {</a:t>
            </a:r>
          </a:p>
          <a:p>
            <a:r>
              <a:rPr lang="en-GB" dirty="0" smtClean="0"/>
              <a:t>				parts: [</a:t>
            </a:r>
          </a:p>
          <a:p>
            <a:r>
              <a:rPr lang="en-GB" dirty="0" smtClean="0"/>
              <a:t>					{path: "gender"},</a:t>
            </a:r>
          </a:p>
          <a:p>
            <a:r>
              <a:rPr lang="en-GB" dirty="0" smtClean="0"/>
              <a:t>					{path: "</a:t>
            </a:r>
            <a:r>
              <a:rPr lang="en-GB" dirty="0" err="1" smtClean="0"/>
              <a:t>firstName</a:t>
            </a:r>
            <a:r>
              <a:rPr lang="en-GB" dirty="0" smtClean="0"/>
              <a:t>"},</a:t>
            </a:r>
          </a:p>
          <a:p>
            <a:r>
              <a:rPr lang="en-GB" dirty="0" smtClean="0"/>
              <a:t>					{path: "</a:t>
            </a:r>
            <a:r>
              <a:rPr lang="en-GB" dirty="0" err="1" smtClean="0"/>
              <a:t>lastName</a:t>
            </a:r>
            <a:r>
              <a:rPr lang="en-GB" dirty="0" smtClean="0"/>
              <a:t>"},</a:t>
            </a:r>
          </a:p>
          <a:p>
            <a:r>
              <a:rPr lang="en-GB" dirty="0" smtClean="0"/>
              <a:t>					{path: "occupation"}],</a:t>
            </a:r>
          </a:p>
          <a:p>
            <a:r>
              <a:rPr lang="en-GB" dirty="0" smtClean="0"/>
              <a:t>				formatter: function (</a:t>
            </a:r>
            <a:r>
              <a:rPr lang="en-GB" dirty="0" err="1" smtClean="0"/>
              <a:t>gender,firstName,lastName,occupation</a:t>
            </a:r>
            <a:r>
              <a:rPr lang="en-GB" dirty="0" smtClean="0"/>
              <a:t>){</a:t>
            </a:r>
          </a:p>
          <a:p>
            <a:r>
              <a:rPr lang="en-GB" dirty="0" smtClean="0"/>
              <a:t>						if (gender &amp;&amp; </a:t>
            </a:r>
            <a:r>
              <a:rPr lang="en-GB" dirty="0" err="1" smtClean="0"/>
              <a:t>firstName</a:t>
            </a:r>
            <a:r>
              <a:rPr lang="en-GB" dirty="0" smtClean="0"/>
              <a:t> &amp;&amp; </a:t>
            </a:r>
            <a:r>
              <a:rPr lang="en-GB" dirty="0" err="1" smtClean="0"/>
              <a:t>lastName</a:t>
            </a:r>
            <a:r>
              <a:rPr lang="en-GB" dirty="0" smtClean="0"/>
              <a:t> &amp;&amp; occupation) {</a:t>
            </a:r>
          </a:p>
          <a:p>
            <a:r>
              <a:rPr lang="en-GB" dirty="0" smtClean="0"/>
              <a:t>							if (gender == "male") {</a:t>
            </a:r>
          </a:p>
          <a:p>
            <a:r>
              <a:rPr lang="en-GB" dirty="0" smtClean="0"/>
              <a:t>							return "Mister " + </a:t>
            </a:r>
            <a:r>
              <a:rPr lang="en-GB" dirty="0" err="1" smtClean="0"/>
              <a:t>firstName</a:t>
            </a:r>
            <a:r>
              <a:rPr lang="en-GB" dirty="0" smtClean="0"/>
              <a:t> + " " + </a:t>
            </a:r>
            <a:r>
              <a:rPr lang="en-GB" dirty="0" err="1" smtClean="0"/>
              <a:t>lastName</a:t>
            </a:r>
            <a:r>
              <a:rPr lang="en-GB" dirty="0" smtClean="0"/>
              <a:t> + " works as " + occupation;</a:t>
            </a:r>
          </a:p>
          <a:p>
            <a:r>
              <a:rPr lang="en-GB" dirty="0" smtClean="0"/>
              <a:t>							} else {</a:t>
            </a:r>
          </a:p>
          <a:p>
            <a:r>
              <a:rPr lang="en-GB" dirty="0" smtClean="0"/>
              <a:t>							return "Miss " + </a:t>
            </a:r>
            <a:r>
              <a:rPr lang="en-GB" dirty="0" err="1" smtClean="0"/>
              <a:t>firstName</a:t>
            </a:r>
            <a:r>
              <a:rPr lang="en-GB" dirty="0" smtClean="0"/>
              <a:t> + " " + </a:t>
            </a:r>
            <a:r>
              <a:rPr lang="en-GB" dirty="0" err="1" smtClean="0"/>
              <a:t>lastName</a:t>
            </a:r>
            <a:r>
              <a:rPr lang="en-GB" dirty="0" smtClean="0"/>
              <a:t> + " works as " + occupation;</a:t>
            </a:r>
          </a:p>
          <a:p>
            <a:r>
              <a:rPr lang="en-GB" dirty="0" smtClean="0"/>
              <a:t>							}</a:t>
            </a:r>
          </a:p>
          <a:p>
            <a:r>
              <a:rPr lang="en-GB" dirty="0" smtClean="0"/>
              <a:t>						}</a:t>
            </a:r>
          </a:p>
          <a:p>
            <a:r>
              <a:rPr lang="en-GB" dirty="0" smtClean="0"/>
              <a:t>						return null;</a:t>
            </a:r>
          </a:p>
          <a:p>
            <a:r>
              <a:rPr lang="en-GB" dirty="0" smtClean="0"/>
              <a:t>				}</a:t>
            </a:r>
          </a:p>
          <a:p>
            <a:r>
              <a:rPr lang="en-GB" dirty="0" smtClean="0"/>
              <a:t>			}})</a:t>
            </a:r>
          </a:p>
          <a:p>
            <a:r>
              <a:rPr lang="en-GB" dirty="0" smtClean="0"/>
              <a:t>		})</a:t>
            </a:r>
          </a:p>
          <a:p>
            <a:r>
              <a:rPr lang="en-GB" dirty="0" smtClean="0"/>
              <a:t>	]	</a:t>
            </a:r>
          </a:p>
          <a:p>
            <a:r>
              <a:rPr lang="en-GB" dirty="0" smtClean="0"/>
              <a:t>	});</a:t>
            </a:r>
          </a:p>
          <a:p>
            <a:r>
              <a:rPr lang="en-GB" dirty="0" smtClean="0"/>
              <a:t>		</a:t>
            </a:r>
          </a:p>
          <a:p>
            <a:r>
              <a:rPr lang="en-GB" dirty="0" smtClean="0"/>
              <a:t>	</a:t>
            </a:r>
            <a:r>
              <a:rPr lang="en-GB" dirty="0" err="1" smtClean="0"/>
              <a:t>oTable.setModel</a:t>
            </a:r>
            <a:r>
              <a:rPr lang="en-GB" dirty="0" smtClean="0"/>
              <a:t>(oModel3);</a:t>
            </a:r>
          </a:p>
          <a:p>
            <a:r>
              <a:rPr lang="en-GB" dirty="0" smtClean="0"/>
              <a:t>	</a:t>
            </a:r>
            <a:r>
              <a:rPr lang="en-GB" dirty="0" err="1" smtClean="0"/>
              <a:t>oTable.bindRows</a:t>
            </a:r>
            <a:r>
              <a:rPr lang="en-GB" dirty="0" smtClean="0"/>
              <a:t>("/</a:t>
            </a:r>
            <a:r>
              <a:rPr lang="en-GB" dirty="0" err="1" smtClean="0"/>
              <a:t>teamMembers</a:t>
            </a:r>
            <a:r>
              <a:rPr lang="en-GB" dirty="0" smtClean="0"/>
              <a:t>");</a:t>
            </a:r>
          </a:p>
          <a:p>
            <a:endParaRPr lang="en-GB" dirty="0" smtClean="0"/>
          </a:p>
          <a:p>
            <a:r>
              <a:rPr lang="en-GB" dirty="0" smtClean="0"/>
              <a:t>	oPanel4.addContent(</a:t>
            </a:r>
            <a:r>
              <a:rPr lang="en-GB" dirty="0" err="1" smtClean="0"/>
              <a:t>oTable</a:t>
            </a:r>
            <a:r>
              <a:rPr lang="en-GB" dirty="0" smtClean="0"/>
              <a:t>).</a:t>
            </a:r>
            <a:r>
              <a:rPr lang="en-GB" dirty="0" err="1" smtClean="0"/>
              <a:t>placeAt</a:t>
            </a:r>
            <a:r>
              <a:rPr lang="en-GB" dirty="0" smtClean="0"/>
              <a:t>("content");    			</a:t>
            </a:r>
          </a:p>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150</a:t>
            </a:fld>
            <a:endParaRPr lang="de-DE" dirty="0">
              <a:solidFill>
                <a:prstClr val="black"/>
              </a:solidFill>
            </a:endParaRPr>
          </a:p>
        </p:txBody>
      </p:sp>
    </p:spTree>
    <p:extLst>
      <p:ext uri="{BB962C8B-B14F-4D97-AF65-F5344CB8AC3E}">
        <p14:creationId xmlns:p14="http://schemas.microsoft.com/office/powerpoint/2010/main" val="35431297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http://services.odata.org/OData/OData.svc/Categories(1)/Products/?$top=2</a:t>
            </a:r>
            <a:endParaRPr lang="en-US" dirty="0" smtClean="0">
              <a:hlinkClick r:id=""/>
            </a:endParaRPr>
          </a:p>
          <a:p>
            <a:r>
              <a:rPr lang="en-US" dirty="0" smtClean="0">
                <a:hlinkClick r:id=""/>
              </a:rPr>
              <a:t>http://services.odata.org/OData/OData.svc/Categories(1)/Products/?$top=2&amp;$format=JSON</a:t>
            </a:r>
            <a:endParaRPr lang="en-US" dirty="0" smtClean="0"/>
          </a:p>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pPr/>
              <a:t>153</a:t>
            </a:fld>
            <a:endParaRPr lang="en-US"/>
          </a:p>
        </p:txBody>
      </p:sp>
    </p:spTree>
    <p:extLst>
      <p:ext uri="{BB962C8B-B14F-4D97-AF65-F5344CB8AC3E}">
        <p14:creationId xmlns:p14="http://schemas.microsoft.com/office/powerpoint/2010/main" val="549855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https://services.odata.org/V3/OData/OData.svc/Products?$expand=Categories&amp;$top=2&amp;$format=json</a:t>
            </a:r>
          </a:p>
          <a:p>
            <a:endParaRPr lang="de-DE" dirty="0" smtClean="0"/>
          </a:p>
          <a:p>
            <a:r>
              <a:rPr lang="de-DE" dirty="0" smtClean="0"/>
              <a:t>https://services.odata.org/V3/OData/OData.svc/Products?$select=Price,Name&amp;$top=2&amp;$format=json</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156</a:t>
            </a:fld>
            <a:endParaRPr lang="en-US"/>
          </a:p>
        </p:txBody>
      </p:sp>
    </p:spTree>
    <p:extLst>
      <p:ext uri="{BB962C8B-B14F-4D97-AF65-F5344CB8AC3E}">
        <p14:creationId xmlns:p14="http://schemas.microsoft.com/office/powerpoint/2010/main" val="29587474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de-DE" dirty="0" smtClean="0"/>
              <a:t>	// </a:t>
            </a:r>
            <a:r>
              <a:rPr lang="de-DE" dirty="0" err="1" smtClean="0"/>
              <a:t>the</a:t>
            </a:r>
            <a:r>
              <a:rPr lang="de-DE" dirty="0" smtClean="0"/>
              <a:t> backend </a:t>
            </a:r>
            <a:r>
              <a:rPr lang="de-DE" dirty="0" err="1" smtClean="0"/>
              <a:t>OData</a:t>
            </a:r>
            <a:r>
              <a:rPr lang="de-DE" dirty="0" smtClean="0"/>
              <a:t> Service URL</a:t>
            </a:r>
          </a:p>
          <a:p>
            <a:r>
              <a:rPr lang="de-DE" dirty="0" smtClean="0"/>
              <a:t>		</a:t>
            </a:r>
            <a:r>
              <a:rPr lang="de-DE" dirty="0" err="1" smtClean="0"/>
              <a:t>var</a:t>
            </a:r>
            <a:r>
              <a:rPr lang="de-DE" dirty="0" smtClean="0"/>
              <a:t> </a:t>
            </a:r>
            <a:r>
              <a:rPr lang="de-DE" dirty="0" err="1" smtClean="0"/>
              <a:t>uri</a:t>
            </a:r>
            <a:r>
              <a:rPr lang="de-DE" dirty="0" smtClean="0"/>
              <a:t> = "/</a:t>
            </a:r>
            <a:r>
              <a:rPr lang="de-DE" dirty="0" err="1" smtClean="0"/>
              <a:t>databinding</a:t>
            </a:r>
            <a:r>
              <a:rPr lang="de-DE" dirty="0" smtClean="0"/>
              <a:t>/</a:t>
            </a:r>
            <a:r>
              <a:rPr lang="de-DE" dirty="0" err="1" smtClean="0"/>
              <a:t>proxy</a:t>
            </a:r>
            <a:r>
              <a:rPr lang="de-DE" dirty="0" smtClean="0"/>
              <a:t>/http/services.odata.org/</a:t>
            </a:r>
            <a:r>
              <a:rPr lang="de-DE" dirty="0" err="1" smtClean="0"/>
              <a:t>Northwind</a:t>
            </a:r>
            <a:r>
              <a:rPr lang="de-DE" dirty="0" smtClean="0"/>
              <a:t>/</a:t>
            </a:r>
            <a:r>
              <a:rPr lang="de-DE" dirty="0" err="1" smtClean="0"/>
              <a:t>Northwind.svc</a:t>
            </a:r>
            <a:r>
              <a:rPr lang="de-DE" dirty="0" smtClean="0"/>
              <a:t>"; </a:t>
            </a:r>
          </a:p>
          <a:p>
            <a:r>
              <a:rPr lang="de-DE" dirty="0" smtClean="0"/>
              <a:t>        </a:t>
            </a:r>
          </a:p>
          <a:p>
            <a:r>
              <a:rPr lang="de-DE" dirty="0" smtClean="0"/>
              <a:t>        // </a:t>
            </a:r>
            <a:r>
              <a:rPr lang="de-DE" dirty="0" err="1" smtClean="0"/>
              <a:t>create</a:t>
            </a:r>
            <a:r>
              <a:rPr lang="de-DE" dirty="0" smtClean="0"/>
              <a:t> </a:t>
            </a:r>
            <a:r>
              <a:rPr lang="de-DE" dirty="0" err="1" smtClean="0"/>
              <a:t>OData</a:t>
            </a:r>
            <a:r>
              <a:rPr lang="de-DE" dirty="0" smtClean="0"/>
              <a:t> </a:t>
            </a:r>
            <a:r>
              <a:rPr lang="de-DE" dirty="0" err="1" smtClean="0"/>
              <a:t>model</a:t>
            </a:r>
            <a:r>
              <a:rPr lang="de-DE" dirty="0" smtClean="0"/>
              <a:t> </a:t>
            </a:r>
            <a:r>
              <a:rPr lang="de-DE" dirty="0" err="1" smtClean="0"/>
              <a:t>from</a:t>
            </a:r>
            <a:r>
              <a:rPr lang="de-DE" dirty="0" smtClean="0"/>
              <a:t> URL</a:t>
            </a:r>
          </a:p>
          <a:p>
            <a:r>
              <a:rPr lang="de-DE" dirty="0" smtClean="0"/>
              <a:t>        </a:t>
            </a:r>
            <a:r>
              <a:rPr lang="de-DE" dirty="0" err="1" smtClean="0"/>
              <a:t>var</a:t>
            </a:r>
            <a:r>
              <a:rPr lang="de-DE" dirty="0" smtClean="0"/>
              <a:t> </a:t>
            </a:r>
            <a:r>
              <a:rPr lang="de-DE" dirty="0" err="1" smtClean="0"/>
              <a:t>oModel</a:t>
            </a:r>
            <a:r>
              <a:rPr lang="de-DE" dirty="0" smtClean="0"/>
              <a:t> = </a:t>
            </a:r>
            <a:r>
              <a:rPr lang="de-DE" dirty="0" err="1" smtClean="0"/>
              <a:t>new</a:t>
            </a:r>
            <a:r>
              <a:rPr lang="de-DE" dirty="0" smtClean="0"/>
              <a:t> </a:t>
            </a:r>
            <a:r>
              <a:rPr lang="de-DE" dirty="0" err="1" smtClean="0"/>
              <a:t>sap.ui.model.odata.ODataModel</a:t>
            </a:r>
            <a:r>
              <a:rPr lang="de-DE" dirty="0" smtClean="0"/>
              <a:t>(</a:t>
            </a:r>
            <a:r>
              <a:rPr lang="de-DE" dirty="0" err="1" smtClean="0"/>
              <a:t>uri</a:t>
            </a:r>
            <a:r>
              <a:rPr lang="de-DE" dirty="0" smtClean="0"/>
              <a:t>, </a:t>
            </a:r>
            <a:r>
              <a:rPr lang="de-DE" dirty="0" err="1" smtClean="0"/>
              <a:t>true</a:t>
            </a:r>
            <a:r>
              <a:rPr lang="de-DE" dirty="0" smtClean="0"/>
              <a:t>); </a:t>
            </a:r>
          </a:p>
          <a:p>
            <a:r>
              <a:rPr lang="de-DE" dirty="0" smtClean="0"/>
              <a:t>        </a:t>
            </a:r>
            <a:r>
              <a:rPr lang="de-DE" dirty="0" err="1" smtClean="0"/>
              <a:t>var</a:t>
            </a:r>
            <a:r>
              <a:rPr lang="de-DE" dirty="0" smtClean="0"/>
              <a:t> </a:t>
            </a:r>
            <a:r>
              <a:rPr lang="de-DE" dirty="0" err="1" smtClean="0"/>
              <a:t>oTable</a:t>
            </a:r>
            <a:r>
              <a:rPr lang="de-DE" dirty="0" smtClean="0"/>
              <a:t> = </a:t>
            </a:r>
            <a:r>
              <a:rPr lang="de-DE" dirty="0" err="1" smtClean="0"/>
              <a:t>new</a:t>
            </a:r>
            <a:r>
              <a:rPr lang="de-DE" dirty="0" smtClean="0"/>
              <a:t> </a:t>
            </a:r>
            <a:r>
              <a:rPr lang="de-DE" dirty="0" err="1" smtClean="0"/>
              <a:t>sap.ui.table.Table</a:t>
            </a:r>
            <a:r>
              <a:rPr lang="de-DE" dirty="0" smtClean="0"/>
              <a:t>({ // </a:t>
            </a:r>
            <a:r>
              <a:rPr lang="de-DE" dirty="0" err="1" smtClean="0"/>
              <a:t>create</a:t>
            </a:r>
            <a:r>
              <a:rPr lang="de-DE" dirty="0" smtClean="0"/>
              <a:t> Table UI </a:t>
            </a:r>
          </a:p>
          <a:p>
            <a:r>
              <a:rPr lang="de-DE" dirty="0" smtClean="0"/>
              <a:t>            </a:t>
            </a:r>
            <a:r>
              <a:rPr lang="de-DE" dirty="0" err="1" smtClean="0"/>
              <a:t>columns</a:t>
            </a:r>
            <a:r>
              <a:rPr lang="de-DE" dirty="0" smtClean="0"/>
              <a:t> : [ </a:t>
            </a:r>
          </a:p>
          <a:p>
            <a:r>
              <a:rPr lang="de-DE" dirty="0" smtClean="0"/>
              <a:t>                {</a:t>
            </a:r>
            <a:r>
              <a:rPr lang="de-DE" dirty="0" err="1" smtClean="0"/>
              <a:t>label</a:t>
            </a:r>
            <a:r>
              <a:rPr lang="de-DE" dirty="0" smtClean="0"/>
              <a:t>: "</a:t>
            </a:r>
            <a:r>
              <a:rPr lang="de-DE" dirty="0" err="1" smtClean="0"/>
              <a:t>Category</a:t>
            </a:r>
            <a:r>
              <a:rPr lang="de-DE" dirty="0" smtClean="0"/>
              <a:t>", </a:t>
            </a:r>
            <a:r>
              <a:rPr lang="de-DE" dirty="0" err="1" smtClean="0"/>
              <a:t>template</a:t>
            </a:r>
            <a:r>
              <a:rPr lang="de-DE" dirty="0" smtClean="0"/>
              <a:t>: "</a:t>
            </a:r>
            <a:r>
              <a:rPr lang="de-DE" dirty="0" err="1" smtClean="0"/>
              <a:t>CategoryName</a:t>
            </a:r>
            <a:r>
              <a:rPr lang="de-DE" dirty="0" smtClean="0"/>
              <a:t>", </a:t>
            </a:r>
            <a:r>
              <a:rPr lang="de-DE" dirty="0" err="1" smtClean="0"/>
              <a:t>sortProperty</a:t>
            </a:r>
            <a:r>
              <a:rPr lang="de-DE" dirty="0" smtClean="0"/>
              <a:t>: "</a:t>
            </a:r>
            <a:r>
              <a:rPr lang="de-DE" dirty="0" err="1" smtClean="0"/>
              <a:t>CategoryName</a:t>
            </a:r>
            <a:r>
              <a:rPr lang="de-DE" dirty="0" smtClean="0"/>
              <a:t>"},   				</a:t>
            </a:r>
          </a:p>
          <a:p>
            <a:r>
              <a:rPr lang="de-DE" dirty="0" smtClean="0"/>
              <a:t>                {</a:t>
            </a:r>
            <a:r>
              <a:rPr lang="de-DE" dirty="0" err="1" smtClean="0"/>
              <a:t>label</a:t>
            </a:r>
            <a:r>
              <a:rPr lang="de-DE" dirty="0" smtClean="0"/>
              <a:t>: "Name", </a:t>
            </a:r>
            <a:r>
              <a:rPr lang="de-DE" dirty="0" err="1" smtClean="0"/>
              <a:t>template</a:t>
            </a:r>
            <a:r>
              <a:rPr lang="de-DE" dirty="0" smtClean="0"/>
              <a:t>: "</a:t>
            </a:r>
            <a:r>
              <a:rPr lang="de-DE" dirty="0" err="1" smtClean="0"/>
              <a:t>ProductName</a:t>
            </a:r>
            <a:r>
              <a:rPr lang="de-DE" dirty="0" smtClean="0"/>
              <a:t>", </a:t>
            </a:r>
            <a:r>
              <a:rPr lang="de-DE" dirty="0" err="1" smtClean="0"/>
              <a:t>sortProperty</a:t>
            </a:r>
            <a:r>
              <a:rPr lang="de-DE" dirty="0" smtClean="0"/>
              <a:t>: "</a:t>
            </a:r>
            <a:r>
              <a:rPr lang="de-DE" dirty="0" err="1" smtClean="0"/>
              <a:t>ProductName</a:t>
            </a:r>
            <a:r>
              <a:rPr lang="de-DE" dirty="0" smtClean="0"/>
              <a:t>"},   </a:t>
            </a:r>
          </a:p>
          <a:p>
            <a:r>
              <a:rPr lang="de-DE" dirty="0" smtClean="0"/>
              <a:t>                {</a:t>
            </a:r>
            <a:r>
              <a:rPr lang="de-DE" dirty="0" err="1" smtClean="0"/>
              <a:t>label</a:t>
            </a:r>
            <a:r>
              <a:rPr lang="de-DE" dirty="0" smtClean="0"/>
              <a:t>: "</a:t>
            </a:r>
            <a:r>
              <a:rPr lang="de-DE" dirty="0" err="1" smtClean="0"/>
              <a:t>Sales</a:t>
            </a:r>
            <a:r>
              <a:rPr lang="de-DE" dirty="0" smtClean="0"/>
              <a:t>", </a:t>
            </a:r>
            <a:r>
              <a:rPr lang="de-DE" dirty="0" err="1" smtClean="0"/>
              <a:t>template</a:t>
            </a:r>
            <a:r>
              <a:rPr lang="de-DE" dirty="0" smtClean="0"/>
              <a:t>: "</a:t>
            </a:r>
            <a:r>
              <a:rPr lang="de-DE" dirty="0" err="1" smtClean="0"/>
              <a:t>ProductSales</a:t>
            </a:r>
            <a:r>
              <a:rPr lang="de-DE" dirty="0" smtClean="0"/>
              <a:t>", </a:t>
            </a:r>
            <a:r>
              <a:rPr lang="de-DE" dirty="0" err="1" smtClean="0"/>
              <a:t>sortProperty</a:t>
            </a:r>
            <a:r>
              <a:rPr lang="de-DE" dirty="0" smtClean="0"/>
              <a:t>: "</a:t>
            </a:r>
            <a:r>
              <a:rPr lang="de-DE" dirty="0" err="1" smtClean="0"/>
              <a:t>ProductSales</a:t>
            </a:r>
            <a:r>
              <a:rPr lang="de-DE" dirty="0" smtClean="0"/>
              <a:t>"}</a:t>
            </a:r>
          </a:p>
          <a:p>
            <a:r>
              <a:rPr lang="de-DE" dirty="0" smtClean="0"/>
              <a:t>            ]</a:t>
            </a:r>
          </a:p>
          <a:p>
            <a:r>
              <a:rPr lang="de-DE" dirty="0" smtClean="0"/>
              <a:t>        });</a:t>
            </a:r>
          </a:p>
          <a:p>
            <a:r>
              <a:rPr lang="de-DE" dirty="0" smtClean="0"/>
              <a:t>		</a:t>
            </a:r>
          </a:p>
          <a:p>
            <a:r>
              <a:rPr lang="de-DE" dirty="0" smtClean="0"/>
              <a:t>        </a:t>
            </a:r>
            <a:r>
              <a:rPr lang="de-DE" dirty="0" err="1" smtClean="0"/>
              <a:t>oTable.setModel</a:t>
            </a:r>
            <a:r>
              <a:rPr lang="de-DE" dirty="0" smtClean="0"/>
              <a:t>(</a:t>
            </a:r>
            <a:r>
              <a:rPr lang="de-DE" dirty="0" err="1" smtClean="0"/>
              <a:t>oModel</a:t>
            </a:r>
            <a:r>
              <a:rPr lang="de-DE" dirty="0" smtClean="0"/>
              <a:t>); // bind </a:t>
            </a:r>
            <a:r>
              <a:rPr lang="de-DE" dirty="0" err="1" smtClean="0"/>
              <a:t>model</a:t>
            </a:r>
            <a:r>
              <a:rPr lang="de-DE" dirty="0" smtClean="0"/>
              <a:t> </a:t>
            </a:r>
            <a:r>
              <a:rPr lang="de-DE" dirty="0" err="1" smtClean="0"/>
              <a:t>to</a:t>
            </a:r>
            <a:r>
              <a:rPr lang="de-DE" dirty="0" smtClean="0"/>
              <a:t> Table</a:t>
            </a:r>
          </a:p>
          <a:p>
            <a:r>
              <a:rPr lang="de-DE" dirty="0" smtClean="0"/>
              <a:t>        </a:t>
            </a:r>
            <a:r>
              <a:rPr lang="de-DE" dirty="0" err="1" smtClean="0"/>
              <a:t>oTable.bindRows</a:t>
            </a:r>
            <a:r>
              <a:rPr lang="de-DE" dirty="0" smtClean="0"/>
              <a:t>("/Product_Sales_for_1997");</a:t>
            </a:r>
          </a:p>
          <a:p>
            <a:r>
              <a:rPr lang="de-DE" dirty="0" smtClean="0"/>
              <a:t>        </a:t>
            </a:r>
            <a:r>
              <a:rPr lang="de-DE" dirty="0" err="1" smtClean="0"/>
              <a:t>oTable.placeAt</a:t>
            </a:r>
            <a:r>
              <a:rPr lang="de-DE" dirty="0" smtClean="0"/>
              <a:t>("</a:t>
            </a:r>
            <a:r>
              <a:rPr lang="de-DE" dirty="0" err="1" smtClean="0"/>
              <a:t>content</a:t>
            </a:r>
            <a:r>
              <a:rPr lang="de-DE" dirty="0" smtClean="0"/>
              <a:t>"); // </a:t>
            </a:r>
            <a:r>
              <a:rPr lang="de-DE" dirty="0" err="1" smtClean="0"/>
              <a:t>place</a:t>
            </a:r>
            <a:r>
              <a:rPr lang="de-DE" dirty="0" smtClean="0"/>
              <a:t> Table </a:t>
            </a:r>
            <a:r>
              <a:rPr lang="de-DE" dirty="0" err="1" smtClean="0"/>
              <a:t>onto</a:t>
            </a:r>
            <a:r>
              <a:rPr lang="de-DE" dirty="0" smtClean="0"/>
              <a:t> UI</a:t>
            </a:r>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157</a:t>
            </a:fld>
            <a:endParaRPr lang="en-US"/>
          </a:p>
        </p:txBody>
      </p:sp>
    </p:spTree>
    <p:extLst>
      <p:ext uri="{BB962C8B-B14F-4D97-AF65-F5344CB8AC3E}">
        <p14:creationId xmlns:p14="http://schemas.microsoft.com/office/powerpoint/2010/main" val="27189830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158</a:t>
            </a:fld>
            <a:endParaRPr lang="de-DE" dirty="0">
              <a:solidFill>
                <a:prstClr val="black"/>
              </a:solidFill>
            </a:endParaRPr>
          </a:p>
        </p:txBody>
      </p:sp>
    </p:spTree>
    <p:extLst>
      <p:ext uri="{BB962C8B-B14F-4D97-AF65-F5344CB8AC3E}">
        <p14:creationId xmlns:p14="http://schemas.microsoft.com/office/powerpoint/2010/main" val="11787607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159</a:t>
            </a:fld>
            <a:endParaRPr lang="de-DE" dirty="0">
              <a:solidFill>
                <a:prstClr val="black"/>
              </a:solidFill>
            </a:endParaRPr>
          </a:p>
        </p:txBody>
      </p:sp>
    </p:spTree>
    <p:extLst>
      <p:ext uri="{BB962C8B-B14F-4D97-AF65-F5344CB8AC3E}">
        <p14:creationId xmlns:p14="http://schemas.microsoft.com/office/powerpoint/2010/main" val="5938944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164</a:t>
            </a:fld>
            <a:endParaRPr lang="en-US"/>
          </a:p>
        </p:txBody>
      </p:sp>
    </p:spTree>
    <p:extLst>
      <p:ext uri="{BB962C8B-B14F-4D97-AF65-F5344CB8AC3E}">
        <p14:creationId xmlns:p14="http://schemas.microsoft.com/office/powerpoint/2010/main" val="25755529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170</a:t>
            </a:fld>
            <a:endParaRPr lang="en-US"/>
          </a:p>
        </p:txBody>
      </p:sp>
    </p:spTree>
    <p:extLst>
      <p:ext uri="{BB962C8B-B14F-4D97-AF65-F5344CB8AC3E}">
        <p14:creationId xmlns:p14="http://schemas.microsoft.com/office/powerpoint/2010/main" val="41797061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http://veui5infra.dhcp.wdf.sap.corp:8080/demokit/#docs/api/symbols/sap.ui.base.Object.html</a:t>
            </a:r>
            <a:endParaRPr lang="en-US" dirty="0" smtClean="0"/>
          </a:p>
          <a:p>
            <a:r>
              <a:rPr lang="en-US" dirty="0" smtClean="0"/>
              <a:t>http://veui5infra.dhcp.wdf.sap.corp:8080/snippix/snippets/5665</a:t>
            </a:r>
          </a:p>
          <a:p>
            <a:endParaRPr lang="de-DE" dirty="0" smtClean="0"/>
          </a:p>
          <a:p>
            <a:r>
              <a:rPr lang="en-US" sz="1200" b="0" i="0" kern="1200" cap="all" dirty="0" smtClean="0">
                <a:solidFill>
                  <a:schemeClr val="tx1"/>
                </a:solidFill>
                <a:effectLst/>
                <a:latin typeface="+mn-lt"/>
                <a:ea typeface="+mn-ea"/>
                <a:cs typeface="+mn-cs"/>
              </a:rPr>
              <a:t>WHAT IS A CONTROL?</a:t>
            </a:r>
          </a:p>
          <a:p>
            <a:r>
              <a:rPr lang="en-US" sz="1200" b="0" i="0" kern="1200" dirty="0" smtClean="0">
                <a:solidFill>
                  <a:schemeClr val="tx1"/>
                </a:solidFill>
                <a:effectLst/>
                <a:latin typeface="+mn-lt"/>
                <a:ea typeface="+mn-ea"/>
                <a:cs typeface="+mn-cs"/>
              </a:rPr>
              <a:t>A Control is an object that defines the </a:t>
            </a:r>
            <a:r>
              <a:rPr lang="en-US" sz="1200" b="1" i="0" kern="1200" dirty="0" smtClean="0">
                <a:solidFill>
                  <a:schemeClr val="tx1"/>
                </a:solidFill>
                <a:effectLst/>
                <a:latin typeface="+mn-lt"/>
                <a:ea typeface="+mn-ea"/>
                <a:cs typeface="+mn-cs"/>
              </a:rPr>
              <a:t>appearance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behavior</a:t>
            </a:r>
            <a:r>
              <a:rPr lang="en-US" sz="1200" b="0" i="0" kern="1200" dirty="0" smtClean="0">
                <a:solidFill>
                  <a:schemeClr val="tx1"/>
                </a:solidFill>
                <a:effectLst/>
                <a:latin typeface="+mn-lt"/>
                <a:ea typeface="+mn-ea"/>
                <a:cs typeface="+mn-cs"/>
              </a:rPr>
              <a:t> of a screen area.</a:t>
            </a:r>
          </a:p>
          <a:p>
            <a:r>
              <a:rPr lang="en-US" sz="1200" b="0" i="0" kern="1200" dirty="0" smtClean="0">
                <a:solidFill>
                  <a:schemeClr val="tx1"/>
                </a:solidFill>
                <a:effectLst/>
                <a:latin typeface="+mn-lt"/>
                <a:ea typeface="+mn-ea"/>
                <a:cs typeface="+mn-cs"/>
              </a:rPr>
              <a:t>A Control typically has </a:t>
            </a:r>
            <a:r>
              <a:rPr lang="en-US" sz="1200" b="1" i="0" kern="1200" dirty="0" smtClean="0">
                <a:solidFill>
                  <a:schemeClr val="tx1"/>
                </a:solidFill>
                <a:effectLst/>
                <a:latin typeface="+mn-lt"/>
                <a:ea typeface="+mn-ea"/>
                <a:cs typeface="+mn-cs"/>
              </a:rPr>
              <a:t>properties</a:t>
            </a:r>
            <a:r>
              <a:rPr lang="en-US" sz="1200" b="0" i="0" kern="1200" dirty="0" smtClean="0">
                <a:solidFill>
                  <a:schemeClr val="tx1"/>
                </a:solidFill>
                <a:effectLst/>
                <a:latin typeface="+mn-lt"/>
                <a:ea typeface="+mn-ea"/>
                <a:cs typeface="+mn-cs"/>
              </a:rPr>
              <a:t> like "text" or "width" that modify the appearance or relate to the data displayed by the Control.</a:t>
            </a:r>
          </a:p>
          <a:p>
            <a:r>
              <a:rPr lang="en-US" sz="1200" b="0" i="0" kern="1200" dirty="0" smtClean="0">
                <a:solidFill>
                  <a:schemeClr val="tx1"/>
                </a:solidFill>
                <a:effectLst/>
                <a:latin typeface="+mn-lt"/>
                <a:ea typeface="+mn-ea"/>
                <a:cs typeface="+mn-cs"/>
              </a:rPr>
              <a:t>It can </a:t>
            </a:r>
            <a:r>
              <a:rPr lang="en-US" sz="1200" b="1" i="0" kern="1200" dirty="0" smtClean="0">
                <a:solidFill>
                  <a:schemeClr val="tx1"/>
                </a:solidFill>
                <a:effectLst/>
                <a:latin typeface="+mn-lt"/>
                <a:ea typeface="+mn-ea"/>
                <a:cs typeface="+mn-cs"/>
              </a:rPr>
              <a:t>aggregate</a:t>
            </a:r>
            <a:r>
              <a:rPr lang="en-US" sz="1200" b="0" i="0" kern="1200" dirty="0" smtClean="0">
                <a:solidFill>
                  <a:schemeClr val="tx1"/>
                </a:solidFill>
                <a:effectLst/>
                <a:latin typeface="+mn-lt"/>
                <a:ea typeface="+mn-ea"/>
                <a:cs typeface="+mn-cs"/>
              </a:rPr>
              <a:t> other Controls. This means it is a sort of </a:t>
            </a:r>
            <a:r>
              <a:rPr lang="en-US" sz="1200" b="0" i="1" kern="1200" dirty="0" smtClean="0">
                <a:solidFill>
                  <a:schemeClr val="tx1"/>
                </a:solidFill>
                <a:effectLst/>
                <a:latin typeface="+mn-lt"/>
                <a:ea typeface="+mn-ea"/>
                <a:cs typeface="+mn-cs"/>
              </a:rPr>
              <a:t>container</a:t>
            </a:r>
            <a:r>
              <a:rPr lang="en-US" sz="1200" b="0" i="0" kern="1200" dirty="0" smtClean="0">
                <a:solidFill>
                  <a:schemeClr val="tx1"/>
                </a:solidFill>
                <a:effectLst/>
                <a:latin typeface="+mn-lt"/>
                <a:ea typeface="+mn-ea"/>
                <a:cs typeface="+mn-cs"/>
              </a:rPr>
              <a:t> or </a:t>
            </a:r>
            <a:r>
              <a:rPr lang="en-US" sz="1200" b="0" i="1" kern="1200" dirty="0" smtClean="0">
                <a:solidFill>
                  <a:schemeClr val="tx1"/>
                </a:solidFill>
                <a:effectLst/>
                <a:latin typeface="+mn-lt"/>
                <a:ea typeface="+mn-ea"/>
                <a:cs typeface="+mn-cs"/>
              </a:rPr>
              <a:t>layout</a:t>
            </a:r>
            <a:r>
              <a:rPr lang="en-US" sz="1200" b="0" i="0" kern="1200" dirty="0" smtClean="0">
                <a:solidFill>
                  <a:schemeClr val="tx1"/>
                </a:solidFill>
                <a:effectLst/>
                <a:latin typeface="+mn-lt"/>
                <a:ea typeface="+mn-ea"/>
                <a:cs typeface="+mn-cs"/>
              </a:rPr>
              <a:t> Control when the application can add the child controls to use - or a </a:t>
            </a:r>
            <a:r>
              <a:rPr lang="en-US" sz="1200" b="0" i="1" kern="1200" dirty="0" smtClean="0">
                <a:solidFill>
                  <a:schemeClr val="tx1"/>
                </a:solidFill>
                <a:effectLst/>
                <a:latin typeface="+mn-lt"/>
                <a:ea typeface="+mn-ea"/>
                <a:cs typeface="+mn-cs"/>
              </a:rPr>
              <a:t>composite</a:t>
            </a:r>
            <a:r>
              <a:rPr lang="en-US" sz="1200" b="0" i="0" kern="1200" dirty="0" smtClean="0">
                <a:solidFill>
                  <a:schemeClr val="tx1"/>
                </a:solidFill>
                <a:effectLst/>
                <a:latin typeface="+mn-lt"/>
                <a:ea typeface="+mn-ea"/>
                <a:cs typeface="+mn-cs"/>
              </a:rPr>
              <a:t> Control if the Control itself decides what the child Controls are and just re-uses these available components.</a:t>
            </a:r>
          </a:p>
          <a:p>
            <a:r>
              <a:rPr lang="en-US" sz="1200" b="0" i="0" kern="1200" dirty="0" smtClean="0">
                <a:solidFill>
                  <a:schemeClr val="tx1"/>
                </a:solidFill>
                <a:effectLst/>
                <a:latin typeface="+mn-lt"/>
                <a:ea typeface="+mn-ea"/>
                <a:cs typeface="+mn-cs"/>
              </a:rPr>
              <a:t>It can also have </a:t>
            </a:r>
            <a:r>
              <a:rPr lang="en-US" sz="1200" b="1" i="0" kern="1200" dirty="0" smtClean="0">
                <a:solidFill>
                  <a:schemeClr val="tx1"/>
                </a:solidFill>
                <a:effectLst/>
                <a:latin typeface="+mn-lt"/>
                <a:ea typeface="+mn-ea"/>
                <a:cs typeface="+mn-cs"/>
              </a:rPr>
              <a:t>associated</a:t>
            </a:r>
            <a:r>
              <a:rPr lang="en-US" sz="1200" b="0" i="0" kern="1200" dirty="0" smtClean="0">
                <a:solidFill>
                  <a:schemeClr val="tx1"/>
                </a:solidFill>
                <a:effectLst/>
                <a:latin typeface="+mn-lt"/>
                <a:ea typeface="+mn-ea"/>
                <a:cs typeface="+mn-cs"/>
              </a:rPr>
              <a:t> Controls that are not part or children of this Control, but rather loosely related.</a:t>
            </a:r>
          </a:p>
          <a:p>
            <a:r>
              <a:rPr lang="en-US" sz="1200" b="0" i="0" kern="1200" dirty="0" smtClean="0">
                <a:solidFill>
                  <a:schemeClr val="tx1"/>
                </a:solidFill>
                <a:effectLst/>
                <a:latin typeface="+mn-lt"/>
                <a:ea typeface="+mn-ea"/>
                <a:cs typeface="+mn-cs"/>
              </a:rPr>
              <a:t>A Control can fire well-defined </a:t>
            </a:r>
            <a:r>
              <a:rPr lang="en-US" sz="1200" b="1" i="0" kern="1200" dirty="0" smtClean="0">
                <a:solidFill>
                  <a:schemeClr val="tx1"/>
                </a:solidFill>
                <a:effectLst/>
                <a:latin typeface="+mn-lt"/>
                <a:ea typeface="+mn-ea"/>
                <a:cs typeface="+mn-cs"/>
              </a:rPr>
              <a:t>events</a:t>
            </a:r>
            <a:r>
              <a:rPr lang="en-US" sz="1200" b="0" i="0" kern="1200" dirty="0" smtClean="0">
                <a:solidFill>
                  <a:schemeClr val="tx1"/>
                </a:solidFill>
                <a:effectLst/>
                <a:latin typeface="+mn-lt"/>
                <a:ea typeface="+mn-ea"/>
                <a:cs typeface="+mn-cs"/>
              </a:rPr>
              <a:t>. Typically, these have a meaning that relates to the Control's purpose and functionality and is on a semantically higher level than "click" or other browser events. Examples would be </a:t>
            </a:r>
            <a:r>
              <a:rPr lang="en-US" sz="1200" b="0" i="0" kern="1200" dirty="0" err="1" smtClean="0">
                <a:solidFill>
                  <a:schemeClr val="tx1"/>
                </a:solidFill>
                <a:effectLst/>
                <a:latin typeface="+mn-lt"/>
                <a:ea typeface="+mn-ea"/>
                <a:cs typeface="+mn-cs"/>
              </a:rPr>
              <a:t>triggerSearch</a:t>
            </a:r>
            <a:r>
              <a:rPr lang="en-US" sz="1200" b="0" i="0" kern="1200" dirty="0" smtClean="0">
                <a:solidFill>
                  <a:schemeClr val="tx1"/>
                </a:solidFill>
                <a:effectLst/>
                <a:latin typeface="+mn-lt"/>
                <a:ea typeface="+mn-ea"/>
                <a:cs typeface="+mn-cs"/>
              </a:rPr>
              <a:t> in a </a:t>
            </a:r>
            <a:r>
              <a:rPr lang="en-US" sz="1200" b="0" i="0" kern="1200" dirty="0" err="1" smtClean="0">
                <a:solidFill>
                  <a:schemeClr val="tx1"/>
                </a:solidFill>
                <a:effectLst/>
                <a:latin typeface="+mn-lt"/>
                <a:ea typeface="+mn-ea"/>
                <a:cs typeface="+mn-cs"/>
              </a:rPr>
              <a:t>SearchField</a:t>
            </a:r>
            <a:r>
              <a:rPr lang="en-US" sz="1200" b="0" i="0" kern="1200" dirty="0" smtClean="0">
                <a:solidFill>
                  <a:schemeClr val="tx1"/>
                </a:solidFill>
                <a:effectLst/>
                <a:latin typeface="+mn-lt"/>
                <a:ea typeface="+mn-ea"/>
                <a:cs typeface="+mn-cs"/>
              </a:rPr>
              <a:t> or collapse in a Panel.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pPr/>
              <a:t>177</a:t>
            </a:fld>
            <a:endParaRPr lang="en-US"/>
          </a:p>
        </p:txBody>
      </p:sp>
    </p:spTree>
    <p:extLst>
      <p:ext uri="{BB962C8B-B14F-4D97-AF65-F5344CB8AC3E}">
        <p14:creationId xmlns:p14="http://schemas.microsoft.com/office/powerpoint/2010/main" val="3440300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13</a:t>
            </a:fld>
            <a:endParaRPr lang="en-US"/>
          </a:p>
        </p:txBody>
      </p:sp>
    </p:spTree>
    <p:extLst>
      <p:ext uri="{BB962C8B-B14F-4D97-AF65-F5344CB8AC3E}">
        <p14:creationId xmlns:p14="http://schemas.microsoft.com/office/powerpoint/2010/main" val="519497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smtClean="0"/>
              <a:t>TODO: mention</a:t>
            </a:r>
            <a:r>
              <a:rPr lang="de-DE" baseline="0" smtClean="0"/>
              <a:t> that events need to be fired, eg: onclick() … fireEvent("press");</a:t>
            </a:r>
            <a:endParaRPr lang="en-US"/>
          </a:p>
        </p:txBody>
      </p:sp>
      <p:sp>
        <p:nvSpPr>
          <p:cNvPr id="4" name="Slide Number Placeholder 3"/>
          <p:cNvSpPr>
            <a:spLocks noGrp="1"/>
          </p:cNvSpPr>
          <p:nvPr>
            <p:ph type="sldNum" sz="quarter" idx="10"/>
          </p:nvPr>
        </p:nvSpPr>
        <p:spPr/>
        <p:txBody>
          <a:bodyPr/>
          <a:lstStyle/>
          <a:p>
            <a:fld id="{61EB1764-960A-4B17-A465-929A24EEA3DF}" type="slidenum">
              <a:rPr lang="en-US" smtClean="0"/>
              <a:pPr/>
              <a:t>184</a:t>
            </a:fld>
            <a:endParaRPr lang="en-US"/>
          </a:p>
        </p:txBody>
      </p:sp>
    </p:spTree>
    <p:extLst>
      <p:ext uri="{BB962C8B-B14F-4D97-AF65-F5344CB8AC3E}">
        <p14:creationId xmlns:p14="http://schemas.microsoft.com/office/powerpoint/2010/main" val="3373508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189</a:t>
            </a:fld>
            <a:endParaRPr lang="en-US">
              <a:solidFill>
                <a:prstClr val="black"/>
              </a:solidFill>
            </a:endParaRPr>
          </a:p>
        </p:txBody>
      </p:sp>
    </p:spTree>
    <p:extLst>
      <p:ext uri="{BB962C8B-B14F-4D97-AF65-F5344CB8AC3E}">
        <p14:creationId xmlns:p14="http://schemas.microsoft.com/office/powerpoint/2010/main" val="11767852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190</a:t>
            </a:fld>
            <a:endParaRPr lang="en-US">
              <a:solidFill>
                <a:prstClr val="black"/>
              </a:solidFill>
            </a:endParaRPr>
          </a:p>
        </p:txBody>
      </p:sp>
    </p:spTree>
    <p:extLst>
      <p:ext uri="{BB962C8B-B14F-4D97-AF65-F5344CB8AC3E}">
        <p14:creationId xmlns:p14="http://schemas.microsoft.com/office/powerpoint/2010/main" val="11767852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8AD81-D0EE-4C6F-8EA1-F2087A25194E}" type="slidenum">
              <a:rPr lang="en-US" smtClean="0">
                <a:solidFill>
                  <a:prstClr val="black"/>
                </a:solidFill>
              </a:rPr>
              <a:pPr/>
              <a:t>191</a:t>
            </a:fld>
            <a:endParaRPr lang="en-US">
              <a:solidFill>
                <a:prstClr val="black"/>
              </a:solidFill>
            </a:endParaRPr>
          </a:p>
        </p:txBody>
      </p:sp>
    </p:spTree>
    <p:extLst>
      <p:ext uri="{BB962C8B-B14F-4D97-AF65-F5344CB8AC3E}">
        <p14:creationId xmlns:p14="http://schemas.microsoft.com/office/powerpoint/2010/main" val="11767852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198</a:t>
            </a:fld>
            <a:endParaRPr lang="de-DE" dirty="0">
              <a:solidFill>
                <a:prstClr val="black"/>
              </a:solidFill>
            </a:endParaRPr>
          </a:p>
        </p:txBody>
      </p:sp>
    </p:spTree>
    <p:extLst>
      <p:ext uri="{BB962C8B-B14F-4D97-AF65-F5344CB8AC3E}">
        <p14:creationId xmlns:p14="http://schemas.microsoft.com/office/powerpoint/2010/main" val="28247774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10000"/>
          </a:bodyPr>
          <a:lstStyle/>
          <a:p>
            <a:r>
              <a:rPr lang="en-GB" dirty="0" smtClean="0"/>
              <a:t>// it initializes the HTML page for mobile use</a:t>
            </a:r>
          </a:p>
          <a:p>
            <a:r>
              <a:rPr lang="en-GB" dirty="0" smtClean="0"/>
              <a:t>		</a:t>
            </a:r>
            <a:r>
              <a:rPr lang="en-GB" dirty="0" err="1" smtClean="0"/>
              <a:t>var</a:t>
            </a:r>
            <a:r>
              <a:rPr lang="en-GB" dirty="0" smtClean="0"/>
              <a:t> app = new </a:t>
            </a:r>
            <a:r>
              <a:rPr lang="en-GB" dirty="0" err="1" smtClean="0"/>
              <a:t>sap.m.App</a:t>
            </a:r>
            <a:r>
              <a:rPr lang="en-GB" dirty="0" smtClean="0"/>
              <a:t>("</a:t>
            </a:r>
            <a:r>
              <a:rPr lang="en-GB" dirty="0" err="1" smtClean="0"/>
              <a:t>myApp</a:t>
            </a:r>
            <a:r>
              <a:rPr lang="en-GB" dirty="0" smtClean="0"/>
              <a:t>", {}); </a:t>
            </a:r>
          </a:p>
          <a:p>
            <a:endParaRPr lang="en-GB" dirty="0" smtClean="0"/>
          </a:p>
          <a:p>
            <a:r>
              <a:rPr lang="en-GB" dirty="0" smtClean="0"/>
              <a:t>    // create the Input variables</a:t>
            </a:r>
          </a:p>
          <a:p>
            <a:r>
              <a:rPr lang="en-GB" dirty="0" smtClean="0"/>
              <a:t>		</a:t>
            </a:r>
            <a:r>
              <a:rPr lang="en-GB" dirty="0" err="1" smtClean="0"/>
              <a:t>var</a:t>
            </a:r>
            <a:r>
              <a:rPr lang="en-GB" dirty="0" smtClean="0"/>
              <a:t> oText1 = new </a:t>
            </a:r>
            <a:r>
              <a:rPr lang="en-GB" dirty="0" err="1" smtClean="0"/>
              <a:t>sap.m.Input</a:t>
            </a:r>
            <a:r>
              <a:rPr lang="en-GB" dirty="0" smtClean="0"/>
              <a:t>({value:"", </a:t>
            </a:r>
            <a:r>
              <a:rPr lang="en-GB" dirty="0" err="1" smtClean="0"/>
              <a:t>placeholder:"Enter</a:t>
            </a:r>
            <a:r>
              <a:rPr lang="en-GB" dirty="0" smtClean="0"/>
              <a:t> a first name"});</a:t>
            </a:r>
          </a:p>
          <a:p>
            <a:r>
              <a:rPr lang="en-GB" dirty="0" smtClean="0"/>
              <a:t>		</a:t>
            </a:r>
            <a:r>
              <a:rPr lang="en-GB" dirty="0" err="1" smtClean="0"/>
              <a:t>var</a:t>
            </a:r>
            <a:r>
              <a:rPr lang="en-GB" dirty="0" smtClean="0"/>
              <a:t> oText2 = new </a:t>
            </a:r>
            <a:r>
              <a:rPr lang="en-GB" dirty="0" err="1" smtClean="0"/>
              <a:t>sap.m.Input</a:t>
            </a:r>
            <a:r>
              <a:rPr lang="en-GB" dirty="0" smtClean="0"/>
              <a:t>({value:"", </a:t>
            </a:r>
            <a:r>
              <a:rPr lang="en-GB" dirty="0" err="1" smtClean="0"/>
              <a:t>placeholder:"Enter</a:t>
            </a:r>
            <a:r>
              <a:rPr lang="en-GB" dirty="0" smtClean="0"/>
              <a:t> a last name"});</a:t>
            </a:r>
          </a:p>
          <a:p>
            <a:endParaRPr lang="en-GB" dirty="0" smtClean="0"/>
          </a:p>
          <a:p>
            <a:r>
              <a:rPr lang="en-GB" dirty="0" smtClean="0"/>
              <a:t>    // create the page of your application		</a:t>
            </a:r>
          </a:p>
          <a:p>
            <a:r>
              <a:rPr lang="en-GB" dirty="0" smtClean="0"/>
              <a:t>		</a:t>
            </a:r>
            <a:r>
              <a:rPr lang="en-GB" dirty="0" err="1" smtClean="0"/>
              <a:t>var</a:t>
            </a:r>
            <a:r>
              <a:rPr lang="en-GB" dirty="0" smtClean="0"/>
              <a:t> page = new </a:t>
            </a:r>
            <a:r>
              <a:rPr lang="en-GB" dirty="0" err="1" smtClean="0"/>
              <a:t>sap.m.Page</a:t>
            </a:r>
            <a:r>
              <a:rPr lang="en-GB" dirty="0" smtClean="0"/>
              <a:t>("page1", {</a:t>
            </a:r>
          </a:p>
          <a:p>
            <a:r>
              <a:rPr lang="en-GB" dirty="0" smtClean="0"/>
              <a:t>              title: "First Page",</a:t>
            </a:r>
          </a:p>
          <a:p>
            <a:r>
              <a:rPr lang="en-GB" dirty="0" smtClean="0"/>
              <a:t>              content : [</a:t>
            </a:r>
          </a:p>
          <a:p>
            <a:r>
              <a:rPr lang="en-GB" dirty="0" smtClean="0"/>
              <a:t>				  new </a:t>
            </a:r>
            <a:r>
              <a:rPr lang="en-GB" dirty="0" err="1" smtClean="0"/>
              <a:t>sap.m.Label</a:t>
            </a:r>
            <a:r>
              <a:rPr lang="en-GB" dirty="0" smtClean="0"/>
              <a:t> ({text: "First Name:"}),</a:t>
            </a:r>
          </a:p>
          <a:p>
            <a:r>
              <a:rPr lang="en-GB" dirty="0" smtClean="0"/>
              <a:t>				  oText1,</a:t>
            </a:r>
          </a:p>
          <a:p>
            <a:r>
              <a:rPr lang="en-GB" dirty="0" smtClean="0"/>
              <a:t>				  new </a:t>
            </a:r>
            <a:r>
              <a:rPr lang="en-GB" dirty="0" err="1" smtClean="0"/>
              <a:t>sap.m.Label</a:t>
            </a:r>
            <a:r>
              <a:rPr lang="en-GB" dirty="0" smtClean="0"/>
              <a:t>({text: "Last Name:"}),</a:t>
            </a:r>
          </a:p>
          <a:p>
            <a:r>
              <a:rPr lang="en-GB" dirty="0" smtClean="0"/>
              <a:t>				  oText2,</a:t>
            </a:r>
          </a:p>
          <a:p>
            <a:r>
              <a:rPr lang="en-GB" dirty="0" smtClean="0"/>
              <a:t>				  new </a:t>
            </a:r>
            <a:r>
              <a:rPr lang="en-GB" dirty="0" err="1" smtClean="0"/>
              <a:t>sap.m.Button</a:t>
            </a:r>
            <a:r>
              <a:rPr lang="en-GB" dirty="0" smtClean="0"/>
              <a:t>({  </a:t>
            </a:r>
          </a:p>
          <a:p>
            <a:r>
              <a:rPr lang="en-GB" dirty="0" smtClean="0"/>
              <a:t>					text : "Submit",</a:t>
            </a:r>
          </a:p>
          <a:p>
            <a:r>
              <a:rPr lang="en-GB" dirty="0" smtClean="0"/>
              <a:t>					tap : function() {</a:t>
            </a:r>
          </a:p>
          <a:p>
            <a:r>
              <a:rPr lang="en-GB" dirty="0" smtClean="0"/>
              <a:t>                      </a:t>
            </a:r>
            <a:r>
              <a:rPr lang="en-GB" dirty="0" err="1" smtClean="0"/>
              <a:t>var</a:t>
            </a:r>
            <a:r>
              <a:rPr lang="en-GB" dirty="0" smtClean="0"/>
              <a:t> </a:t>
            </a:r>
            <a:r>
              <a:rPr lang="en-GB" dirty="0" err="1" smtClean="0"/>
              <a:t>msg</a:t>
            </a:r>
            <a:r>
              <a:rPr lang="en-GB" dirty="0" smtClean="0"/>
              <a:t> = "First Name: " + oText1.getValue()</a:t>
            </a:r>
          </a:p>
          <a:p>
            <a:r>
              <a:rPr lang="en-GB" dirty="0" smtClean="0"/>
              <a:t>						+ "\n" + "Last Name: " + oText2.getValue();</a:t>
            </a:r>
          </a:p>
          <a:p>
            <a:r>
              <a:rPr lang="en-GB" dirty="0" smtClean="0"/>
              <a:t>						alert(</a:t>
            </a:r>
            <a:r>
              <a:rPr lang="en-GB" dirty="0" err="1" smtClean="0"/>
              <a:t>msg</a:t>
            </a:r>
            <a:r>
              <a:rPr lang="en-GB" dirty="0" smtClean="0"/>
              <a:t>);   </a:t>
            </a:r>
          </a:p>
          <a:p>
            <a:r>
              <a:rPr lang="en-GB" dirty="0" smtClean="0"/>
              <a:t>					  }</a:t>
            </a:r>
          </a:p>
          <a:p>
            <a:r>
              <a:rPr lang="en-GB" dirty="0" smtClean="0"/>
              <a:t>				  }),</a:t>
            </a:r>
          </a:p>
          <a:p>
            <a:r>
              <a:rPr lang="en-GB" dirty="0" smtClean="0"/>
              <a:t>				]			 </a:t>
            </a:r>
          </a:p>
          <a:p>
            <a:r>
              <a:rPr lang="en-GB" dirty="0" smtClean="0"/>
              <a:t>          });</a:t>
            </a:r>
          </a:p>
          <a:p>
            <a:r>
              <a:rPr lang="en-GB" dirty="0" smtClean="0"/>
              <a:t>          </a:t>
            </a:r>
          </a:p>
          <a:p>
            <a:r>
              <a:rPr lang="en-GB" dirty="0" smtClean="0"/>
              <a:t>          </a:t>
            </a:r>
            <a:r>
              <a:rPr lang="en-GB" dirty="0" err="1" smtClean="0"/>
              <a:t>app.addPage</a:t>
            </a:r>
            <a:r>
              <a:rPr lang="en-GB" dirty="0" smtClean="0"/>
              <a:t>(page); // add the page to the App</a:t>
            </a:r>
          </a:p>
          <a:p>
            <a:r>
              <a:rPr lang="en-GB" dirty="0" smtClean="0"/>
              <a:t>          </a:t>
            </a:r>
            <a:r>
              <a:rPr lang="en-GB" dirty="0" err="1" smtClean="0"/>
              <a:t>app.placeAt</a:t>
            </a:r>
            <a:r>
              <a:rPr lang="en-GB" dirty="0" smtClean="0"/>
              <a:t>("content"); // place the App into the HTML document</a:t>
            </a:r>
          </a:p>
          <a:p>
            <a:r>
              <a:rPr lang="en-GB" dirty="0" smtClean="0"/>
              <a:t> </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199</a:t>
            </a:fld>
            <a:endParaRPr lang="de-DE" dirty="0">
              <a:solidFill>
                <a:prstClr val="black"/>
              </a:solidFill>
            </a:endParaRPr>
          </a:p>
        </p:txBody>
      </p:sp>
    </p:spTree>
    <p:extLst>
      <p:ext uri="{BB962C8B-B14F-4D97-AF65-F5344CB8AC3E}">
        <p14:creationId xmlns:p14="http://schemas.microsoft.com/office/powerpoint/2010/main" val="17785245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u="sng" kern="1200" dirty="0" smtClean="0">
                <a:solidFill>
                  <a:schemeClr val="tx1"/>
                </a:solidFill>
                <a:effectLst/>
                <a:latin typeface="+mn-lt"/>
                <a:ea typeface="+mn-ea"/>
                <a:cs typeface="+mn-cs"/>
                <a:hlinkClick r:id="rId3"/>
              </a:rPr>
              <a:t>http://vesapui5.dhcp.wdf.sap.corp:1080/trac/sapui5/wiki/Documentation/AdvancedTopics/Mobile/BestPractice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1EB1764-960A-4B17-A465-929A24EEA3DF}" type="slidenum">
              <a:rPr lang="en-US" smtClean="0"/>
              <a:pPr/>
              <a:t>200</a:t>
            </a:fld>
            <a:endParaRPr lang="en-US"/>
          </a:p>
        </p:txBody>
      </p:sp>
    </p:spTree>
    <p:extLst>
      <p:ext uri="{BB962C8B-B14F-4D97-AF65-F5344CB8AC3E}">
        <p14:creationId xmlns:p14="http://schemas.microsoft.com/office/powerpoint/2010/main" val="3396574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1"/>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308514" indent="0" algn="ctr">
              <a:buNone/>
              <a:defRPr sz="1350"/>
            </a:lvl2pPr>
            <a:lvl3pPr marL="617029" indent="0" algn="ctr">
              <a:buNone/>
              <a:defRPr sz="1215"/>
            </a:lvl3pPr>
            <a:lvl4pPr marL="925544" indent="0" algn="ctr">
              <a:buNone/>
              <a:defRPr sz="1080"/>
            </a:lvl4pPr>
            <a:lvl5pPr marL="1234058" indent="0" algn="ctr">
              <a:buNone/>
              <a:defRPr sz="1080"/>
            </a:lvl5pPr>
            <a:lvl6pPr marL="1542573" indent="0" algn="ctr">
              <a:buNone/>
              <a:defRPr sz="1080"/>
            </a:lvl6pPr>
            <a:lvl7pPr marL="1851088" indent="0" algn="ctr">
              <a:buNone/>
              <a:defRPr sz="1080"/>
            </a:lvl7pPr>
            <a:lvl8pPr marL="2159603" indent="0" algn="ctr">
              <a:buNone/>
              <a:defRPr sz="1080"/>
            </a:lvl8pPr>
            <a:lvl9pPr marL="2468117" indent="0" algn="ctr">
              <a:buNone/>
              <a:defRPr sz="108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59081" y="259081"/>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6000" b="0" i="0" u="none" cap="all" spc="0">
                <a:solidFill>
                  <a:srgbClr val="FFFFFF"/>
                </a:solidFill>
                <a:latin typeface="Bosch Office Sans" pitchFamily="2" charset="0"/>
              </a:defRPr>
            </a:lvl1pPr>
          </a:lstStyle>
          <a:p>
            <a:r>
              <a:rPr lang="en-US" smtClean="0"/>
              <a:t>Click to edit Master title style</a:t>
            </a:r>
            <a:endParaRPr lang="de-DE" dirty="0"/>
          </a:p>
        </p:txBody>
      </p:sp>
      <p:sp>
        <p:nvSpPr>
          <p:cNvPr id="5" name="Rectangle 4"/>
          <p:cNvSpPr>
            <a:spLocks/>
          </p:cNvSpPr>
          <p:nvPr>
            <p:custDataLst>
              <p:tags r:id="rId3"/>
            </p:custDataLst>
          </p:nvPr>
        </p:nvSpPr>
        <p:spPr>
          <a:xfrm>
            <a:off x="593091" y="5643882"/>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000000"/>
                </a:solidFill>
                <a:latin typeface="Bosch Office Sans" pitchFamily="2" charset="0"/>
              </a:rPr>
              <a:t>CI/DAV1.5 | 2018-03-05</a:t>
            </a:r>
          </a:p>
        </p:txBody>
      </p:sp>
      <p:sp>
        <p:nvSpPr>
          <p:cNvPr id="6" name="Rectangle 5"/>
          <p:cNvSpPr>
            <a:spLocks/>
          </p:cNvSpPr>
          <p:nvPr>
            <p:custDataLst>
              <p:tags r:id="rId4"/>
            </p:custDataLst>
          </p:nvPr>
        </p:nvSpPr>
        <p:spPr>
          <a:xfrm>
            <a:off x="593091" y="5758181"/>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B2B3B5"/>
                </a:solidFill>
                <a:latin typeface="Bosch Office Sans"/>
              </a:rPr>
              <a:t>© Robert Bosch GmbH 2018. All rights reserved, also regarding any disposal, exploitation, reproduction, editing, distribution, as well as in the event of applications for industrial property rights.</a:t>
            </a:r>
          </a:p>
        </p:txBody>
      </p:sp>
    </p:spTree>
    <p:extLst>
      <p:ext uri="{BB962C8B-B14F-4D97-AF65-F5344CB8AC3E}">
        <p14:creationId xmlns:p14="http://schemas.microsoft.com/office/powerpoint/2010/main" val="1199552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4139243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7" y="328614"/>
            <a:ext cx="2364088" cy="5229225"/>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753464" y="328614"/>
            <a:ext cx="6895434" cy="52292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247674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08777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7" y="1522407"/>
            <a:ext cx="4996794"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5584144" y="1522407"/>
            <a:ext cx="4996794"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85729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9062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01336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a:spLocks/>
          </p:cNvSpPr>
          <p:nvPr>
            <p:custDataLst>
              <p:tags r:id="rId1"/>
            </p:custDataLst>
          </p:nvPr>
        </p:nvSpPr>
        <p:spPr>
          <a:xfrm>
            <a:off x="593091" y="5643882"/>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000000"/>
                </a:solidFill>
                <a:latin typeface="Bosch Office Sans" pitchFamily="2" charset="0"/>
              </a:rPr>
              <a:t>CI/DAV1.5 | 2018-03-05</a:t>
            </a:r>
          </a:p>
        </p:txBody>
      </p:sp>
      <p:sp>
        <p:nvSpPr>
          <p:cNvPr id="7" name="Rectangle 6"/>
          <p:cNvSpPr>
            <a:spLocks/>
          </p:cNvSpPr>
          <p:nvPr>
            <p:custDataLst>
              <p:tags r:id="rId2"/>
            </p:custDataLst>
          </p:nvPr>
        </p:nvSpPr>
        <p:spPr>
          <a:xfrm>
            <a:off x="593091" y="5758181"/>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B2B3B5"/>
                </a:solidFill>
                <a:latin typeface="Bosch Office Sans"/>
              </a:rPr>
              <a:t>© Robert Bosch GmbH 2018. All rights reserved, also regarding any disposal, exploitation, reproduction, editing, distribution, as well as in the event of applications for industrial property rights.</a:t>
            </a:r>
          </a:p>
        </p:txBody>
      </p:sp>
      <p:sp>
        <p:nvSpPr>
          <p:cNvPr id="8" name="TextBox 7"/>
          <p:cNvSpPr txBox="1"/>
          <p:nvPr userDrawn="1"/>
        </p:nvSpPr>
        <p:spPr>
          <a:xfrm>
            <a:off x="155126" y="5652190"/>
            <a:ext cx="343494" cy="231707"/>
          </a:xfrm>
          <a:prstGeom prst="rect">
            <a:avLst/>
          </a:prstGeom>
          <a:noFill/>
        </p:spPr>
        <p:txBody>
          <a:bodyPr wrap="square" lIns="0" tIns="0" rIns="0" bIns="0" rtlCol="0">
            <a:noAutofit/>
          </a:bodyPr>
          <a:lstStyle/>
          <a:p>
            <a:pPr marR="0" defTabSz="822686" eaLnBrk="1" fontAlgn="auto" latinLnBrk="0" hangingPunct="1">
              <a:lnSpc>
                <a:spcPct val="107000"/>
              </a:lnSpc>
              <a:spcBef>
                <a:spcPts val="450"/>
              </a:spcBef>
              <a:spcAft>
                <a:spcPts val="0"/>
              </a:spcAft>
              <a:buClrTx/>
              <a:buSzTx/>
              <a:buFontTx/>
              <a:buNone/>
              <a:tabLst/>
            </a:pPr>
            <a:fld id="{93BED118-3221-474E-95D4-9D2B0EFDF0FF}" type="slidenum">
              <a:rPr kumimoji="0" lang="en-US" sz="1080" b="0" i="0" u="none" strike="noStrike" kern="0" cap="none" spc="0" normalizeH="0" baseline="0" noProof="0" smtClean="0">
                <a:ln>
                  <a:noFill/>
                </a:ln>
                <a:solidFill>
                  <a:srgbClr val="BEC0C2"/>
                </a:solidFill>
                <a:effectLst/>
                <a:uLnTx/>
                <a:uFillTx/>
              </a:rPr>
              <a:pPr marR="0" defTabSz="822686" eaLnBrk="1" fontAlgn="auto" latinLnBrk="0" hangingPunct="1">
                <a:lnSpc>
                  <a:spcPct val="107000"/>
                </a:lnSpc>
                <a:spcBef>
                  <a:spcPts val="450"/>
                </a:spcBef>
                <a:spcAft>
                  <a:spcPts val="0"/>
                </a:spcAft>
                <a:buClrTx/>
                <a:buSzTx/>
                <a:buFontTx/>
                <a:buNone/>
                <a:tabLst/>
              </a:pPr>
              <a:t>‹#›</a:t>
            </a:fld>
            <a:endParaRPr kumimoji="0" lang="en-US" sz="1080" b="0" i="0" u="none" strike="noStrike" kern="0" cap="none" spc="0" normalizeH="0" baseline="0" noProof="0" dirty="0" err="1" smtClean="0">
              <a:ln>
                <a:noFill/>
              </a:ln>
              <a:solidFill>
                <a:srgbClr val="BEC0C2"/>
              </a:solidFill>
              <a:effectLst/>
              <a:uLnTx/>
              <a:uFillTx/>
            </a:endParaRPr>
          </a:p>
        </p:txBody>
      </p:sp>
    </p:spTree>
    <p:extLst>
      <p:ext uri="{BB962C8B-B14F-4D97-AF65-F5344CB8AC3E}">
        <p14:creationId xmlns:p14="http://schemas.microsoft.com/office/powerpoint/2010/main" val="26599907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a:spLocks/>
          </p:cNvSpPr>
          <p:nvPr>
            <p:custDataLst>
              <p:tags r:id="rId1"/>
            </p:custDataLst>
          </p:nvPr>
        </p:nvSpPr>
        <p:spPr>
          <a:xfrm>
            <a:off x="593091" y="5643882"/>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000000"/>
                </a:solidFill>
                <a:latin typeface="Bosch Office Sans" pitchFamily="2" charset="0"/>
              </a:rPr>
              <a:t>CI/DAV1.5 | 2018-03-05</a:t>
            </a:r>
          </a:p>
        </p:txBody>
      </p:sp>
      <p:sp>
        <p:nvSpPr>
          <p:cNvPr id="7" name="Rectangle 6"/>
          <p:cNvSpPr>
            <a:spLocks/>
          </p:cNvSpPr>
          <p:nvPr>
            <p:custDataLst>
              <p:tags r:id="rId2"/>
            </p:custDataLst>
          </p:nvPr>
        </p:nvSpPr>
        <p:spPr>
          <a:xfrm>
            <a:off x="593091" y="5758181"/>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B2B3B5"/>
                </a:solidFill>
                <a:latin typeface="Bosch Office Sans"/>
              </a:rPr>
              <a:t>© Robert Bosch GmbH 2018. All rights reserved, also regarding any disposal, exploitation, reproduction, editing, distribution, as well as in the event of applications for industrial property rights.</a:t>
            </a:r>
          </a:p>
        </p:txBody>
      </p:sp>
      <p:sp>
        <p:nvSpPr>
          <p:cNvPr id="8" name="TextBox 7"/>
          <p:cNvSpPr txBox="1"/>
          <p:nvPr userDrawn="1"/>
        </p:nvSpPr>
        <p:spPr>
          <a:xfrm>
            <a:off x="155126" y="5652190"/>
            <a:ext cx="343494" cy="231707"/>
          </a:xfrm>
          <a:prstGeom prst="rect">
            <a:avLst/>
          </a:prstGeom>
          <a:noFill/>
        </p:spPr>
        <p:txBody>
          <a:bodyPr wrap="square" lIns="0" tIns="0" rIns="0" bIns="0" rtlCol="0">
            <a:noAutofit/>
          </a:bodyPr>
          <a:lstStyle/>
          <a:p>
            <a:pPr marR="0" defTabSz="822686" eaLnBrk="1" fontAlgn="auto" latinLnBrk="0" hangingPunct="1">
              <a:lnSpc>
                <a:spcPct val="107000"/>
              </a:lnSpc>
              <a:spcBef>
                <a:spcPts val="450"/>
              </a:spcBef>
              <a:spcAft>
                <a:spcPts val="0"/>
              </a:spcAft>
              <a:buClrTx/>
              <a:buSzTx/>
              <a:buFontTx/>
              <a:buNone/>
              <a:tabLst/>
            </a:pPr>
            <a:fld id="{93BED118-3221-474E-95D4-9D2B0EFDF0FF}" type="slidenum">
              <a:rPr kumimoji="0" lang="en-US" sz="1080" b="0" i="0" u="none" strike="noStrike" kern="0" cap="none" spc="0" normalizeH="0" baseline="0" noProof="0" smtClean="0">
                <a:ln>
                  <a:noFill/>
                </a:ln>
                <a:solidFill>
                  <a:srgbClr val="BEC0C2"/>
                </a:solidFill>
                <a:effectLst/>
                <a:uLnTx/>
                <a:uFillTx/>
              </a:rPr>
              <a:pPr marR="0" defTabSz="822686" eaLnBrk="1" fontAlgn="auto" latinLnBrk="0" hangingPunct="1">
                <a:lnSpc>
                  <a:spcPct val="107000"/>
                </a:lnSpc>
                <a:spcBef>
                  <a:spcPts val="450"/>
                </a:spcBef>
                <a:spcAft>
                  <a:spcPts val="0"/>
                </a:spcAft>
                <a:buClrTx/>
                <a:buSzTx/>
                <a:buFontTx/>
                <a:buNone/>
                <a:tabLst/>
              </a:pPr>
              <a:t>‹#›</a:t>
            </a:fld>
            <a:endParaRPr kumimoji="0" lang="en-US" sz="1080" b="0" i="0" u="none" strike="noStrike" kern="0" cap="none" spc="0" normalizeH="0" baseline="0" noProof="0" dirty="0" err="1" smtClean="0">
              <a:ln>
                <a:noFill/>
              </a:ln>
              <a:solidFill>
                <a:srgbClr val="BEC0C2"/>
              </a:solidFill>
              <a:effectLst/>
              <a:uLnTx/>
              <a:uFillTx/>
            </a:endParaRPr>
          </a:p>
        </p:txBody>
      </p:sp>
    </p:spTree>
    <p:extLst>
      <p:ext uri="{BB962C8B-B14F-4D97-AF65-F5344CB8AC3E}">
        <p14:creationId xmlns:p14="http://schemas.microsoft.com/office/powerpoint/2010/main" val="22107958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a:spLocks/>
          </p:cNvSpPr>
          <p:nvPr>
            <p:custDataLst>
              <p:tags r:id="rId1"/>
            </p:custDataLst>
          </p:nvPr>
        </p:nvSpPr>
        <p:spPr>
          <a:xfrm>
            <a:off x="593091" y="5643882"/>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000000"/>
                </a:solidFill>
                <a:latin typeface="Bosch Office Sans" pitchFamily="2" charset="0"/>
              </a:rPr>
              <a:t>CI/DAV1.5 | 2018-03-05</a:t>
            </a:r>
          </a:p>
        </p:txBody>
      </p:sp>
      <p:sp>
        <p:nvSpPr>
          <p:cNvPr id="7" name="Rectangle 6"/>
          <p:cNvSpPr>
            <a:spLocks/>
          </p:cNvSpPr>
          <p:nvPr>
            <p:custDataLst>
              <p:tags r:id="rId2"/>
            </p:custDataLst>
          </p:nvPr>
        </p:nvSpPr>
        <p:spPr>
          <a:xfrm>
            <a:off x="593091" y="5758181"/>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450" kern="0" dirty="0">
                <a:solidFill>
                  <a:srgbClr val="B2B3B5"/>
                </a:solidFill>
                <a:latin typeface="Bosch Office Sans"/>
              </a:rPr>
              <a:t>© Robert Bosch GmbH 2018. All rights reserved, also regarding any disposal, exploitation, reproduction, editing, distribution, as well as in the event of applications for industrial property rights.</a:t>
            </a:r>
          </a:p>
        </p:txBody>
      </p:sp>
      <p:sp>
        <p:nvSpPr>
          <p:cNvPr id="8" name="TextBox 7"/>
          <p:cNvSpPr txBox="1"/>
          <p:nvPr userDrawn="1"/>
        </p:nvSpPr>
        <p:spPr>
          <a:xfrm>
            <a:off x="155126" y="5652190"/>
            <a:ext cx="343494" cy="231707"/>
          </a:xfrm>
          <a:prstGeom prst="rect">
            <a:avLst/>
          </a:prstGeom>
          <a:noFill/>
        </p:spPr>
        <p:txBody>
          <a:bodyPr wrap="square" lIns="0" tIns="0" rIns="0" bIns="0" rtlCol="0">
            <a:noAutofit/>
          </a:bodyPr>
          <a:lstStyle/>
          <a:p>
            <a:pPr marR="0" defTabSz="822686" eaLnBrk="1" fontAlgn="auto" latinLnBrk="0" hangingPunct="1">
              <a:lnSpc>
                <a:spcPct val="107000"/>
              </a:lnSpc>
              <a:spcBef>
                <a:spcPts val="450"/>
              </a:spcBef>
              <a:spcAft>
                <a:spcPts val="0"/>
              </a:spcAft>
              <a:buClrTx/>
              <a:buSzTx/>
              <a:buFontTx/>
              <a:buNone/>
              <a:tabLst/>
            </a:pPr>
            <a:fld id="{93BED118-3221-474E-95D4-9D2B0EFDF0FF}" type="slidenum">
              <a:rPr kumimoji="0" lang="en-US" sz="1080" b="0" i="0" u="none" strike="noStrike" kern="0" cap="none" spc="0" normalizeH="0" baseline="0" noProof="0" smtClean="0">
                <a:ln>
                  <a:noFill/>
                </a:ln>
                <a:solidFill>
                  <a:srgbClr val="BEC0C2"/>
                </a:solidFill>
                <a:effectLst/>
                <a:uLnTx/>
                <a:uFillTx/>
              </a:rPr>
              <a:pPr marR="0" defTabSz="822686" eaLnBrk="1" fontAlgn="auto" latinLnBrk="0" hangingPunct="1">
                <a:lnSpc>
                  <a:spcPct val="107000"/>
                </a:lnSpc>
                <a:spcBef>
                  <a:spcPts val="450"/>
                </a:spcBef>
                <a:spcAft>
                  <a:spcPts val="0"/>
                </a:spcAft>
                <a:buClrTx/>
                <a:buSzTx/>
                <a:buFontTx/>
                <a:buNone/>
                <a:tabLst/>
              </a:pPr>
              <a:t>‹#›</a:t>
            </a:fld>
            <a:endParaRPr kumimoji="0" lang="en-US" sz="1080" b="0" i="0" u="none" strike="noStrike" kern="0" cap="none" spc="0" normalizeH="0" baseline="0" noProof="0" dirty="0" err="1" smtClean="0">
              <a:ln>
                <a:noFill/>
              </a:ln>
              <a:solidFill>
                <a:srgbClr val="BEC0C2"/>
              </a:solidFill>
              <a:effectLst/>
              <a:uLnTx/>
              <a:uFillTx/>
            </a:endParaRPr>
          </a:p>
        </p:txBody>
      </p:sp>
    </p:spTree>
    <p:extLst>
      <p:ext uri="{BB962C8B-B14F-4D97-AF65-F5344CB8AC3E}">
        <p14:creationId xmlns:p14="http://schemas.microsoft.com/office/powerpoint/2010/main" val="303375929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91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de-DE"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410919708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9085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98756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807638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8697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8745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1069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864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0018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125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748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1" y="1538291"/>
            <a:ext cx="9460586" cy="2566987"/>
          </a:xfrm>
        </p:spPr>
        <p:txBody>
          <a:bodyPr anchor="b"/>
          <a:lstStyle>
            <a:lvl1pPr>
              <a:defRPr sz="4049"/>
            </a:lvl1pPr>
          </a:lstStyle>
          <a:p>
            <a:r>
              <a:rPr lang="en-US" smtClean="0"/>
              <a:t>Click to edit Master title style</a:t>
            </a:r>
            <a:endParaRPr lang="de-DE"/>
          </a:p>
        </p:txBody>
      </p:sp>
      <p:sp>
        <p:nvSpPr>
          <p:cNvPr id="3" name="Text Placeholder 2"/>
          <p:cNvSpPr>
            <a:spLocks noGrp="1"/>
          </p:cNvSpPr>
          <p:nvPr>
            <p:ph type="body" idx="1"/>
          </p:nvPr>
        </p:nvSpPr>
        <p:spPr>
          <a:xfrm>
            <a:off x="749231" y="4129089"/>
            <a:ext cx="9460586" cy="1350962"/>
          </a:xfrm>
        </p:spPr>
        <p:txBody>
          <a:bodyPr/>
          <a:lstStyle>
            <a:lvl1pPr marL="0" indent="0">
              <a:buNone/>
              <a:defRPr sz="1619">
                <a:solidFill>
                  <a:schemeClr val="tx1">
                    <a:tint val="75000"/>
                  </a:schemeClr>
                </a:solidFill>
              </a:defRPr>
            </a:lvl1pPr>
            <a:lvl2pPr marL="308514" indent="0">
              <a:buNone/>
              <a:defRPr sz="1350">
                <a:solidFill>
                  <a:schemeClr val="tx1">
                    <a:tint val="75000"/>
                  </a:schemeClr>
                </a:solidFill>
              </a:defRPr>
            </a:lvl2pPr>
            <a:lvl3pPr marL="617029" indent="0">
              <a:buNone/>
              <a:defRPr sz="1215">
                <a:solidFill>
                  <a:schemeClr val="tx1">
                    <a:tint val="75000"/>
                  </a:schemeClr>
                </a:solidFill>
              </a:defRPr>
            </a:lvl3pPr>
            <a:lvl4pPr marL="925544" indent="0">
              <a:buNone/>
              <a:defRPr sz="1080">
                <a:solidFill>
                  <a:schemeClr val="tx1">
                    <a:tint val="75000"/>
                  </a:schemeClr>
                </a:solidFill>
              </a:defRPr>
            </a:lvl4pPr>
            <a:lvl5pPr marL="1234058" indent="0">
              <a:buNone/>
              <a:defRPr sz="1080">
                <a:solidFill>
                  <a:schemeClr val="tx1">
                    <a:tint val="75000"/>
                  </a:schemeClr>
                </a:solidFill>
              </a:defRPr>
            </a:lvl5pPr>
            <a:lvl6pPr marL="1542573" indent="0">
              <a:buNone/>
              <a:defRPr sz="1080">
                <a:solidFill>
                  <a:schemeClr val="tx1">
                    <a:tint val="75000"/>
                  </a:schemeClr>
                </a:solidFill>
              </a:defRPr>
            </a:lvl6pPr>
            <a:lvl7pPr marL="1851088" indent="0">
              <a:buNone/>
              <a:defRPr sz="1080">
                <a:solidFill>
                  <a:schemeClr val="tx1">
                    <a:tint val="75000"/>
                  </a:schemeClr>
                </a:solidFill>
              </a:defRPr>
            </a:lvl7pPr>
            <a:lvl8pPr marL="2159603" indent="0">
              <a:buNone/>
              <a:defRPr sz="1080">
                <a:solidFill>
                  <a:schemeClr val="tx1">
                    <a:tint val="75000"/>
                  </a:schemeClr>
                </a:solidFill>
              </a:defRPr>
            </a:lvl8pPr>
            <a:lvl9pPr marL="2468117" indent="0">
              <a:buNone/>
              <a:defRPr sz="108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266254601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smtClean="0"/>
              <a:t>Insert page title</a:t>
            </a:r>
            <a:endParaRPr lang="en-US" dirty="0"/>
          </a:p>
        </p:txBody>
      </p:sp>
      <p:sp>
        <p:nvSpPr>
          <p:cNvPr id="5" name="Picture Placeholder 4"/>
          <p:cNvSpPr>
            <a:spLocks noGrp="1"/>
          </p:cNvSpPr>
          <p:nvPr>
            <p:ph type="pic" sz="quarter" idx="10"/>
          </p:nvPr>
        </p:nvSpPr>
        <p:spPr bwMode="gray">
          <a:xfrm>
            <a:off x="5584144" y="1522408"/>
            <a:ext cx="4996794" cy="3951784"/>
          </a:xfrm>
          <a:solidFill>
            <a:schemeClr val="bg1">
              <a:lumMod val="95000"/>
            </a:schemeClr>
          </a:solidFill>
        </p:spPr>
        <p:txBody>
          <a:bodyPr vert="horz" lIns="0" tIns="1296000" rIns="0" bIns="0" rtlCol="0" anchor="t" anchorCtr="0">
            <a:noAutofit/>
          </a:bodyPr>
          <a:lstStyle>
            <a:lvl1pPr marL="0" indent="0" algn="ctr" defTabSz="822686" rtl="0" eaLnBrk="1" latinLnBrk="0" hangingPunct="1">
              <a:spcBef>
                <a:spcPts val="1458"/>
              </a:spcBef>
              <a:buClr>
                <a:schemeClr val="accent1"/>
              </a:buClr>
              <a:buSzPct val="80000"/>
              <a:buFontTx/>
              <a:buNone/>
              <a:defRPr lang="de-DE" sz="1619"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88687" y="1522408"/>
            <a:ext cx="4996794" cy="3951784"/>
          </a:xfrm>
        </p:spPr>
        <p:txBody>
          <a:bodyPr/>
          <a:lstStyle>
            <a:lvl1pPr>
              <a:defRPr/>
            </a:lvl1pPr>
          </a:lstStyle>
          <a:p>
            <a:pPr lvl="0"/>
            <a:r>
              <a:rPr lang="en-US" noProof="0"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108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9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16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2831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1908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6195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35290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452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7398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5343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9476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de-DE" dirty="0"/>
          </a:p>
        </p:txBody>
      </p:sp>
      <p:sp>
        <p:nvSpPr>
          <p:cNvPr id="3" name="Content Placeholder 2"/>
          <p:cNvSpPr>
            <a:spLocks noGrp="1"/>
          </p:cNvSpPr>
          <p:nvPr>
            <p:ph sz="half" idx="1"/>
          </p:nvPr>
        </p:nvSpPr>
        <p:spPr>
          <a:xfrm>
            <a:off x="345568" y="1296001"/>
            <a:ext cx="4861931" cy="416880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4" name="Content Placeholder 3"/>
          <p:cNvSpPr>
            <a:spLocks noGrp="1"/>
          </p:cNvSpPr>
          <p:nvPr>
            <p:ph sz="half" idx="2"/>
          </p:nvPr>
        </p:nvSpPr>
        <p:spPr>
          <a:xfrm>
            <a:off x="5759446" y="1296000"/>
            <a:ext cx="4861931" cy="416880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5192165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8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4866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1098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1122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5117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02095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2170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86917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8251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98987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5359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4"/>
            <a:ext cx="9460586" cy="1192212"/>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755580" y="1512889"/>
            <a:ext cx="4641401" cy="741362"/>
          </a:xfrm>
        </p:spPr>
        <p:txBody>
          <a:bodyPr anchor="b"/>
          <a:lstStyle>
            <a:lvl1pPr marL="0" indent="0">
              <a:buNone/>
              <a:defRPr sz="1619" b="1"/>
            </a:lvl1pPr>
            <a:lvl2pPr marL="308514" indent="0">
              <a:buNone/>
              <a:defRPr sz="1350" b="1"/>
            </a:lvl2pPr>
            <a:lvl3pPr marL="617029" indent="0">
              <a:buNone/>
              <a:defRPr sz="1215" b="1"/>
            </a:lvl3pPr>
            <a:lvl4pPr marL="925544" indent="0">
              <a:buNone/>
              <a:defRPr sz="1080" b="1"/>
            </a:lvl4pPr>
            <a:lvl5pPr marL="1234058" indent="0">
              <a:buNone/>
              <a:defRPr sz="1080" b="1"/>
            </a:lvl5pPr>
            <a:lvl6pPr marL="1542573" indent="0">
              <a:buNone/>
              <a:defRPr sz="1080" b="1"/>
            </a:lvl6pPr>
            <a:lvl7pPr marL="1851088" indent="0">
              <a:buNone/>
              <a:defRPr sz="1080" b="1"/>
            </a:lvl7pPr>
            <a:lvl8pPr marL="2159603" indent="0">
              <a:buNone/>
              <a:defRPr sz="1080" b="1"/>
            </a:lvl8pPr>
            <a:lvl9pPr marL="2468117" indent="0">
              <a:buNone/>
              <a:defRPr sz="1080" b="1"/>
            </a:lvl9pPr>
          </a:lstStyle>
          <a:p>
            <a:pPr lvl="0"/>
            <a:r>
              <a:rPr lang="en-US" smtClean="0"/>
              <a:t>Edit Master text styles</a:t>
            </a:r>
          </a:p>
        </p:txBody>
      </p:sp>
      <p:sp>
        <p:nvSpPr>
          <p:cNvPr id="4" name="Content Placeholder 3"/>
          <p:cNvSpPr>
            <a:spLocks noGrp="1"/>
          </p:cNvSpPr>
          <p:nvPr>
            <p:ph sz="half" idx="2"/>
          </p:nvPr>
        </p:nvSpPr>
        <p:spPr>
          <a:xfrm>
            <a:off x="755580" y="2254253"/>
            <a:ext cx="4641401"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5553600" y="1512889"/>
            <a:ext cx="4662567" cy="741362"/>
          </a:xfrm>
        </p:spPr>
        <p:txBody>
          <a:bodyPr anchor="b"/>
          <a:lstStyle>
            <a:lvl1pPr marL="0" indent="0">
              <a:buNone/>
              <a:defRPr sz="1619" b="1"/>
            </a:lvl1pPr>
            <a:lvl2pPr marL="308514" indent="0">
              <a:buNone/>
              <a:defRPr sz="1350" b="1"/>
            </a:lvl2pPr>
            <a:lvl3pPr marL="617029" indent="0">
              <a:buNone/>
              <a:defRPr sz="1215" b="1"/>
            </a:lvl3pPr>
            <a:lvl4pPr marL="925544" indent="0">
              <a:buNone/>
              <a:defRPr sz="1080" b="1"/>
            </a:lvl4pPr>
            <a:lvl5pPr marL="1234058" indent="0">
              <a:buNone/>
              <a:defRPr sz="1080" b="1"/>
            </a:lvl5pPr>
            <a:lvl6pPr marL="1542573" indent="0">
              <a:buNone/>
              <a:defRPr sz="1080" b="1"/>
            </a:lvl6pPr>
            <a:lvl7pPr marL="1851088" indent="0">
              <a:buNone/>
              <a:defRPr sz="1080" b="1"/>
            </a:lvl7pPr>
            <a:lvl8pPr marL="2159603" indent="0">
              <a:buNone/>
              <a:defRPr sz="1080" b="1"/>
            </a:lvl8pPr>
            <a:lvl9pPr marL="2468117" indent="0">
              <a:buNone/>
              <a:defRPr sz="1080" b="1"/>
            </a:lvl9pPr>
          </a:lstStyle>
          <a:p>
            <a:pPr lvl="0"/>
            <a:r>
              <a:rPr lang="en-US" smtClean="0"/>
              <a:t>Edit Master text styles</a:t>
            </a:r>
          </a:p>
        </p:txBody>
      </p:sp>
      <p:sp>
        <p:nvSpPr>
          <p:cNvPr id="6" name="Content Placeholder 5"/>
          <p:cNvSpPr>
            <a:spLocks noGrp="1"/>
          </p:cNvSpPr>
          <p:nvPr>
            <p:ph sz="quarter" idx="4"/>
          </p:nvPr>
        </p:nvSpPr>
        <p:spPr>
          <a:xfrm>
            <a:off x="5553600" y="2254253"/>
            <a:ext cx="4662567" cy="33147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79146068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8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31452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9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32043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3265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25049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99387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92323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51999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25296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05473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891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4051855759"/>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8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1439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9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7776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321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826688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86873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72642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21618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8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90676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03284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8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7550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bwMode="black">
          <a:xfrm>
            <a:off x="388688" y="5971030"/>
            <a:ext cx="1509388" cy="110800"/>
          </a:xfrm>
          <a:prstGeom prst="rect">
            <a:avLst/>
          </a:prstGeom>
          <a:noFill/>
        </p:spPr>
        <p:txBody>
          <a:bodyPr wrap="none" lIns="0" tIns="0" rIns="0" bIns="0" rtlCol="0">
            <a:spAutoFit/>
          </a:bodyPr>
          <a:lstStyle/>
          <a:p>
            <a:pPr marL="119975" indent="-119975">
              <a:buClr>
                <a:srgbClr val="000000"/>
              </a:buClr>
              <a:buFont typeface="Arial" pitchFamily="34" charset="0"/>
              <a:buChar char="©"/>
            </a:pPr>
            <a:r>
              <a:rPr lang="en-US" sz="720" dirty="0" smtClean="0">
                <a:solidFill>
                  <a:sysClr val="windowText" lastClr="000000"/>
                </a:solidFill>
              </a:rPr>
              <a:t>2013 SAP AG. All rights reserved.</a:t>
            </a:r>
          </a:p>
        </p:txBody>
      </p:sp>
      <p:sp>
        <p:nvSpPr>
          <p:cNvPr id="3" name="TextBox 2"/>
          <p:cNvSpPr txBox="1"/>
          <p:nvPr userDrawn="1"/>
        </p:nvSpPr>
        <p:spPr bwMode="black">
          <a:xfrm>
            <a:off x="10472715" y="5971030"/>
            <a:ext cx="112211" cy="110800"/>
          </a:xfrm>
          <a:prstGeom prst="rect">
            <a:avLst/>
          </a:prstGeom>
          <a:noFill/>
        </p:spPr>
        <p:txBody>
          <a:bodyPr wrap="none" lIns="0" tIns="0" rIns="0" bIns="0" rtlCol="0">
            <a:spAutoFit/>
          </a:bodyPr>
          <a:lstStyle/>
          <a:p>
            <a:pPr marL="84269" indent="-84269" algn="r">
              <a:buClr>
                <a:srgbClr val="666666"/>
              </a:buClr>
              <a:buFont typeface="Arial" pitchFamily="34" charset="0"/>
              <a:buNone/>
            </a:pPr>
            <a:fld id="{0BDC132A-5C91-4078-9777-31DA19A62E0A}" type="slidenum">
              <a:rPr lang="en-US" sz="720" smtClean="0">
                <a:solidFill>
                  <a:srgbClr val="000000"/>
                </a:solidFill>
              </a:rPr>
              <a:pPr marL="84269" indent="-84269" algn="r">
                <a:buClr>
                  <a:srgbClr val="666666"/>
                </a:buClr>
                <a:buFont typeface="Arial" pitchFamily="34" charset="0"/>
                <a:buNone/>
              </a:pPr>
              <a:t>‹#›</a:t>
            </a:fld>
            <a:endParaRPr lang="en-US" sz="720" dirty="0" smtClean="0">
              <a:solidFill>
                <a:srgbClr val="000000"/>
              </a:solidFill>
            </a:endParaRPr>
          </a:p>
        </p:txBody>
      </p:sp>
    </p:spTree>
    <p:extLst>
      <p:ext uri="{BB962C8B-B14F-4D97-AF65-F5344CB8AC3E}">
        <p14:creationId xmlns:p14="http://schemas.microsoft.com/office/powerpoint/2010/main" val="401534492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8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83859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9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0263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0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01397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9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80299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92316" y="1521229"/>
            <a:ext cx="10188801" cy="3955191"/>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21815740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4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36382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4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1227"/>
            <a:ext cx="10190706" cy="395090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0685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88688" y="-1"/>
            <a:ext cx="10192250" cy="1928317"/>
          </a:xfrm>
          <a:prstGeom prst="rect">
            <a:avLst/>
          </a:prstGeom>
          <a:solidFill>
            <a:schemeClr val="bg1">
              <a:alpha val="75000"/>
            </a:schemeClr>
          </a:solidFill>
          <a:ln w="6350" algn="ctr">
            <a:no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619"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96656" y="291525"/>
            <a:ext cx="9933125" cy="664029"/>
          </a:xfrm>
        </p:spPr>
        <p:txBody>
          <a:bodyPr anchor="t" anchorCtr="0">
            <a:noAutofit/>
          </a:bodyPr>
          <a:lstStyle>
            <a:lvl1pPr>
              <a:defRPr sz="4319">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2" y="5472136"/>
            <a:ext cx="1100025" cy="408517"/>
          </a:xfrm>
          <a:prstGeom prst="rect">
            <a:avLst/>
          </a:prstGeom>
        </p:spPr>
      </p:pic>
      <p:sp>
        <p:nvSpPr>
          <p:cNvPr id="5" name="Rectangle 4"/>
          <p:cNvSpPr/>
          <p:nvPr userDrawn="1"/>
        </p:nvSpPr>
        <p:spPr bwMode="gray">
          <a:xfrm>
            <a:off x="388688" y="0"/>
            <a:ext cx="10192250" cy="145763"/>
          </a:xfrm>
          <a:prstGeom prst="rect">
            <a:avLst/>
          </a:prstGeom>
          <a:solidFill>
            <a:schemeClr val="accent1"/>
          </a:solidFill>
          <a:ln w="9525" algn="ctr">
            <a:no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4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96656" y="1349537"/>
            <a:ext cx="8205625" cy="443085"/>
          </a:xfrm>
        </p:spPr>
        <p:txBody>
          <a:bodyPr anchor="t" anchorCtr="0">
            <a:noAutofit/>
          </a:bodyPr>
          <a:lstStyle>
            <a:lvl1pPr marL="0" marR="0" indent="0" algn="l" defTabSz="822686" rtl="0" eaLnBrk="1" fontAlgn="auto" latinLnBrk="0" hangingPunct="1">
              <a:lnSpc>
                <a:spcPct val="100000"/>
              </a:lnSpc>
              <a:spcBef>
                <a:spcPts val="0"/>
              </a:spcBef>
              <a:spcAft>
                <a:spcPts val="0"/>
              </a:spcAft>
              <a:buClr>
                <a:schemeClr val="accent1"/>
              </a:buClr>
              <a:buSzPct val="80000"/>
              <a:buFontTx/>
              <a:buNone/>
              <a:tabLst/>
              <a:defRPr sz="1440" b="0">
                <a:solidFill>
                  <a:sysClr val="windowText" lastClr="000000"/>
                </a:solidFill>
              </a:defRPr>
            </a:lvl1pPr>
            <a:lvl2pPr marL="411343" indent="0" algn="ctr">
              <a:buNone/>
              <a:defRPr>
                <a:solidFill>
                  <a:schemeClr val="tx1">
                    <a:tint val="75000"/>
                  </a:schemeClr>
                </a:solidFill>
              </a:defRPr>
            </a:lvl2pPr>
            <a:lvl3pPr marL="822686" indent="0" algn="ctr">
              <a:buNone/>
              <a:defRPr>
                <a:solidFill>
                  <a:schemeClr val="tx1">
                    <a:tint val="75000"/>
                  </a:schemeClr>
                </a:solidFill>
              </a:defRPr>
            </a:lvl3pPr>
            <a:lvl4pPr marL="1234029" indent="0" algn="ctr">
              <a:buNone/>
              <a:defRPr>
                <a:solidFill>
                  <a:schemeClr val="tx1">
                    <a:tint val="75000"/>
                  </a:schemeClr>
                </a:solidFill>
              </a:defRPr>
            </a:lvl4pPr>
            <a:lvl5pPr marL="1645371" indent="0" algn="ctr">
              <a:buNone/>
              <a:defRPr>
                <a:solidFill>
                  <a:schemeClr val="tx1">
                    <a:tint val="75000"/>
                  </a:schemeClr>
                </a:solidFill>
              </a:defRPr>
            </a:lvl5pPr>
            <a:lvl6pPr marL="2056714" indent="0" algn="ctr">
              <a:buNone/>
              <a:defRPr>
                <a:solidFill>
                  <a:schemeClr val="tx1">
                    <a:tint val="75000"/>
                  </a:schemeClr>
                </a:solidFill>
              </a:defRPr>
            </a:lvl6pPr>
            <a:lvl7pPr marL="2468057" indent="0" algn="ctr">
              <a:buNone/>
              <a:defRPr>
                <a:solidFill>
                  <a:schemeClr val="tx1">
                    <a:tint val="75000"/>
                  </a:schemeClr>
                </a:solidFill>
              </a:defRPr>
            </a:lvl7pPr>
            <a:lvl8pPr marL="2879400" indent="0" algn="ctr">
              <a:buNone/>
              <a:defRPr>
                <a:solidFill>
                  <a:schemeClr val="tx1">
                    <a:tint val="75000"/>
                  </a:schemeClr>
                </a:solidFill>
              </a:defRPr>
            </a:lvl8pPr>
            <a:lvl9pPr marL="3290743"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40971348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88688" y="-1"/>
            <a:ext cx="10192250" cy="1928317"/>
          </a:xfrm>
          <a:prstGeom prst="rect">
            <a:avLst/>
          </a:prstGeom>
          <a:solidFill>
            <a:schemeClr val="bg1">
              <a:alpha val="75000"/>
            </a:schemeClr>
          </a:solidFill>
          <a:ln w="6350" algn="ctr">
            <a:no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619" kern="0" dirty="0" smtClean="0">
              <a:solidFill>
                <a:srgbClr val="000000"/>
              </a:solidFil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2" y="5472136"/>
            <a:ext cx="1100025" cy="408517"/>
          </a:xfrm>
          <a:prstGeom prst="rect">
            <a:avLst/>
          </a:prstGeom>
        </p:spPr>
      </p:pic>
      <p:sp>
        <p:nvSpPr>
          <p:cNvPr id="5" name="Rectangle 4"/>
          <p:cNvSpPr/>
          <p:nvPr userDrawn="1"/>
        </p:nvSpPr>
        <p:spPr bwMode="gray">
          <a:xfrm>
            <a:off x="388688" y="0"/>
            <a:ext cx="10192250" cy="145763"/>
          </a:xfrm>
          <a:prstGeom prst="rect">
            <a:avLst/>
          </a:prstGeom>
          <a:solidFill>
            <a:schemeClr val="accent1"/>
          </a:solidFill>
          <a:ln w="9525" algn="ctr">
            <a:no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4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96656" y="1349537"/>
            <a:ext cx="8205625" cy="443085"/>
          </a:xfrm>
        </p:spPr>
        <p:txBody>
          <a:bodyPr anchor="t" anchorCtr="0">
            <a:noAutofit/>
          </a:bodyPr>
          <a:lstStyle>
            <a:lvl1pPr marL="0" marR="0" indent="0" algn="l" defTabSz="822686" rtl="0" eaLnBrk="1" fontAlgn="auto" latinLnBrk="0" hangingPunct="1">
              <a:lnSpc>
                <a:spcPct val="100000"/>
              </a:lnSpc>
              <a:spcBef>
                <a:spcPts val="0"/>
              </a:spcBef>
              <a:spcAft>
                <a:spcPts val="0"/>
              </a:spcAft>
              <a:buClr>
                <a:schemeClr val="accent1"/>
              </a:buClr>
              <a:buSzPct val="80000"/>
              <a:buFontTx/>
              <a:buNone/>
              <a:tabLst/>
              <a:defRPr sz="1440" b="0">
                <a:solidFill>
                  <a:sysClr val="windowText" lastClr="000000"/>
                </a:solidFill>
              </a:defRPr>
            </a:lvl1pPr>
            <a:lvl2pPr marL="411343" indent="0" algn="ctr">
              <a:buNone/>
              <a:defRPr>
                <a:solidFill>
                  <a:schemeClr val="tx1">
                    <a:tint val="75000"/>
                  </a:schemeClr>
                </a:solidFill>
              </a:defRPr>
            </a:lvl2pPr>
            <a:lvl3pPr marL="822686" indent="0" algn="ctr">
              <a:buNone/>
              <a:defRPr>
                <a:solidFill>
                  <a:schemeClr val="tx1">
                    <a:tint val="75000"/>
                  </a:schemeClr>
                </a:solidFill>
              </a:defRPr>
            </a:lvl3pPr>
            <a:lvl4pPr marL="1234029" indent="0" algn="ctr">
              <a:buNone/>
              <a:defRPr>
                <a:solidFill>
                  <a:schemeClr val="tx1">
                    <a:tint val="75000"/>
                  </a:schemeClr>
                </a:solidFill>
              </a:defRPr>
            </a:lvl4pPr>
            <a:lvl5pPr marL="1645371" indent="0" algn="ctr">
              <a:buNone/>
              <a:defRPr>
                <a:solidFill>
                  <a:schemeClr val="tx1">
                    <a:tint val="75000"/>
                  </a:schemeClr>
                </a:solidFill>
              </a:defRPr>
            </a:lvl5pPr>
            <a:lvl6pPr marL="2056714" indent="0" algn="ctr">
              <a:buNone/>
              <a:defRPr>
                <a:solidFill>
                  <a:schemeClr val="tx1">
                    <a:tint val="75000"/>
                  </a:schemeClr>
                </a:solidFill>
              </a:defRPr>
            </a:lvl6pPr>
            <a:lvl7pPr marL="2468057" indent="0" algn="ctr">
              <a:buNone/>
              <a:defRPr>
                <a:solidFill>
                  <a:schemeClr val="tx1">
                    <a:tint val="75000"/>
                  </a:schemeClr>
                </a:solidFill>
              </a:defRPr>
            </a:lvl7pPr>
            <a:lvl8pPr marL="2879400" indent="0" algn="ctr">
              <a:buNone/>
              <a:defRPr>
                <a:solidFill>
                  <a:schemeClr val="tx1">
                    <a:tint val="75000"/>
                  </a:schemeClr>
                </a:solidFill>
              </a:defRPr>
            </a:lvl8pPr>
            <a:lvl9pPr marL="3290743"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96656" y="291525"/>
            <a:ext cx="9933125" cy="830783"/>
          </a:xfrm>
        </p:spPr>
        <p:txBody>
          <a:bodyPr anchor="t" anchorCtr="0">
            <a:noAutofit/>
          </a:bodyPr>
          <a:lstStyle>
            <a:lvl1pPr>
              <a:defRPr sz="2699">
                <a:solidFill>
                  <a:sysClr val="windowText" lastClr="000000"/>
                </a:solidFill>
                <a:latin typeface="+mj-lt"/>
              </a:defRPr>
            </a:lvl1pPr>
          </a:lstStyle>
          <a:p>
            <a:r>
              <a:rPr lang="en-US" sz="2699" smtClean="0"/>
              <a:t>Alternate Presentation Title</a:t>
            </a:r>
            <a:br>
              <a:rPr lang="en-US" sz="2699" smtClean="0"/>
            </a:br>
            <a:r>
              <a:rPr lang="en-US" sz="2699" smtClean="0"/>
              <a:t>Breaks to Two Lines</a:t>
            </a:r>
            <a:endParaRPr lang="en-US" dirty="0"/>
          </a:p>
        </p:txBody>
      </p:sp>
    </p:spTree>
    <p:extLst>
      <p:ext uri="{BB962C8B-B14F-4D97-AF65-F5344CB8AC3E}">
        <p14:creationId xmlns:p14="http://schemas.microsoft.com/office/powerpoint/2010/main" val="18296755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6656" y="291525"/>
            <a:ext cx="9933125" cy="664029"/>
          </a:xfrm>
        </p:spPr>
        <p:txBody>
          <a:bodyPr anchor="t" anchorCtr="0">
            <a:noAutofit/>
          </a:bodyPr>
          <a:lstStyle>
            <a:lvl1pPr>
              <a:defRPr sz="4319">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2" y="5472136"/>
            <a:ext cx="1100025" cy="408517"/>
          </a:xfrm>
          <a:prstGeom prst="rect">
            <a:avLst/>
          </a:prstGeom>
        </p:spPr>
      </p:pic>
      <p:sp>
        <p:nvSpPr>
          <p:cNvPr id="6" name="Subtitle 2"/>
          <p:cNvSpPr>
            <a:spLocks noGrp="1"/>
          </p:cNvSpPr>
          <p:nvPr>
            <p:ph type="subTitle" idx="1" hasCustomPrompt="1"/>
          </p:nvPr>
        </p:nvSpPr>
        <p:spPr bwMode="gray">
          <a:xfrm>
            <a:off x="496656" y="1349537"/>
            <a:ext cx="8205625" cy="443085"/>
          </a:xfrm>
        </p:spPr>
        <p:txBody>
          <a:bodyPr anchor="t" anchorCtr="0">
            <a:noAutofit/>
          </a:bodyPr>
          <a:lstStyle>
            <a:lvl1pPr marL="0" marR="0" indent="0" algn="l" defTabSz="822686" rtl="0" eaLnBrk="1" fontAlgn="auto" latinLnBrk="0" hangingPunct="1">
              <a:lnSpc>
                <a:spcPct val="100000"/>
              </a:lnSpc>
              <a:spcBef>
                <a:spcPts val="0"/>
              </a:spcBef>
              <a:spcAft>
                <a:spcPts val="0"/>
              </a:spcAft>
              <a:buClr>
                <a:schemeClr val="accent1"/>
              </a:buClr>
              <a:buSzPct val="80000"/>
              <a:buFontTx/>
              <a:buNone/>
              <a:tabLst/>
              <a:defRPr sz="1440" b="0">
                <a:solidFill>
                  <a:sysClr val="windowText" lastClr="000000"/>
                </a:solidFill>
              </a:defRPr>
            </a:lvl1pPr>
            <a:lvl2pPr marL="411343" indent="0" algn="ctr">
              <a:buNone/>
              <a:defRPr>
                <a:solidFill>
                  <a:schemeClr val="tx1">
                    <a:tint val="75000"/>
                  </a:schemeClr>
                </a:solidFill>
              </a:defRPr>
            </a:lvl2pPr>
            <a:lvl3pPr marL="822686" indent="0" algn="ctr">
              <a:buNone/>
              <a:defRPr>
                <a:solidFill>
                  <a:schemeClr val="tx1">
                    <a:tint val="75000"/>
                  </a:schemeClr>
                </a:solidFill>
              </a:defRPr>
            </a:lvl3pPr>
            <a:lvl4pPr marL="1234029" indent="0" algn="ctr">
              <a:buNone/>
              <a:defRPr>
                <a:solidFill>
                  <a:schemeClr val="tx1">
                    <a:tint val="75000"/>
                  </a:schemeClr>
                </a:solidFill>
              </a:defRPr>
            </a:lvl4pPr>
            <a:lvl5pPr marL="1645371" indent="0" algn="ctr">
              <a:buNone/>
              <a:defRPr>
                <a:solidFill>
                  <a:schemeClr val="tx1">
                    <a:tint val="75000"/>
                  </a:schemeClr>
                </a:solidFill>
              </a:defRPr>
            </a:lvl5pPr>
            <a:lvl6pPr marL="2056714" indent="0" algn="ctr">
              <a:buNone/>
              <a:defRPr>
                <a:solidFill>
                  <a:schemeClr val="tx1">
                    <a:tint val="75000"/>
                  </a:schemeClr>
                </a:solidFill>
              </a:defRPr>
            </a:lvl6pPr>
            <a:lvl7pPr marL="2468057" indent="0" algn="ctr">
              <a:buNone/>
              <a:defRPr>
                <a:solidFill>
                  <a:schemeClr val="tx1">
                    <a:tint val="75000"/>
                  </a:schemeClr>
                </a:solidFill>
              </a:defRPr>
            </a:lvl7pPr>
            <a:lvl8pPr marL="2879400" indent="0" algn="ctr">
              <a:buNone/>
              <a:defRPr>
                <a:solidFill>
                  <a:schemeClr val="tx1">
                    <a:tint val="75000"/>
                  </a:schemeClr>
                </a:solidFill>
              </a:defRPr>
            </a:lvl8pPr>
            <a:lvl9pPr marL="3290743"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23838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81" y="411163"/>
            <a:ext cx="3538725" cy="1439862"/>
          </a:xfrm>
        </p:spPr>
        <p:txBody>
          <a:bodyPr anchor="b"/>
          <a:lstStyle>
            <a:lvl1pPr>
              <a:defRPr sz="2159"/>
            </a:lvl1pPr>
          </a:lstStyle>
          <a:p>
            <a:r>
              <a:rPr lang="en-US" smtClean="0"/>
              <a:t>Click to edit Master title style</a:t>
            </a:r>
            <a:endParaRPr lang="de-DE"/>
          </a:p>
        </p:txBody>
      </p:sp>
      <p:sp>
        <p:nvSpPr>
          <p:cNvPr id="3" name="Content Placeholder 2"/>
          <p:cNvSpPr>
            <a:spLocks noGrp="1"/>
          </p:cNvSpPr>
          <p:nvPr>
            <p:ph idx="1"/>
          </p:nvPr>
        </p:nvSpPr>
        <p:spPr>
          <a:xfrm>
            <a:off x="4662566" y="889002"/>
            <a:ext cx="5553598" cy="4384675"/>
          </a:xfrm>
        </p:spPr>
        <p:txBody>
          <a:bodyPr/>
          <a:lstStyle>
            <a:lvl1pPr>
              <a:defRPr sz="2159"/>
            </a:lvl1pPr>
            <a:lvl2pPr>
              <a:defRPr sz="1889"/>
            </a:lvl2pPr>
            <a:lvl3pPr>
              <a:defRPr sz="1619"/>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755581" y="1851025"/>
            <a:ext cx="3538725" cy="3429000"/>
          </a:xfrm>
        </p:spPr>
        <p:txBody>
          <a:bodyPr/>
          <a:lstStyle>
            <a:lvl1pPr marL="0" indent="0">
              <a:buNone/>
              <a:defRPr sz="1080"/>
            </a:lvl1pPr>
            <a:lvl2pPr marL="308514" indent="0">
              <a:buNone/>
              <a:defRPr sz="945"/>
            </a:lvl2pPr>
            <a:lvl3pPr marL="617029" indent="0">
              <a:buNone/>
              <a:defRPr sz="810"/>
            </a:lvl3pPr>
            <a:lvl4pPr marL="925544" indent="0">
              <a:buNone/>
              <a:defRPr sz="675"/>
            </a:lvl4pPr>
            <a:lvl5pPr marL="1234058" indent="0">
              <a:buNone/>
              <a:defRPr sz="675"/>
            </a:lvl5pPr>
            <a:lvl6pPr marL="1542573" indent="0">
              <a:buNone/>
              <a:defRPr sz="675"/>
            </a:lvl6pPr>
            <a:lvl7pPr marL="1851088" indent="0">
              <a:buNone/>
              <a:defRPr sz="675"/>
            </a:lvl7pPr>
            <a:lvl8pPr marL="2159603" indent="0">
              <a:buNone/>
              <a:defRPr sz="675"/>
            </a:lvl8pPr>
            <a:lvl9pPr marL="2468117" indent="0">
              <a:buNone/>
              <a:defRPr sz="675"/>
            </a:lvl9pPr>
          </a:lstStyle>
          <a:p>
            <a:pPr lvl="0"/>
            <a:r>
              <a:rPr lang="en-US" smtClean="0"/>
              <a:t>Edit Master text styles</a:t>
            </a:r>
          </a:p>
        </p:txBody>
      </p:sp>
    </p:spTree>
    <p:extLst>
      <p:ext uri="{BB962C8B-B14F-4D97-AF65-F5344CB8AC3E}">
        <p14:creationId xmlns:p14="http://schemas.microsoft.com/office/powerpoint/2010/main" val="3033231153"/>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222" y="5472136"/>
            <a:ext cx="1100025" cy="408517"/>
          </a:xfrm>
          <a:prstGeom prst="rect">
            <a:avLst/>
          </a:prstGeom>
        </p:spPr>
      </p:pic>
      <p:sp>
        <p:nvSpPr>
          <p:cNvPr id="6" name="Subtitle 2"/>
          <p:cNvSpPr>
            <a:spLocks noGrp="1"/>
          </p:cNvSpPr>
          <p:nvPr>
            <p:ph type="subTitle" idx="1" hasCustomPrompt="1"/>
          </p:nvPr>
        </p:nvSpPr>
        <p:spPr bwMode="gray">
          <a:xfrm>
            <a:off x="496656" y="1349537"/>
            <a:ext cx="8205625" cy="443085"/>
          </a:xfrm>
        </p:spPr>
        <p:txBody>
          <a:bodyPr anchor="t" anchorCtr="0">
            <a:noAutofit/>
          </a:bodyPr>
          <a:lstStyle>
            <a:lvl1pPr marL="0" marR="0" indent="0" algn="l" defTabSz="822686" rtl="0" eaLnBrk="1" fontAlgn="auto" latinLnBrk="0" hangingPunct="1">
              <a:lnSpc>
                <a:spcPct val="100000"/>
              </a:lnSpc>
              <a:spcBef>
                <a:spcPts val="0"/>
              </a:spcBef>
              <a:spcAft>
                <a:spcPts val="0"/>
              </a:spcAft>
              <a:buClr>
                <a:schemeClr val="accent1"/>
              </a:buClr>
              <a:buSzPct val="80000"/>
              <a:buFontTx/>
              <a:buNone/>
              <a:tabLst/>
              <a:defRPr sz="1440" b="0">
                <a:solidFill>
                  <a:sysClr val="windowText" lastClr="000000"/>
                </a:solidFill>
              </a:defRPr>
            </a:lvl1pPr>
            <a:lvl2pPr marL="411343" indent="0" algn="ctr">
              <a:buNone/>
              <a:defRPr>
                <a:solidFill>
                  <a:schemeClr val="tx1">
                    <a:tint val="75000"/>
                  </a:schemeClr>
                </a:solidFill>
              </a:defRPr>
            </a:lvl2pPr>
            <a:lvl3pPr marL="822686" indent="0" algn="ctr">
              <a:buNone/>
              <a:defRPr>
                <a:solidFill>
                  <a:schemeClr val="tx1">
                    <a:tint val="75000"/>
                  </a:schemeClr>
                </a:solidFill>
              </a:defRPr>
            </a:lvl3pPr>
            <a:lvl4pPr marL="1234029" indent="0" algn="ctr">
              <a:buNone/>
              <a:defRPr>
                <a:solidFill>
                  <a:schemeClr val="tx1">
                    <a:tint val="75000"/>
                  </a:schemeClr>
                </a:solidFill>
              </a:defRPr>
            </a:lvl4pPr>
            <a:lvl5pPr marL="1645371" indent="0" algn="ctr">
              <a:buNone/>
              <a:defRPr>
                <a:solidFill>
                  <a:schemeClr val="tx1">
                    <a:tint val="75000"/>
                  </a:schemeClr>
                </a:solidFill>
              </a:defRPr>
            </a:lvl5pPr>
            <a:lvl6pPr marL="2056714" indent="0" algn="ctr">
              <a:buNone/>
              <a:defRPr>
                <a:solidFill>
                  <a:schemeClr val="tx1">
                    <a:tint val="75000"/>
                  </a:schemeClr>
                </a:solidFill>
              </a:defRPr>
            </a:lvl6pPr>
            <a:lvl7pPr marL="2468057" indent="0" algn="ctr">
              <a:buNone/>
              <a:defRPr>
                <a:solidFill>
                  <a:schemeClr val="tx1">
                    <a:tint val="75000"/>
                  </a:schemeClr>
                </a:solidFill>
              </a:defRPr>
            </a:lvl7pPr>
            <a:lvl8pPr marL="2879400" indent="0" algn="ctr">
              <a:buNone/>
              <a:defRPr>
                <a:solidFill>
                  <a:schemeClr val="tx1">
                    <a:tint val="75000"/>
                  </a:schemeClr>
                </a:solidFill>
              </a:defRPr>
            </a:lvl8pPr>
            <a:lvl9pPr marL="3290743"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96656" y="291525"/>
            <a:ext cx="9933125" cy="830783"/>
          </a:xfrm>
        </p:spPr>
        <p:txBody>
          <a:bodyPr anchor="t" anchorCtr="0">
            <a:noAutofit/>
          </a:bodyPr>
          <a:lstStyle>
            <a:lvl1pPr>
              <a:defRPr sz="2699">
                <a:solidFill>
                  <a:sysClr val="windowText" lastClr="000000"/>
                </a:solidFill>
                <a:latin typeface="+mj-lt"/>
              </a:defRPr>
            </a:lvl1pPr>
          </a:lstStyle>
          <a:p>
            <a:r>
              <a:rPr lang="en-US" sz="2699" smtClean="0"/>
              <a:t>Alternate Presentation Title</a:t>
            </a:r>
            <a:br>
              <a:rPr lang="en-US" sz="2699" smtClean="0"/>
            </a:br>
            <a:r>
              <a:rPr lang="en-US" sz="2699" smtClean="0"/>
              <a:t>Breaks to Two Lines</a:t>
            </a:r>
            <a:endParaRPr lang="en-US" dirty="0"/>
          </a:p>
        </p:txBody>
      </p:sp>
    </p:spTree>
    <p:extLst>
      <p:ext uri="{BB962C8B-B14F-4D97-AF65-F5344CB8AC3E}">
        <p14:creationId xmlns:p14="http://schemas.microsoft.com/office/powerpoint/2010/main" val="1023989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88688" y="145763"/>
            <a:ext cx="10192250" cy="1920826"/>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88688" y="2199394"/>
            <a:ext cx="10192250" cy="664627"/>
          </a:xfrm>
        </p:spPr>
        <p:txBody>
          <a:bodyPr anchor="t" anchorCtr="0">
            <a:noAutofit/>
          </a:bodyPr>
          <a:lstStyle>
            <a:lvl1pPr>
              <a:defRPr sz="4319">
                <a:solidFill>
                  <a:schemeClr val="tx1"/>
                </a:solidFill>
                <a:latin typeface="+mj-lt"/>
              </a:defRPr>
            </a:lvl1pPr>
          </a:lstStyle>
          <a:p>
            <a:r>
              <a:rPr lang="en-US" smtClean="0"/>
              <a:t>Divider page</a:t>
            </a:r>
            <a:endParaRPr lang="en-US" dirty="0"/>
          </a:p>
        </p:txBody>
      </p:sp>
      <p:sp>
        <p:nvSpPr>
          <p:cNvPr id="12" name="Rectangle 11"/>
          <p:cNvSpPr/>
          <p:nvPr userDrawn="1"/>
        </p:nvSpPr>
        <p:spPr bwMode="gray">
          <a:xfrm>
            <a:off x="388688" y="0"/>
            <a:ext cx="10192250" cy="145763"/>
          </a:xfrm>
          <a:prstGeom prst="rect">
            <a:avLst/>
          </a:prstGeom>
          <a:solidFill>
            <a:schemeClr val="accent1"/>
          </a:solidFill>
          <a:ln w="9525" algn="ctr">
            <a:no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4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88687" y="3154950"/>
            <a:ext cx="10192610" cy="558498"/>
          </a:xfrm>
        </p:spPr>
        <p:txBody>
          <a:bodyPr/>
          <a:lstStyle>
            <a:lvl1pPr>
              <a:spcBef>
                <a:spcPts val="1080"/>
              </a:spcBef>
              <a:defRPr sz="144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8689" y="5472136"/>
            <a:ext cx="1100025" cy="408517"/>
          </a:xfrm>
          <a:prstGeom prst="rect">
            <a:avLst/>
          </a:prstGeom>
        </p:spPr>
      </p:pic>
    </p:spTree>
    <p:extLst>
      <p:ext uri="{BB962C8B-B14F-4D97-AF65-F5344CB8AC3E}">
        <p14:creationId xmlns:p14="http://schemas.microsoft.com/office/powerpoint/2010/main" val="239707380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88688" y="1522409"/>
            <a:ext cx="10190706" cy="3447749"/>
          </a:xfrm>
        </p:spPr>
        <p:txBody>
          <a:bodyPr>
            <a:noAutofit/>
          </a:bodyPr>
          <a:lstStyle>
            <a:lvl1pPr marL="0" marR="0" indent="0" algn="l" defTabSz="822686" rtl="0" eaLnBrk="1" fontAlgn="auto" latinLnBrk="0" hangingPunct="1">
              <a:lnSpc>
                <a:spcPct val="100000"/>
              </a:lnSpc>
              <a:spcBef>
                <a:spcPts val="1080"/>
              </a:spcBef>
              <a:spcAft>
                <a:spcPts val="0"/>
              </a:spcAft>
              <a:buClr>
                <a:schemeClr val="accent1"/>
              </a:buClr>
              <a:buSzPct val="80000"/>
              <a:buFontTx/>
              <a:buNone/>
              <a:tabLst/>
              <a:defRPr b="0"/>
            </a:lvl1pPr>
            <a:lvl2pPr marL="161946" marR="0" indent="-161946" algn="l" defTabSz="822686" rtl="0" eaLnBrk="1" fontAlgn="auto" latinLnBrk="0" hangingPunct="1">
              <a:lnSpc>
                <a:spcPct val="100000"/>
              </a:lnSpc>
              <a:spcBef>
                <a:spcPts val="540"/>
              </a:spcBef>
              <a:spcAft>
                <a:spcPts val="0"/>
              </a:spcAft>
              <a:buClr>
                <a:schemeClr val="accent1"/>
              </a:buClr>
              <a:buSzPct val="100000"/>
              <a:buFont typeface="Wingdings" pitchFamily="2" charset="2"/>
              <a:buChar char=""/>
              <a:tabLst/>
              <a:defRPr/>
            </a:lvl2pPr>
            <a:lvl3pPr marL="323892" marR="0" indent="-162823" algn="l" defTabSz="822686" rtl="0" eaLnBrk="1" fontAlgn="auto" latinLnBrk="0" hangingPunct="1">
              <a:lnSpc>
                <a:spcPct val="100000"/>
              </a:lnSpc>
              <a:spcBef>
                <a:spcPts val="540"/>
              </a:spcBef>
              <a:spcAft>
                <a:spcPts val="0"/>
              </a:spcAft>
              <a:buClr>
                <a:schemeClr val="accent2"/>
              </a:buClr>
              <a:buSzPct val="100000"/>
              <a:buFont typeface="Arial" pitchFamily="34" charset="0"/>
              <a:buChar char="–"/>
              <a:tabLst/>
              <a:defRPr/>
            </a:lvl3pPr>
            <a:lvl4pPr marL="479900" marR="0" indent="-159967" algn="l" defTabSz="822686" rtl="0" eaLnBrk="1" fontAlgn="auto" latinLnBrk="0" hangingPunct="1">
              <a:lnSpc>
                <a:spcPct val="100000"/>
              </a:lnSpc>
              <a:spcBef>
                <a:spcPts val="540"/>
              </a:spcBef>
              <a:spcAft>
                <a:spcPts val="0"/>
              </a:spcAft>
              <a:buClr>
                <a:schemeClr val="accent2"/>
              </a:buClr>
              <a:buSzPct val="100000"/>
              <a:buFont typeface="Arial" pitchFamily="34" charset="0"/>
              <a:buChar char="–"/>
              <a:tabLst/>
              <a:defRPr sz="1440"/>
            </a:lvl4pPr>
            <a:lvl5pPr marL="485838">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12416809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smtClean="0"/>
              <a:t>Insert page title</a:t>
            </a:r>
            <a:endParaRPr lang="en-US" dirty="0"/>
          </a:p>
        </p:txBody>
      </p:sp>
    </p:spTree>
    <p:extLst>
      <p:ext uri="{BB962C8B-B14F-4D97-AF65-F5344CB8AC3E}">
        <p14:creationId xmlns:p14="http://schemas.microsoft.com/office/powerpoint/2010/main" val="6978812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7" y="1522407"/>
            <a:ext cx="4996794"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5584144" y="1522407"/>
            <a:ext cx="4996794"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5955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nd Text: 2 columns WITH 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2407"/>
            <a:ext cx="4233627"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840034" y="1522407"/>
            <a:ext cx="5740904" cy="3951784"/>
          </a:xfrm>
          <a:noFill/>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31233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688" y="291525"/>
            <a:ext cx="10192250" cy="68022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8" y="1522407"/>
            <a:ext cx="3264975"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7315963" y="1522407"/>
            <a:ext cx="3264975"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863752" y="1522407"/>
            <a:ext cx="3264975" cy="395178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06821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88687" y="1521228"/>
            <a:ext cx="4996794" cy="1548322"/>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5584144" y="1521228"/>
            <a:ext cx="4996794" cy="1548322"/>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88687" y="3215316"/>
            <a:ext cx="4996794" cy="225682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5584144" y="3215316"/>
            <a:ext cx="4996794" cy="225682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Tree>
    <p:extLst>
      <p:ext uri="{BB962C8B-B14F-4D97-AF65-F5344CB8AC3E}">
        <p14:creationId xmlns:p14="http://schemas.microsoft.com/office/powerpoint/2010/main" val="35783670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88688" y="1522408"/>
            <a:ext cx="10190706" cy="2533889"/>
          </a:xfrm>
        </p:spPr>
        <p:txBody>
          <a:bodyPr>
            <a:noAutofit/>
          </a:bodyPr>
          <a:lstStyle>
            <a:lvl1pPr>
              <a:spcBef>
                <a:spcPts val="1619"/>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18619135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TextBox 1"/>
          <p:cNvSpPr txBox="1"/>
          <p:nvPr userDrawn="1"/>
        </p:nvSpPr>
        <p:spPr bwMode="black">
          <a:xfrm>
            <a:off x="388688" y="5971030"/>
            <a:ext cx="1509388" cy="110800"/>
          </a:xfrm>
          <a:prstGeom prst="rect">
            <a:avLst/>
          </a:prstGeom>
          <a:noFill/>
        </p:spPr>
        <p:txBody>
          <a:bodyPr wrap="none" lIns="0" tIns="0" rIns="0" bIns="0" rtlCol="0">
            <a:spAutoFit/>
          </a:bodyPr>
          <a:lstStyle/>
          <a:p>
            <a:pPr marL="119975" indent="-119975">
              <a:buClr>
                <a:srgbClr val="000000"/>
              </a:buClr>
              <a:buFont typeface="Arial" pitchFamily="34" charset="0"/>
              <a:buChar char="©"/>
            </a:pPr>
            <a:r>
              <a:rPr lang="en-US" sz="720" dirty="0" smtClean="0">
                <a:solidFill>
                  <a:sysClr val="windowText" lastClr="000000"/>
                </a:solidFill>
              </a:rPr>
              <a:t>2013 SAP AG. All rights reserved.</a:t>
            </a:r>
          </a:p>
        </p:txBody>
      </p:sp>
      <p:sp>
        <p:nvSpPr>
          <p:cNvPr id="3" name="TextBox 2"/>
          <p:cNvSpPr txBox="1"/>
          <p:nvPr userDrawn="1"/>
        </p:nvSpPr>
        <p:spPr bwMode="black">
          <a:xfrm>
            <a:off x="10472715" y="5971030"/>
            <a:ext cx="112211" cy="110800"/>
          </a:xfrm>
          <a:prstGeom prst="rect">
            <a:avLst/>
          </a:prstGeom>
          <a:noFill/>
        </p:spPr>
        <p:txBody>
          <a:bodyPr wrap="none" lIns="0" tIns="0" rIns="0" bIns="0" rtlCol="0">
            <a:spAutoFit/>
          </a:bodyPr>
          <a:lstStyle/>
          <a:p>
            <a:pPr marL="84269" indent="-84269" algn="r">
              <a:buClr>
                <a:srgbClr val="666666"/>
              </a:buClr>
              <a:buFont typeface="Arial" pitchFamily="34" charset="0"/>
              <a:buNone/>
            </a:pPr>
            <a:fld id="{0BDC132A-5C91-4078-9777-31DA19A62E0A}" type="slidenum">
              <a:rPr lang="en-US" sz="720" smtClean="0">
                <a:solidFill>
                  <a:srgbClr val="000000"/>
                </a:solidFill>
              </a:rPr>
              <a:pPr marL="84269" indent="-84269" algn="r">
                <a:buClr>
                  <a:srgbClr val="666666"/>
                </a:buClr>
                <a:buFont typeface="Arial" pitchFamily="34" charset="0"/>
                <a:buNone/>
              </a:pPr>
              <a:t>‹#›</a:t>
            </a:fld>
            <a:endParaRPr lang="en-US" sz="720" dirty="0" smtClean="0">
              <a:solidFill>
                <a:srgbClr val="000000"/>
              </a:solidFill>
            </a:endParaRPr>
          </a:p>
        </p:txBody>
      </p:sp>
    </p:spTree>
    <p:extLst>
      <p:ext uri="{BB962C8B-B14F-4D97-AF65-F5344CB8AC3E}">
        <p14:creationId xmlns:p14="http://schemas.microsoft.com/office/powerpoint/2010/main" val="362575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81" y="411163"/>
            <a:ext cx="3538725" cy="1439862"/>
          </a:xfrm>
        </p:spPr>
        <p:txBody>
          <a:bodyPr anchor="b"/>
          <a:lstStyle>
            <a:lvl1pPr>
              <a:defRPr sz="2159"/>
            </a:lvl1pPr>
          </a:lstStyle>
          <a:p>
            <a:r>
              <a:rPr lang="en-US" smtClean="0"/>
              <a:t>Click to edit Master title style</a:t>
            </a:r>
            <a:endParaRPr lang="de-DE"/>
          </a:p>
        </p:txBody>
      </p:sp>
      <p:sp>
        <p:nvSpPr>
          <p:cNvPr id="3" name="Picture Placeholder 2"/>
          <p:cNvSpPr>
            <a:spLocks noGrp="1"/>
          </p:cNvSpPr>
          <p:nvPr>
            <p:ph type="pic" idx="1"/>
          </p:nvPr>
        </p:nvSpPr>
        <p:spPr>
          <a:xfrm>
            <a:off x="4662566" y="889002"/>
            <a:ext cx="5553598" cy="4384675"/>
          </a:xfrm>
        </p:spPr>
        <p:txBody>
          <a:bodyPr/>
          <a:lstStyle>
            <a:lvl1pPr marL="0" indent="0">
              <a:buNone/>
              <a:defRPr sz="2159"/>
            </a:lvl1pPr>
            <a:lvl2pPr marL="308514" indent="0">
              <a:buNone/>
              <a:defRPr sz="1889"/>
            </a:lvl2pPr>
            <a:lvl3pPr marL="617029" indent="0">
              <a:buNone/>
              <a:defRPr sz="1619"/>
            </a:lvl3pPr>
            <a:lvl4pPr marL="925544" indent="0">
              <a:buNone/>
              <a:defRPr sz="1350"/>
            </a:lvl4pPr>
            <a:lvl5pPr marL="1234058" indent="0">
              <a:buNone/>
              <a:defRPr sz="1350"/>
            </a:lvl5pPr>
            <a:lvl6pPr marL="1542573" indent="0">
              <a:buNone/>
              <a:defRPr sz="1350"/>
            </a:lvl6pPr>
            <a:lvl7pPr marL="1851088" indent="0">
              <a:buNone/>
              <a:defRPr sz="1350"/>
            </a:lvl7pPr>
            <a:lvl8pPr marL="2159603" indent="0">
              <a:buNone/>
              <a:defRPr sz="1350"/>
            </a:lvl8pPr>
            <a:lvl9pPr marL="2468117" indent="0">
              <a:buNone/>
              <a:defRPr sz="1350"/>
            </a:lvl9pPr>
          </a:lstStyle>
          <a:p>
            <a:r>
              <a:rPr lang="en-US" smtClean="0"/>
              <a:t>Click icon to add picture</a:t>
            </a:r>
            <a:endParaRPr lang="de-DE"/>
          </a:p>
        </p:txBody>
      </p:sp>
      <p:sp>
        <p:nvSpPr>
          <p:cNvPr id="4" name="Text Placeholder 3"/>
          <p:cNvSpPr>
            <a:spLocks noGrp="1"/>
          </p:cNvSpPr>
          <p:nvPr>
            <p:ph type="body" sz="half" idx="2"/>
          </p:nvPr>
        </p:nvSpPr>
        <p:spPr>
          <a:xfrm>
            <a:off x="755581" y="1851025"/>
            <a:ext cx="3538725" cy="3429000"/>
          </a:xfrm>
        </p:spPr>
        <p:txBody>
          <a:bodyPr/>
          <a:lstStyle>
            <a:lvl1pPr marL="0" indent="0">
              <a:buNone/>
              <a:defRPr sz="1080"/>
            </a:lvl1pPr>
            <a:lvl2pPr marL="308514" indent="0">
              <a:buNone/>
              <a:defRPr sz="945"/>
            </a:lvl2pPr>
            <a:lvl3pPr marL="617029" indent="0">
              <a:buNone/>
              <a:defRPr sz="810"/>
            </a:lvl3pPr>
            <a:lvl4pPr marL="925544" indent="0">
              <a:buNone/>
              <a:defRPr sz="675"/>
            </a:lvl4pPr>
            <a:lvl5pPr marL="1234058" indent="0">
              <a:buNone/>
              <a:defRPr sz="675"/>
            </a:lvl5pPr>
            <a:lvl6pPr marL="1542573" indent="0">
              <a:buNone/>
              <a:defRPr sz="675"/>
            </a:lvl6pPr>
            <a:lvl7pPr marL="1851088" indent="0">
              <a:buNone/>
              <a:defRPr sz="675"/>
            </a:lvl7pPr>
            <a:lvl8pPr marL="2159603" indent="0">
              <a:buNone/>
              <a:defRPr sz="675"/>
            </a:lvl8pPr>
            <a:lvl9pPr marL="2468117" indent="0">
              <a:buNone/>
              <a:defRPr sz="675"/>
            </a:lvl9pPr>
          </a:lstStyle>
          <a:p>
            <a:pPr lvl="0"/>
            <a:r>
              <a:rPr lang="en-US" smtClean="0"/>
              <a:t>Edit Master text styles</a:t>
            </a:r>
          </a:p>
        </p:txBody>
      </p:sp>
    </p:spTree>
    <p:extLst>
      <p:ext uri="{BB962C8B-B14F-4D97-AF65-F5344CB8AC3E}">
        <p14:creationId xmlns:p14="http://schemas.microsoft.com/office/powerpoint/2010/main" val="310849715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88688" y="291525"/>
            <a:ext cx="8828845" cy="680225"/>
          </a:xfrm>
          <a:prstGeom prst="rect">
            <a:avLst/>
          </a:prstGeom>
        </p:spPr>
        <p:txBody>
          <a:bodyPr vert="horz" lIns="0" tIns="0" rIns="0" bIns="0" rtlCol="0" anchor="ctr" anchorCtr="0">
            <a:noAutofit/>
          </a:bodyPr>
          <a:lstStyle/>
          <a:p>
            <a:pPr>
              <a:spcBef>
                <a:spcPct val="0"/>
              </a:spcBef>
              <a:defRPr/>
            </a:pPr>
            <a:r>
              <a:rPr lang="en-US" sz="2159" b="1" smtClean="0">
                <a:solidFill>
                  <a:srgbClr val="666666"/>
                </a:solidFill>
              </a:rPr>
              <a:t>© 2013 SAP AG. Alle Rechte vorbehalten.</a:t>
            </a:r>
            <a:endParaRPr lang="en-US" sz="2159" b="1" dirty="0" smtClean="0">
              <a:solidFill>
                <a:srgbClr val="666666"/>
              </a:solidFill>
            </a:endParaRPr>
          </a:p>
        </p:txBody>
      </p:sp>
      <p:sp>
        <p:nvSpPr>
          <p:cNvPr id="6" name="TextBox 5"/>
          <p:cNvSpPr txBox="1"/>
          <p:nvPr userDrawn="1"/>
        </p:nvSpPr>
        <p:spPr bwMode="gray">
          <a:xfrm>
            <a:off x="388688" y="1522409"/>
            <a:ext cx="10082319" cy="1810752"/>
          </a:xfrm>
          <a:prstGeom prst="rect">
            <a:avLst/>
          </a:prstGeom>
          <a:noFill/>
        </p:spPr>
        <p:txBody>
          <a:bodyPr wrap="square" lIns="0" tIns="0" rIns="0" bIns="0" rtlCol="0">
            <a:spAutoFit/>
          </a:bodyPr>
          <a:lstStyle/>
          <a:p>
            <a:pPr>
              <a:spcBef>
                <a:spcPts val="1080"/>
              </a:spcBef>
            </a:pPr>
            <a:r>
              <a:rPr lang="en-US" sz="9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a:spcBef>
                <a:spcPts val="1080"/>
              </a:spcBef>
            </a:pPr>
            <a:r>
              <a:rPr lang="en-US" sz="900" noProof="1" smtClean="0">
                <a:solidFill>
                  <a:srgbClr val="000000"/>
                </a:solidFill>
                <a:ea typeface="MS PGothic" pitchFamily="34" charset="-128"/>
              </a:rPr>
              <a:t>Einige der von der SAP AG und ihren Distributoren vermarkteten Softwareprodukte enthalten proprietäre Softwarekomponenten anderer Softwareanbieter.</a:t>
            </a:r>
          </a:p>
          <a:p>
            <a:pPr>
              <a:spcBef>
                <a:spcPts val="1080"/>
              </a:spcBef>
            </a:pPr>
            <a:r>
              <a:rPr lang="en-US" sz="900" noProof="1" smtClean="0">
                <a:solidFill>
                  <a:srgbClr val="000000"/>
                </a:solidFill>
                <a:ea typeface="MS PGothic" pitchFamily="34" charset="-128"/>
              </a:rPr>
              <a:t>Produkte können länderspezifische Unterschiede aufweisen.</a:t>
            </a:r>
          </a:p>
          <a:p>
            <a:pPr>
              <a:spcBef>
                <a:spcPts val="1080"/>
              </a:spcBef>
            </a:pPr>
            <a:r>
              <a:rPr lang="en-US" sz="900" noProof="1" smtClean="0">
                <a:solidFill>
                  <a:srgbClr val="000000"/>
                </a:solidFil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080"/>
              </a:spcBef>
            </a:pPr>
            <a:r>
              <a:rPr lang="en-US" sz="900" noProof="1" smtClean="0">
                <a:solidFill>
                  <a:srgbClr val="000000"/>
                </a:solidFil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en-US" sz="900" noProof="1" smtClean="0">
                <a:solidFill>
                  <a:srgbClr val="000000"/>
                </a:solidFill>
                <a:ea typeface="MS PGothic" pitchFamily="34" charset="-128"/>
                <a:hlinkClick r:id="rId2"/>
              </a:rPr>
              <a:t>http://www.sap.com/corporate-en/legal/copyright/index.epx#trademark</a:t>
            </a:r>
            <a:r>
              <a:rPr lang="en-US" sz="900" noProof="1" smtClean="0">
                <a:solidFill>
                  <a:srgbClr val="000000"/>
                </a:solidFill>
                <a:ea typeface="MS PGothic" pitchFamily="34" charset="-128"/>
              </a:rPr>
              <a:t>.</a:t>
            </a:r>
          </a:p>
        </p:txBody>
      </p:sp>
    </p:spTree>
    <p:extLst>
      <p:ext uri="{BB962C8B-B14F-4D97-AF65-F5344CB8AC3E}">
        <p14:creationId xmlns:p14="http://schemas.microsoft.com/office/powerpoint/2010/main" val="251835795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image" Target="../media/image2.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tags" Target="../tags/tag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9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9" y="648001"/>
            <a:ext cx="8221605" cy="388800"/>
          </a:xfrm>
          <a:prstGeom prst="rect">
            <a:avLst/>
          </a:prstGeom>
        </p:spPr>
        <p:txBody>
          <a:bodyPr vert="horz" lIns="0" tIns="0" rIns="0" bIns="0" rtlCol="0" anchor="ctr">
            <a:noAutofit/>
          </a:bodyPr>
          <a:lstStyle/>
          <a:p>
            <a:r>
              <a:rPr lang="en-US" dirty="0" smtClean="0"/>
              <a:t>Click to edit Master title style</a:t>
            </a:r>
            <a:endParaRPr lang="de-DE" dirty="0"/>
          </a:p>
        </p:txBody>
      </p:sp>
      <p:sp>
        <p:nvSpPr>
          <p:cNvPr id="3" name="Text Placeholder 2"/>
          <p:cNvSpPr>
            <a:spLocks noGrp="1"/>
          </p:cNvSpPr>
          <p:nvPr>
            <p:ph type="body" idx="1"/>
          </p:nvPr>
        </p:nvSpPr>
        <p:spPr>
          <a:xfrm>
            <a:off x="345569" y="1296001"/>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7" name="Picture 6"/>
          <p:cNvPicPr>
            <a:picLocks/>
          </p:cNvPicPr>
          <p:nvPr>
            <p:custDataLst>
              <p:tags r:id="rId92"/>
            </p:custDataLst>
          </p:nvPr>
        </p:nvPicPr>
        <p:blipFill>
          <a:blip r:embed="rId96" cstate="print">
            <a:extLst>
              <a:ext uri="{28A0092B-C50C-407E-A947-70E740481C1C}">
                <a14:useLocalDpi xmlns:a14="http://schemas.microsoft.com/office/drawing/2010/main" val="0"/>
              </a:ext>
            </a:extLst>
          </a:blip>
          <a:stretch>
            <a:fillRect/>
          </a:stretch>
        </p:blipFill>
        <p:spPr>
          <a:xfrm>
            <a:off x="9758681" y="5464810"/>
            <a:ext cx="1094739"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6" name="Picture 5"/>
          <p:cNvPicPr>
            <a:picLocks/>
          </p:cNvPicPr>
          <p:nvPr>
            <p:custDataLst>
              <p:tags r:id="rId93"/>
            </p:custDataLst>
          </p:nvPr>
        </p:nvPicPr>
        <p:blipFill>
          <a:blip r:embed="rId97">
            <a:extLst>
              <a:ext uri="{28A0092B-C50C-407E-A947-70E740481C1C}">
                <a14:useLocalDpi xmlns:a14="http://schemas.microsoft.com/office/drawing/2010/main" val="0"/>
              </a:ext>
            </a:extLst>
          </a:blip>
          <a:stretch>
            <a:fillRect/>
          </a:stretch>
        </p:blipFill>
        <p:spPr>
          <a:xfrm>
            <a:off x="2" y="6041390"/>
            <a:ext cx="10970259"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Rectangle 8"/>
          <p:cNvSpPr>
            <a:spLocks/>
          </p:cNvSpPr>
          <p:nvPr>
            <p:custDataLst>
              <p:tags r:id="rId94"/>
            </p:custDataLst>
          </p:nvPr>
        </p:nvSpPr>
        <p:spPr>
          <a:xfrm>
            <a:off x="593091" y="5643882"/>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600" kern="0" dirty="0">
                <a:solidFill>
                  <a:srgbClr val="000000"/>
                </a:solidFill>
                <a:latin typeface="Bosch Office Sans" pitchFamily="2" charset="0"/>
              </a:rPr>
              <a:t>CI/DAV1.5 | 2018-03-05</a:t>
            </a:r>
          </a:p>
        </p:txBody>
      </p:sp>
      <p:sp>
        <p:nvSpPr>
          <p:cNvPr id="10" name="Rectangle 9"/>
          <p:cNvSpPr>
            <a:spLocks/>
          </p:cNvSpPr>
          <p:nvPr>
            <p:custDataLst>
              <p:tags r:id="rId95"/>
            </p:custDataLst>
          </p:nvPr>
        </p:nvSpPr>
        <p:spPr>
          <a:xfrm>
            <a:off x="593091" y="5758181"/>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nSpc>
                <a:spcPct val="107000"/>
              </a:lnSpc>
              <a:spcAft>
                <a:spcPts val="75"/>
              </a:spcAft>
            </a:pPr>
            <a:r>
              <a:rPr lang="en-US" sz="600" kern="0" dirty="0">
                <a:solidFill>
                  <a:srgbClr val="B2B3B5"/>
                </a:solidFill>
                <a:latin typeface="Bosch Office Sans"/>
              </a:rPr>
              <a:t>© Robert Bosch GmbH 2018. All rights reserved, also regarding any disposal, exploitation, reproduction, editing, distribution, as well as in the event of applications for industrial property rights.</a:t>
            </a:r>
          </a:p>
        </p:txBody>
      </p:sp>
      <p:sp>
        <p:nvSpPr>
          <p:cNvPr id="4" name="TextBox 3"/>
          <p:cNvSpPr txBox="1"/>
          <p:nvPr userDrawn="1"/>
        </p:nvSpPr>
        <p:spPr>
          <a:xfrm>
            <a:off x="177285" y="5652190"/>
            <a:ext cx="343494" cy="231707"/>
          </a:xfrm>
          <a:prstGeom prst="rect">
            <a:avLst/>
          </a:prstGeom>
          <a:noFill/>
        </p:spPr>
        <p:txBody>
          <a:bodyPr wrap="square" lIns="0" tIns="0" rIns="0" bIns="0" rtlCol="0">
            <a:noAutofit/>
          </a:bodyPr>
          <a:lstStyle/>
          <a:p>
            <a:pPr marR="0" defTabSz="822686" eaLnBrk="1" fontAlgn="auto" latinLnBrk="0" hangingPunct="1">
              <a:lnSpc>
                <a:spcPct val="107000"/>
              </a:lnSpc>
              <a:spcBef>
                <a:spcPts val="450"/>
              </a:spcBef>
              <a:spcAft>
                <a:spcPts val="0"/>
              </a:spcAft>
              <a:buClrTx/>
              <a:buSzTx/>
              <a:buFontTx/>
              <a:buNone/>
              <a:tabLst/>
            </a:pPr>
            <a:fld id="{93BED118-3221-474E-95D4-9D2B0EFDF0FF}" type="slidenum">
              <a:rPr kumimoji="0" lang="en-US" sz="1080" b="0" i="0" u="none" strike="noStrike" kern="0" cap="none" spc="0" normalizeH="0" baseline="0" noProof="0" smtClean="0">
                <a:ln>
                  <a:noFill/>
                </a:ln>
                <a:solidFill>
                  <a:srgbClr val="BEC0C2"/>
                </a:solidFill>
                <a:effectLst/>
                <a:uLnTx/>
                <a:uFillTx/>
              </a:rPr>
              <a:pPr marR="0" defTabSz="822686" eaLnBrk="1" fontAlgn="auto" latinLnBrk="0" hangingPunct="1">
                <a:lnSpc>
                  <a:spcPct val="107000"/>
                </a:lnSpc>
                <a:spcBef>
                  <a:spcPts val="450"/>
                </a:spcBef>
                <a:spcAft>
                  <a:spcPts val="0"/>
                </a:spcAft>
                <a:buClrTx/>
                <a:buSzTx/>
                <a:buFontTx/>
                <a:buNone/>
                <a:tabLst/>
              </a:pPr>
              <a:t>‹#›</a:t>
            </a:fld>
            <a:endParaRPr kumimoji="0" lang="en-US" sz="1080" b="0" i="0" u="none" strike="noStrike" kern="0" cap="none" spc="0" normalizeH="0" baseline="0" noProof="0" dirty="0" err="1" smtClean="0">
              <a:ln>
                <a:noFill/>
              </a:ln>
              <a:solidFill>
                <a:srgbClr val="BEC0C2"/>
              </a:solidFill>
              <a:effectLst/>
              <a:uLnTx/>
              <a:uFillTx/>
            </a:endParaRPr>
          </a:p>
        </p:txBody>
      </p:sp>
    </p:spTree>
    <p:extLst>
      <p:ext uri="{BB962C8B-B14F-4D97-AF65-F5344CB8AC3E}">
        <p14:creationId xmlns:p14="http://schemas.microsoft.com/office/powerpoint/2010/main" val="136124786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7" r:id="rId19"/>
    <p:sldLayoutId id="2147483748" r:id="rId20"/>
    <p:sldLayoutId id="2147483749" r:id="rId21"/>
    <p:sldLayoutId id="2147483750" r:id="rId22"/>
    <p:sldLayoutId id="2147483751" r:id="rId23"/>
    <p:sldLayoutId id="2147483752" r:id="rId24"/>
    <p:sldLayoutId id="2147483753" r:id="rId25"/>
    <p:sldLayoutId id="2147483755" r:id="rId26"/>
    <p:sldLayoutId id="2147483756" r:id="rId27"/>
    <p:sldLayoutId id="2147483757" r:id="rId28"/>
    <p:sldLayoutId id="2147483761" r:id="rId29"/>
    <p:sldLayoutId id="2147483762"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 id="2147483802" r:id="rId52"/>
    <p:sldLayoutId id="2147483803" r:id="rId53"/>
    <p:sldLayoutId id="2147483804" r:id="rId54"/>
    <p:sldLayoutId id="2147483805" r:id="rId55"/>
    <p:sldLayoutId id="2147483806" r:id="rId56"/>
    <p:sldLayoutId id="2147483807" r:id="rId57"/>
    <p:sldLayoutId id="2147483818" r:id="rId58"/>
    <p:sldLayoutId id="2147483819" r:id="rId59"/>
    <p:sldLayoutId id="2147483820" r:id="rId60"/>
    <p:sldLayoutId id="2147483821" r:id="rId61"/>
    <p:sldLayoutId id="2147483822" r:id="rId62"/>
    <p:sldLayoutId id="2147483823" r:id="rId63"/>
    <p:sldLayoutId id="2147483824" r:id="rId64"/>
    <p:sldLayoutId id="2147483825" r:id="rId65"/>
    <p:sldLayoutId id="2147483826" r:id="rId66"/>
    <p:sldLayoutId id="2147483827" r:id="rId67"/>
    <p:sldLayoutId id="2147483828" r:id="rId68"/>
    <p:sldLayoutId id="2147483829" r:id="rId69"/>
    <p:sldLayoutId id="2147483830" r:id="rId70"/>
    <p:sldLayoutId id="2147483831" r:id="rId71"/>
    <p:sldLayoutId id="2147483832" r:id="rId72"/>
    <p:sldLayoutId id="2147483833" r:id="rId73"/>
    <p:sldLayoutId id="2147483858" r:id="rId74"/>
    <p:sldLayoutId id="2147483894" r:id="rId75"/>
    <p:sldLayoutId id="2147483895" r:id="rId76"/>
    <p:sldLayoutId id="2147483703" r:id="rId77"/>
    <p:sldLayoutId id="2147483704" r:id="rId78"/>
    <p:sldLayoutId id="2147483705" r:id="rId79"/>
    <p:sldLayoutId id="2147483706" r:id="rId80"/>
    <p:sldLayoutId id="2147483708" r:id="rId81"/>
    <p:sldLayoutId id="2147483710" r:id="rId82"/>
    <p:sldLayoutId id="2147483711" r:id="rId83"/>
    <p:sldLayoutId id="2147483713" r:id="rId84"/>
    <p:sldLayoutId id="2147483714" r:id="rId85"/>
    <p:sldLayoutId id="2147483715" r:id="rId86"/>
    <p:sldLayoutId id="2147483719" r:id="rId87"/>
    <p:sldLayoutId id="2147483721" r:id="rId88"/>
    <p:sldLayoutId id="2147483722" r:id="rId89"/>
    <p:sldLayoutId id="2147483724" r:id="rId90"/>
  </p:sldLayoutIdLst>
  <p:timing>
    <p:tnLst>
      <p:par>
        <p:cTn id="1" dur="indefinite" restart="never" nodeType="tmRoot"/>
      </p:par>
    </p:tnLst>
  </p:timing>
  <p:hf hdr="0" ftr="0" dt="0"/>
  <p:txStyles>
    <p:titleStyle>
      <a:lvl1pPr algn="l" defTabSz="617029" rtl="0" eaLnBrk="1" latinLnBrk="0" hangingPunct="1">
        <a:lnSpc>
          <a:spcPct val="90000"/>
        </a:lnSpc>
        <a:spcBef>
          <a:spcPct val="0"/>
        </a:spcBef>
        <a:buFontTx/>
        <a:buNone/>
        <a:defRPr sz="1800" b="0" i="0" u="none" kern="1200">
          <a:solidFill>
            <a:schemeClr val="tx1"/>
          </a:solidFill>
          <a:latin typeface="Arial" panose="020B0604020202020204" pitchFamily="34" charset="0"/>
          <a:ea typeface="+mj-ea"/>
          <a:cs typeface="Arial" panose="020B0604020202020204" pitchFamily="34" charset="0"/>
        </a:defRPr>
      </a:lvl1pPr>
    </p:titleStyle>
    <p:bodyStyle>
      <a:lvl1pPr marL="188592" indent="-188592" algn="l" defTabSz="617029" rtl="0" eaLnBrk="1" latinLnBrk="0" hangingPunct="1">
        <a:lnSpc>
          <a:spcPct val="107000"/>
        </a:lnSpc>
        <a:spcBef>
          <a:spcPts val="375"/>
        </a:spcBef>
        <a:buClrTx/>
        <a:buSzPct val="100000"/>
        <a:buFont typeface="Wingdings 3" panose="05040102010807070707" pitchFamily="18" charset="2"/>
        <a:buChar char=""/>
        <a:defRPr sz="1350" b="0" i="0" u="none" kern="1200">
          <a:solidFill>
            <a:schemeClr val="tx1"/>
          </a:solidFill>
          <a:latin typeface="Bosch Office Sans" pitchFamily="2" charset="0"/>
          <a:ea typeface="+mn-ea"/>
          <a:cs typeface="+mn-cs"/>
        </a:defRPr>
      </a:lvl1pPr>
      <a:lvl2pPr marL="380995" indent="-205737" algn="l" defTabSz="617029" rtl="0" eaLnBrk="1" latinLnBrk="0" hangingPunct="1">
        <a:lnSpc>
          <a:spcPct val="103000"/>
        </a:lnSpc>
        <a:spcBef>
          <a:spcPts val="375"/>
        </a:spcBef>
        <a:buClrTx/>
        <a:buSzPct val="100000"/>
        <a:buFont typeface="Wingdings 3" panose="05040102010807070707" pitchFamily="18" charset="2"/>
        <a:buChar char=""/>
        <a:defRPr sz="1200" b="0" i="0" u="none" kern="1200">
          <a:solidFill>
            <a:schemeClr val="tx1"/>
          </a:solidFill>
          <a:latin typeface="Bosch Office Sans" pitchFamily="2" charset="0"/>
          <a:ea typeface="+mn-ea"/>
          <a:cs typeface="+mn-cs"/>
        </a:defRPr>
      </a:lvl2pPr>
      <a:lvl3pPr marL="547680" indent="-153350" algn="l" defTabSz="617029" rtl="0" eaLnBrk="1" latinLnBrk="0" hangingPunct="1">
        <a:lnSpc>
          <a:spcPct val="102000"/>
        </a:lnSpc>
        <a:spcBef>
          <a:spcPts val="375"/>
        </a:spcBef>
        <a:buClrTx/>
        <a:buSzPct val="100000"/>
        <a:buFontTx/>
        <a:buChar char="‒"/>
        <a:defRPr sz="1050" b="0" i="0" u="none" kern="1200">
          <a:solidFill>
            <a:schemeClr val="tx1"/>
          </a:solidFill>
          <a:latin typeface="Bosch Office Sans" pitchFamily="2" charset="0"/>
          <a:ea typeface="+mn-ea"/>
          <a:cs typeface="+mn-cs"/>
        </a:defRPr>
      </a:lvl3pPr>
      <a:lvl4pPr marL="699125" indent="-138110" algn="l" defTabSz="61702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4pPr>
      <a:lvl5pPr marL="699125" indent="-138110" algn="l" defTabSz="61702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5pPr>
      <a:lvl6pPr marL="699125" indent="-138110" algn="l" defTabSz="61702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6pPr>
      <a:lvl7pPr marL="699125" indent="-138110" algn="l" defTabSz="61702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7pPr>
      <a:lvl8pPr marL="699125" indent="-138110" algn="l" defTabSz="61702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8pPr>
      <a:lvl9pPr marL="699125" indent="-138110" algn="l" defTabSz="617029" rtl="0" eaLnBrk="1" latinLnBrk="0" hangingPunct="1">
        <a:lnSpc>
          <a:spcPct val="103000"/>
        </a:lnSpc>
        <a:spcBef>
          <a:spcPts val="375"/>
        </a:spcBef>
        <a:buClrTx/>
        <a:buSzPct val="100000"/>
        <a:buFontTx/>
        <a:buChar char="‒"/>
        <a:defRPr sz="975" b="0" i="0" u="none" kern="1200" baseline="0">
          <a:solidFill>
            <a:schemeClr val="tx1"/>
          </a:solidFill>
          <a:latin typeface="Bosch Office Sans" pitchFamily="2" charset="0"/>
          <a:ea typeface="+mn-ea"/>
          <a:cs typeface="+mn-cs"/>
        </a:defRPr>
      </a:lvl9pPr>
    </p:bodyStyle>
    <p:otherStyle>
      <a:defPPr>
        <a:defRPr lang="de-DE"/>
      </a:defPPr>
      <a:lvl1pPr marL="0" algn="l" defTabSz="617029" rtl="0" eaLnBrk="1" latinLnBrk="0" hangingPunct="1">
        <a:defRPr sz="1215" kern="1200">
          <a:solidFill>
            <a:schemeClr val="tx1"/>
          </a:solidFill>
          <a:latin typeface="+mn-lt"/>
          <a:ea typeface="+mn-ea"/>
          <a:cs typeface="+mn-cs"/>
        </a:defRPr>
      </a:lvl1pPr>
      <a:lvl2pPr marL="308514" algn="l" defTabSz="617029" rtl="0" eaLnBrk="1" latinLnBrk="0" hangingPunct="1">
        <a:defRPr sz="1215" kern="1200">
          <a:solidFill>
            <a:schemeClr val="tx1"/>
          </a:solidFill>
          <a:latin typeface="+mn-lt"/>
          <a:ea typeface="+mn-ea"/>
          <a:cs typeface="+mn-cs"/>
        </a:defRPr>
      </a:lvl2pPr>
      <a:lvl3pPr marL="617029" algn="l" defTabSz="617029" rtl="0" eaLnBrk="1" latinLnBrk="0" hangingPunct="1">
        <a:defRPr sz="1215" kern="1200">
          <a:solidFill>
            <a:schemeClr val="tx1"/>
          </a:solidFill>
          <a:latin typeface="+mn-lt"/>
          <a:ea typeface="+mn-ea"/>
          <a:cs typeface="+mn-cs"/>
        </a:defRPr>
      </a:lvl3pPr>
      <a:lvl4pPr marL="925544" algn="l" defTabSz="617029" rtl="0" eaLnBrk="1" latinLnBrk="0" hangingPunct="1">
        <a:defRPr sz="1215" kern="1200">
          <a:solidFill>
            <a:schemeClr val="tx1"/>
          </a:solidFill>
          <a:latin typeface="+mn-lt"/>
          <a:ea typeface="+mn-ea"/>
          <a:cs typeface="+mn-cs"/>
        </a:defRPr>
      </a:lvl4pPr>
      <a:lvl5pPr marL="1234058" algn="l" defTabSz="617029" rtl="0" eaLnBrk="1" latinLnBrk="0" hangingPunct="1">
        <a:defRPr sz="1215" kern="1200">
          <a:solidFill>
            <a:schemeClr val="tx1"/>
          </a:solidFill>
          <a:latin typeface="+mn-lt"/>
          <a:ea typeface="+mn-ea"/>
          <a:cs typeface="+mn-cs"/>
        </a:defRPr>
      </a:lvl5pPr>
      <a:lvl6pPr marL="1542573" algn="l" defTabSz="617029" rtl="0" eaLnBrk="1" latinLnBrk="0" hangingPunct="1">
        <a:defRPr sz="1215" kern="1200">
          <a:solidFill>
            <a:schemeClr val="tx1"/>
          </a:solidFill>
          <a:latin typeface="+mn-lt"/>
          <a:ea typeface="+mn-ea"/>
          <a:cs typeface="+mn-cs"/>
        </a:defRPr>
      </a:lvl6pPr>
      <a:lvl7pPr marL="1851088" algn="l" defTabSz="617029" rtl="0" eaLnBrk="1" latinLnBrk="0" hangingPunct="1">
        <a:defRPr sz="1215" kern="1200">
          <a:solidFill>
            <a:schemeClr val="tx1"/>
          </a:solidFill>
          <a:latin typeface="+mn-lt"/>
          <a:ea typeface="+mn-ea"/>
          <a:cs typeface="+mn-cs"/>
        </a:defRPr>
      </a:lvl7pPr>
      <a:lvl8pPr marL="2159603" algn="l" defTabSz="617029" rtl="0" eaLnBrk="1" latinLnBrk="0" hangingPunct="1">
        <a:defRPr sz="1215" kern="1200">
          <a:solidFill>
            <a:schemeClr val="tx1"/>
          </a:solidFill>
          <a:latin typeface="+mn-lt"/>
          <a:ea typeface="+mn-ea"/>
          <a:cs typeface="+mn-cs"/>
        </a:defRPr>
      </a:lvl8pPr>
      <a:lvl9pPr marL="2468117" algn="l" defTabSz="617029"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7.xml"/><Relationship Id="rId7"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5.png"/><Relationship Id="rId4" Type="http://schemas.openxmlformats.org/officeDocument/2006/relationships/tags" Target="../tags/tag18.xml"/><Relationship Id="rId9"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veui5infra.dhcp.wdf.sap.corp:8080/snippix/snippets/9436" TargetMode="External"/><Relationship Id="rId3" Type="http://schemas.openxmlformats.org/officeDocument/2006/relationships/hyperlink" Target="http://veui5infra.dhcp.wdf.sap.corp:8080/snippix/snippets/3529" TargetMode="External"/><Relationship Id="rId7" Type="http://schemas.openxmlformats.org/officeDocument/2006/relationships/hyperlink" Target="http://veui5infra.dhcp.wdf.sap.corp:8080/demokit/test-resources/sap/m/Button.html?sap-theme=sap_mvi&amp;sap-ui-xx-fakeOS=android" TargetMode="External"/><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hyperlink" Target="http://veui5infra.dhcp.wdf.sap.corp:8080/demokit/test-resources/sap/m/Bar.html?sap-theme=sap_mvi&amp;sap-ui-xx-fakeOS=ios" TargetMode="External"/><Relationship Id="rId5" Type="http://schemas.openxmlformats.org/officeDocument/2006/relationships/hyperlink" Target="http://veui5infra.dhcp.wdf.sap.corp:8080/demokit/test-resources/sap/ui/commons/samples/DialogControls.html"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veui5infra.dhcp.wdf.sap.corp:8080/demokit/test-resources/sap/m/TileContainer.html?sap-theme=sap_bluecrystal&amp;sap-ui-xx-fakeOS=ios" TargetMode="External"/><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7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4.xml"/></Relationships>
</file>

<file path=ppt/slides/_rels/slide10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sapui5.netweaver.ondemand.com/#/topic/777168ffe8324873973151dae2356d1c.html" TargetMode="External"/><Relationship Id="rId7" Type="http://schemas.openxmlformats.org/officeDocument/2006/relationships/hyperlink" Target="https://sapui5.netweaver.ondemand.com/test-resources/sap/m/demokit/theming/webapp/index.html" TargetMode="External"/><Relationship Id="rId2" Type="http://schemas.openxmlformats.org/officeDocument/2006/relationships/notesSlide" Target="../notesSlides/notesSlide52.xml"/><Relationship Id="rId1" Type="http://schemas.openxmlformats.org/officeDocument/2006/relationships/slideLayout" Target="../slideLayouts/slideLayout74.xml"/><Relationship Id="rId6" Type="http://schemas.openxmlformats.org/officeDocument/2006/relationships/hyperlink" Target="https://sapui5.netweaver.ondemand.com/#/sample/sap.ui.core.sample.ThemeCustomClasses/preview" TargetMode="External"/><Relationship Id="rId5" Type="http://schemas.openxmlformats.org/officeDocument/2006/relationships/hyperlink" Target="https://sapui5.netweaver.ondemand.com/#/topic/91a4946b0dcf4356aaaedc4e502864f4" TargetMode="External"/><Relationship Id="rId10" Type="http://schemas.openxmlformats.org/officeDocument/2006/relationships/image" Target="../media/image99.png"/><Relationship Id="rId4" Type="http://schemas.openxmlformats.org/officeDocument/2006/relationships/hyperlink" Target="https://sapui5.netweaver.ondemand.com/#/topic/c71f6df62dae47ca8284310a6f5fc80a.html" TargetMode="External"/><Relationship Id="rId9" Type="http://schemas.openxmlformats.org/officeDocument/2006/relationships/image" Target="../media/image9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74.xml"/><Relationship Id="rId4" Type="http://schemas.openxmlformats.org/officeDocument/2006/relationships/hyperlink" Target="https://themedesigner-themedesigner.dispatcher.hanatrial.ondemand.com/index.html" TargetMode="External"/></Relationships>
</file>

<file path=ppt/slides/_rels/slide10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7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slide" Target="slide184.xml"/></Relationships>
</file>

<file path=ppt/slides/_rels/slide109.xml.rels><?xml version="1.0" encoding="UTF-8" standalone="yes"?>
<Relationships xmlns="http://schemas.openxmlformats.org/package/2006/relationships"><Relationship Id="rId3" Type="http://schemas.openxmlformats.org/officeDocument/2006/relationships/hyperlink" Target="https://themedesigner-themedesigner.dispatcher.hanatrial.ondemand.com/index.html"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108.png"/><Relationship Id="rId4" Type="http://schemas.openxmlformats.org/officeDocument/2006/relationships/slide" Target="slide18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slide" Target="slide187.xml"/></Relationships>
</file>

<file path=ppt/slides/_rels/slide111.xml.rels><?xml version="1.0" encoding="UTF-8" standalone="yes"?>
<Relationships xmlns="http://schemas.openxmlformats.org/package/2006/relationships"><Relationship Id="rId3" Type="http://schemas.openxmlformats.org/officeDocument/2006/relationships/slide" Target="slide186.xm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8" Type="http://schemas.openxmlformats.org/officeDocument/2006/relationships/hyperlink" Target="https://sapui5.hana.ondemand.com/#/topic/17b87fbafb5a4474982760d2a3a73e69" TargetMode="External"/><Relationship Id="rId3" Type="http://schemas.openxmlformats.org/officeDocument/2006/relationships/tags" Target="../tags/tag166.xml"/><Relationship Id="rId7" Type="http://schemas.openxmlformats.org/officeDocument/2006/relationships/slideLayout" Target="../slideLayouts/slideLayout1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hyperlink" Target="https://sapui5.hana.ondemand.com/#/topic/723f4b2334e344c08269159797f6f796" TargetMode="External"/></Relationships>
</file>

<file path=ppt/slides/_rels/slide114.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slideLayout" Target="../slideLayouts/slideLayout1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8" Type="http://schemas.openxmlformats.org/officeDocument/2006/relationships/hyperlink" Target="https://sapui5.hana.ondemand.com/#/topic/4da72985139b4b83b5f1c1e0c0d2ed5a" TargetMode="External"/><Relationship Id="rId3" Type="http://schemas.openxmlformats.org/officeDocument/2006/relationships/tags" Target="../tags/tag178.xml"/><Relationship Id="rId7" Type="http://schemas.openxmlformats.org/officeDocument/2006/relationships/slideLayout" Target="../slideLayouts/slideLayout12.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hyperlink" Target="https://sapui5.hana.ondemand.com/#/topic/19453962b8074b7399372c65cbe05370" TargetMode="External"/><Relationship Id="rId5" Type="http://schemas.openxmlformats.org/officeDocument/2006/relationships/tags" Target="../tags/tag180.xml"/><Relationship Id="rId10" Type="http://schemas.openxmlformats.org/officeDocument/2006/relationships/hyperlink" Target="https://sapui5.hana.ondemand.com/#/topic/776f7352807e4f82b18176c8fbdc0c56" TargetMode="External"/><Relationship Id="rId4" Type="http://schemas.openxmlformats.org/officeDocument/2006/relationships/tags" Target="../tags/tag179.xml"/><Relationship Id="rId9" Type="http://schemas.openxmlformats.org/officeDocument/2006/relationships/hyperlink" Target="https://sapui5.hana.ondemand.com/#/topic/354f98ed2b514ba9960556333428d35e" TargetMode="External"/></Relationships>
</file>

<file path=ppt/slides/_rels/slide117.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slideLayout" Target="../slideLayouts/slideLayout12.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3" Type="http://schemas.openxmlformats.org/officeDocument/2006/relationships/hyperlink" Target="http://datajs.codeplex.com/" TargetMode="External"/><Relationship Id="rId2" Type="http://schemas.openxmlformats.org/officeDocument/2006/relationships/hyperlink" Target="http://www.odata.org/"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hyperlink" Target="https://connect.bosch.com/communities/service/html/communitystart?communityUuid=74e65ca6-2bd9-410c-bcc7-f39b581ab07f&amp;successMessage=confirm.requesttojoin" TargetMode="Externa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hyperlink" Target="https://sapui5.hana.ondemand.com/#/api" TargetMode="External"/><Relationship Id="rId17" Type="http://schemas.openxmlformats.org/officeDocument/2006/relationships/hyperlink" Target="https://account.hanatrial.ondemand.com/" TargetMode="External"/><Relationship Id="rId2" Type="http://schemas.openxmlformats.org/officeDocument/2006/relationships/tags" Target="../tags/tag37.xml"/><Relationship Id="rId16" Type="http://schemas.openxmlformats.org/officeDocument/2006/relationships/hyperlink" Target="https://inside-docupedia.bosch.com/confluence/display/SFSD/SAP+WebIDE#SAPWebIDE-Registernewdeveloper(FioriCoreTeam)" TargetMode="Externa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hyperlink" Target="https://sapui5.hana.ondemand.com/1.52.9/#/api" TargetMode="External"/><Relationship Id="rId5" Type="http://schemas.openxmlformats.org/officeDocument/2006/relationships/tags" Target="../tags/tag40.xml"/><Relationship Id="rId15" Type="http://schemas.openxmlformats.org/officeDocument/2006/relationships/hyperlink" Target="https://inside-docupedia.bosch.com/confluence/pages/viewpage.action?pageId=373164858" TargetMode="External"/><Relationship Id="rId10" Type="http://schemas.openxmlformats.org/officeDocument/2006/relationships/hyperlink" Target="https://sapui5.hana.ondemand.com/1.52.9/#/controls" TargetMode="External"/><Relationship Id="rId4" Type="http://schemas.openxmlformats.org/officeDocument/2006/relationships/tags" Target="../tags/tag39.xml"/><Relationship Id="rId9" Type="http://schemas.openxmlformats.org/officeDocument/2006/relationships/slideLayout" Target="../slideLayouts/slideLayout6.xml"/><Relationship Id="rId14" Type="http://schemas.openxmlformats.org/officeDocument/2006/relationships/hyperlink" Target="https://connect.bosch.com/communities/service/html/communitystart?communityUuid=869bc3f5-5b8a-4c13-9089-55374cd632ca&amp;successMessage=confirm.requesttojoin"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2.xml"/><Relationship Id="rId4" Type="http://schemas.openxmlformats.org/officeDocument/2006/relationships/image" Target="../media/image118.PNG"/></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3" Type="http://schemas.openxmlformats.org/officeDocument/2006/relationships/slide" Target="slide124.xm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124.xml.rels><?xml version="1.0" encoding="UTF-8" standalone="yes"?>
<Relationships xmlns="http://schemas.openxmlformats.org/package/2006/relationships"><Relationship Id="rId3" Type="http://schemas.openxmlformats.org/officeDocument/2006/relationships/slide" Target="slide125.xml"/><Relationship Id="rId2" Type="http://schemas.openxmlformats.org/officeDocument/2006/relationships/notesSlide" Target="../notesSlides/notesSlide63.xml"/><Relationship Id="rId1" Type="http://schemas.openxmlformats.org/officeDocument/2006/relationships/slideLayout" Target="../slideLayouts/slideLayout35.xml"/><Relationship Id="rId4" Type="http://schemas.openxmlformats.org/officeDocument/2006/relationships/image" Target="../media/image121.png"/></Relationships>
</file>

<file path=ppt/slides/_rels/slide125.xml.rels><?xml version="1.0" encoding="UTF-8" standalone="yes"?>
<Relationships xmlns="http://schemas.openxmlformats.org/package/2006/relationships"><Relationship Id="rId3" Type="http://schemas.openxmlformats.org/officeDocument/2006/relationships/slide" Target="slide123.xml"/><Relationship Id="rId2" Type="http://schemas.openxmlformats.org/officeDocument/2006/relationships/notesSlide" Target="../notesSlides/notesSlide64.xml"/><Relationship Id="rId1" Type="http://schemas.openxmlformats.org/officeDocument/2006/relationships/slideLayout" Target="../slideLayouts/slideLayout36.xml"/><Relationship Id="rId5" Type="http://schemas.openxmlformats.org/officeDocument/2006/relationships/image" Target="../media/image123.png"/><Relationship Id="rId4" Type="http://schemas.openxmlformats.org/officeDocument/2006/relationships/image" Target="../media/image122.png"/></Relationships>
</file>

<file path=ppt/slides/_rels/slide1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38.xml"/><Relationship Id="rId4" Type="http://schemas.openxmlformats.org/officeDocument/2006/relationships/slide" Target="slide128.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39.xml"/><Relationship Id="rId4" Type="http://schemas.openxmlformats.org/officeDocument/2006/relationships/slide" Target="slide129.xml"/></Relationships>
</file>

<file path=ppt/slides/_rels/slide129.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notesSlide" Target="../notesSlides/notesSlide67.xml"/><Relationship Id="rId1" Type="http://schemas.openxmlformats.org/officeDocument/2006/relationships/slideLayout" Target="../slideLayouts/slideLayout4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hyperlink" Target="http://veui5infra.dhcp.wdf.sap.corp:8080/teched2011/index.html?server=3"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1.xml"/><Relationship Id="rId4" Type="http://schemas.openxmlformats.org/officeDocument/2006/relationships/image" Target="../media/image131.PNG"/></Relationships>
</file>

<file path=ppt/slides/_rels/slide132.xml.rels><?xml version="1.0" encoding="UTF-8" standalone="yes"?>
<Relationships xmlns="http://schemas.openxmlformats.org/package/2006/relationships"><Relationship Id="rId8" Type="http://schemas.openxmlformats.org/officeDocument/2006/relationships/hyperlink" Target="https://sapui5.hana.ondemand.com/#/topic/70ef981d350a495b940640801701c409" TargetMode="External"/><Relationship Id="rId3" Type="http://schemas.openxmlformats.org/officeDocument/2006/relationships/tags" Target="../tags/tag190.xml"/><Relationship Id="rId7" Type="http://schemas.openxmlformats.org/officeDocument/2006/relationships/slideLayout" Target="../slideLayouts/slideLayout12.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hyperlink" Target="https://sapui5.hana.ondemand.com/#/topic/c98d57347ba444c6945f596584d2db45" TargetMode="External"/><Relationship Id="rId5" Type="http://schemas.openxmlformats.org/officeDocument/2006/relationships/tags" Target="../tags/tag192.xml"/><Relationship Id="rId10" Type="http://schemas.openxmlformats.org/officeDocument/2006/relationships/hyperlink" Target="https://sapui5.hana.ondemand.com/#/topic/dfe04650afc046e0802abb1a1a90d2d9" TargetMode="External"/><Relationship Id="rId4" Type="http://schemas.openxmlformats.org/officeDocument/2006/relationships/tags" Target="../tags/tag191.xml"/><Relationship Id="rId9" Type="http://schemas.openxmlformats.org/officeDocument/2006/relationships/hyperlink" Target="https://sapui5.hana.ondemand.com/#/topic/bf71375454654b44af01379a3c3a6273" TargetMode="External"/></Relationships>
</file>

<file path=ppt/slides/_rels/slide133.xml.rels><?xml version="1.0" encoding="UTF-8" standalone="yes"?>
<Relationships xmlns="http://schemas.openxmlformats.org/package/2006/relationships"><Relationship Id="rId3" Type="http://schemas.openxmlformats.org/officeDocument/2006/relationships/tags" Target="../tags/tag196.xml"/><Relationship Id="rId7" Type="http://schemas.openxmlformats.org/officeDocument/2006/relationships/slideLayout" Target="../slideLayouts/slideLayout12.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134.PNG"/><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notesSlide" Target="../notesSlides/notesSlide68.xml"/><Relationship Id="rId1" Type="http://schemas.openxmlformats.org/officeDocument/2006/relationships/slideLayout" Target="../slideLayouts/slideLayout43.xml"/><Relationship Id="rId4" Type="http://schemas.openxmlformats.org/officeDocument/2006/relationships/image" Target="../media/image135.png"/></Relationships>
</file>

<file path=ppt/slides/_rels/slide137.xml.rels><?xml version="1.0" encoding="UTF-8" standalone="yes"?>
<Relationships xmlns="http://schemas.openxmlformats.org/package/2006/relationships"><Relationship Id="rId3" Type="http://schemas.openxmlformats.org/officeDocument/2006/relationships/slide" Target="slide135.xml"/><Relationship Id="rId2" Type="http://schemas.openxmlformats.org/officeDocument/2006/relationships/notesSlide" Target="../notesSlides/notesSlide69.xml"/><Relationship Id="rId1" Type="http://schemas.openxmlformats.org/officeDocument/2006/relationships/slideLayout" Target="../slideLayouts/slideLayout44.xml"/><Relationship Id="rId4" Type="http://schemas.openxmlformats.org/officeDocument/2006/relationships/image" Target="../media/image136.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1.xml"/><Relationship Id="rId1" Type="http://schemas.openxmlformats.org/officeDocument/2006/relationships/slideLayout" Target="../slideLayouts/slideLayout46.xml"/><Relationship Id="rId4" Type="http://schemas.openxmlformats.org/officeDocument/2006/relationships/slide" Target="slide140.xml"/></Relationships>
</file>

<file path=ppt/slides/_rels/slide14.xml.rels><?xml version="1.0" encoding="UTF-8" standalone="yes"?>
<Relationships xmlns="http://schemas.openxmlformats.org/package/2006/relationships"><Relationship Id="rId3" Type="http://schemas.openxmlformats.org/officeDocument/2006/relationships/hyperlink" Target="http://veui5infra.dhcp.wdf.sap.corp:8080/teched2011/index.html?server=3"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notesSlide" Target="../notesSlides/notesSlide72.xml"/><Relationship Id="rId1" Type="http://schemas.openxmlformats.org/officeDocument/2006/relationships/slideLayout" Target="../slideLayouts/slideLayout47.xml"/><Relationship Id="rId4" Type="http://schemas.openxmlformats.org/officeDocument/2006/relationships/image" Target="../media/image138.png"/></Relationships>
</file>

<file path=ppt/slides/_rels/slide141.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notesSlide" Target="../notesSlides/notesSlide73.xml"/><Relationship Id="rId1" Type="http://schemas.openxmlformats.org/officeDocument/2006/relationships/slideLayout" Target="../slideLayouts/slideLayout48.xml"/><Relationship Id="rId4" Type="http://schemas.openxmlformats.org/officeDocument/2006/relationships/image" Target="../media/image139.png"/></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49.xml"/><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144.xml"/><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51.xml"/><Relationship Id="rId5" Type="http://schemas.openxmlformats.org/officeDocument/2006/relationships/image" Target="../media/image144.PNG"/><Relationship Id="rId4" Type="http://schemas.openxmlformats.org/officeDocument/2006/relationships/slide" Target="slide145.xml"/></Relationships>
</file>

<file path=ppt/slides/_rels/slide145.xml.rels><?xml version="1.0" encoding="UTF-8" standalone="yes"?>
<Relationships xmlns="http://schemas.openxmlformats.org/package/2006/relationships"><Relationship Id="rId3" Type="http://schemas.openxmlformats.org/officeDocument/2006/relationships/slide" Target="slide143.xml"/><Relationship Id="rId2" Type="http://schemas.openxmlformats.org/officeDocument/2006/relationships/notesSlide" Target="../notesSlides/notesSlide76.xml"/><Relationship Id="rId1" Type="http://schemas.openxmlformats.org/officeDocument/2006/relationships/slideLayout" Target="../slideLayouts/slideLayout52.xml"/><Relationship Id="rId4" Type="http://schemas.openxmlformats.org/officeDocument/2006/relationships/image" Target="../media/image145.PNG"/></Relationships>
</file>

<file path=ppt/slides/_rels/slide1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7.xml"/><Relationship Id="rId1" Type="http://schemas.openxmlformats.org/officeDocument/2006/relationships/slideLayout" Target="../slideLayouts/slideLayout5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8.xml"/><Relationship Id="rId1" Type="http://schemas.openxmlformats.org/officeDocument/2006/relationships/slideLayout" Target="../slideLayouts/slideLayout54.xml"/><Relationship Id="rId4" Type="http://schemas.openxmlformats.org/officeDocument/2006/relationships/image" Target="../media/image151.PNG"/></Relationships>
</file>

<file path=ppt/slides/_rels/slide148.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notesSlide" Target="../notesSlides/notesSlide79.xml"/><Relationship Id="rId1" Type="http://schemas.openxmlformats.org/officeDocument/2006/relationships/slideLayout" Target="../slideLayouts/slideLayout55.xml"/><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slide" Target="slide150.xml"/><Relationship Id="rId2" Type="http://schemas.openxmlformats.org/officeDocument/2006/relationships/notesSlide" Target="../notesSlides/notesSlide80.xml"/><Relationship Id="rId1" Type="http://schemas.openxmlformats.org/officeDocument/2006/relationships/slideLayout" Target="../slideLayouts/slideLayout56.xml"/><Relationship Id="rId4" Type="http://schemas.openxmlformats.org/officeDocument/2006/relationships/image" Target="../media/image153.PNG"/></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Layout" Target="../slideLayouts/slideLayout1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s/_rels/slide150.xml.rels><?xml version="1.0" encoding="UTF-8" standalone="yes"?>
<Relationships xmlns="http://schemas.openxmlformats.org/package/2006/relationships"><Relationship Id="rId3" Type="http://schemas.openxmlformats.org/officeDocument/2006/relationships/slide" Target="slide148.xml"/><Relationship Id="rId2" Type="http://schemas.openxmlformats.org/officeDocument/2006/relationships/notesSlide" Target="../notesSlides/notesSlide81.xml"/><Relationship Id="rId1" Type="http://schemas.openxmlformats.org/officeDocument/2006/relationships/slideLayout" Target="../slideLayouts/slideLayout57.xml"/><Relationship Id="rId4" Type="http://schemas.openxmlformats.org/officeDocument/2006/relationships/image" Target="../media/image154.PNG"/></Relationships>
</file>

<file path=ppt/slides/_rels/slide151.xml.rels><?xml version="1.0" encoding="UTF-8" standalone="yes"?>
<Relationships xmlns="http://schemas.openxmlformats.org/package/2006/relationships"><Relationship Id="rId8" Type="http://schemas.openxmlformats.org/officeDocument/2006/relationships/hyperlink" Target="https://sapui5.hana.ondemand.com/#/topic/0f8626ed7b7542ffaa44601828db20de" TargetMode="External"/><Relationship Id="rId3" Type="http://schemas.openxmlformats.org/officeDocument/2006/relationships/tags" Target="../tags/tag202.xml"/><Relationship Id="rId7" Type="http://schemas.openxmlformats.org/officeDocument/2006/relationships/slideLayout" Target="../slideLayouts/slideLayout1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5" Type="http://schemas.openxmlformats.org/officeDocument/2006/relationships/tags" Target="../tags/tag204.xml"/><Relationship Id="rId10" Type="http://schemas.openxmlformats.org/officeDocument/2006/relationships/hyperlink" Target="https://sapui5.hana.ondemand.com/#/topic/c4b2a32bb72f483faa173e890e48d812" TargetMode="External"/><Relationship Id="rId4" Type="http://schemas.openxmlformats.org/officeDocument/2006/relationships/tags" Target="../tags/tag203.xml"/><Relationship Id="rId9" Type="http://schemas.openxmlformats.org/officeDocument/2006/relationships/hyperlink" Target="https://sapui5.hana.ondemand.com/#/topic/5295470d7eee46c1898ee46c1b9ad763" TargetMode="External"/></Relationships>
</file>

<file path=ppt/slides/_rels/slide152.xml.rels><?xml version="1.0" encoding="UTF-8" standalone="yes"?>
<Relationships xmlns="http://schemas.openxmlformats.org/package/2006/relationships"><Relationship Id="rId3" Type="http://schemas.openxmlformats.org/officeDocument/2006/relationships/tags" Target="../tags/tag208.xml"/><Relationship Id="rId7" Type="http://schemas.openxmlformats.org/officeDocument/2006/relationships/slideLayout" Target="../slideLayouts/slideLayout1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8.xml"/></Relationships>
</file>

<file path=ppt/slides/_rels/slide154.xml.rels><?xml version="1.0" encoding="UTF-8" standalone="yes"?>
<Relationships xmlns="http://schemas.openxmlformats.org/package/2006/relationships"><Relationship Id="rId3" Type="http://schemas.openxmlformats.org/officeDocument/2006/relationships/hyperlink" Target="http://services.odata.org/V3/OData/OData.svc/$metadata" TargetMode="External"/><Relationship Id="rId2" Type="http://schemas.openxmlformats.org/officeDocument/2006/relationships/hyperlink" Target="http://services.odata.org/V3/OData/OData.svc/" TargetMode="External"/><Relationship Id="rId1" Type="http://schemas.openxmlformats.org/officeDocument/2006/relationships/slideLayout" Target="../slideLayouts/slideLayout59.xml"/><Relationship Id="rId4" Type="http://schemas.openxmlformats.org/officeDocument/2006/relationships/hyperlink" Target="http://services.odata.org/ODataAPIExplorer/ODataAPIExplorer.html"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1.xml"/></Relationships>
</file>

<file path=ppt/slides/_rels/slide15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4.xml"/><Relationship Id="rId1" Type="http://schemas.openxmlformats.org/officeDocument/2006/relationships/slideLayout" Target="../slideLayouts/slideLayout62.xml"/><Relationship Id="rId5" Type="http://schemas.openxmlformats.org/officeDocument/2006/relationships/slide" Target="slide158.xml"/><Relationship Id="rId4" Type="http://schemas.openxmlformats.org/officeDocument/2006/relationships/image" Target="../media/image156.PNG"/></Relationships>
</file>

<file path=ppt/slides/_rels/slide158.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85.xml"/><Relationship Id="rId1" Type="http://schemas.openxmlformats.org/officeDocument/2006/relationships/slideLayout" Target="../slideLayouts/slideLayout63.xml"/><Relationship Id="rId4" Type="http://schemas.openxmlformats.org/officeDocument/2006/relationships/image" Target="../media/image157.PNG"/></Relationships>
</file>

<file path=ppt/slides/_rels/slide159.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notesSlide" Target="../notesSlides/notesSlide86.xml"/><Relationship Id="rId1" Type="http://schemas.openxmlformats.org/officeDocument/2006/relationships/slideLayout" Target="../slideLayouts/slideLayout64.xml"/><Relationship Id="rId4" Type="http://schemas.openxmlformats.org/officeDocument/2006/relationships/image" Target="../media/image158.PNG"/></Relationships>
</file>

<file path=ppt/slides/_rels/slide16.xml.rels><?xml version="1.0" encoding="UTF-8" standalone="yes"?>
<Relationships xmlns="http://schemas.openxmlformats.org/package/2006/relationships"><Relationship Id="rId3" Type="http://schemas.openxmlformats.org/officeDocument/2006/relationships/hyperlink" Target="http://vesapui5.dhcp.wdf.sap.corp:1080/trac/sapui5/wiki/Documentation/AdvancedTopics/Bootstrap"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hyperlink" Target="http://vesapui5.dhcp.wdf.sap.corp:1080/trac/sapui5/wiki/SprintOverviews/Takt-2010-XI/ConfigurationProposal" TargetMode="External"/></Relationships>
</file>

<file path=ppt/slides/_rels/slide160.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slideLayout" Target="../slideLayouts/slideLayout12.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8" Type="http://schemas.openxmlformats.org/officeDocument/2006/relationships/hyperlink" Target="https://sapui5.hana.ondemand.com/#/topic/44062441f3bd4c67a4f665ae362d1109" TargetMode="External"/><Relationship Id="rId3" Type="http://schemas.openxmlformats.org/officeDocument/2006/relationships/tags" Target="../tags/tag220.xml"/><Relationship Id="rId7" Type="http://schemas.openxmlformats.org/officeDocument/2006/relationships/slideLayout" Target="../slideLayouts/slideLayout12.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s>
</file>

<file path=ppt/slides/_rels/slide163.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slideLayout" Target="../slideLayouts/slideLayout12.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s>
</file>

<file path=ppt/slides/_rels/slide1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8" Type="http://schemas.openxmlformats.org/officeDocument/2006/relationships/hyperlink" Target="https://sapui5.hana.ondemand.com/#/topic/bae9d90d2e9c4206889368f04edab508" TargetMode="External"/><Relationship Id="rId3" Type="http://schemas.openxmlformats.org/officeDocument/2006/relationships/tags" Target="../tags/tag232.xml"/><Relationship Id="rId7" Type="http://schemas.openxmlformats.org/officeDocument/2006/relationships/slideLayout" Target="../slideLayouts/slideLayout1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s>
</file>

<file path=ppt/slides/_rels/slide17.xml.rels><?xml version="1.0" encoding="UTF-8" standalone="yes"?>
<Relationships xmlns="http://schemas.openxmlformats.org/package/2006/relationships"><Relationship Id="rId3" Type="http://schemas.openxmlformats.org/officeDocument/2006/relationships/hyperlink" Target="http://veui5infra.dhcp.wdf.sap.corp:8080/snippix/"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slide" Target="slide18.xml"/><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88.xml"/><Relationship Id="rId3" Type="http://schemas.openxmlformats.org/officeDocument/2006/relationships/tags" Target="../tags/tag238.xml"/><Relationship Id="rId7" Type="http://schemas.openxmlformats.org/officeDocument/2006/relationships/slideLayout" Target="../slideLayouts/slideLayout1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s>
</file>

<file path=ppt/slides/_rels/slide171.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slideLayout" Target="../slideLayouts/slideLayout12.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s>
</file>

<file path=ppt/slides/_rels/slide172.xml.rels><?xml version="1.0" encoding="UTF-8" standalone="yes"?>
<Relationships xmlns="http://schemas.openxmlformats.org/package/2006/relationships"><Relationship Id="rId8" Type="http://schemas.openxmlformats.org/officeDocument/2006/relationships/tags" Target="../tags/tag255.xml"/><Relationship Id="rId3" Type="http://schemas.openxmlformats.org/officeDocument/2006/relationships/tags" Target="../tags/tag250.xml"/><Relationship Id="rId7" Type="http://schemas.openxmlformats.org/officeDocument/2006/relationships/tags" Target="../tags/tag254.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9"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slideLayout" Target="../slideLayouts/slideLayout1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8" Type="http://schemas.openxmlformats.org/officeDocument/2006/relationships/hyperlink" Target="https://sapui5.hana.ondemand.com/#/topic/e5200ee755f344c8aef8efcbab3308fb" TargetMode="External"/><Relationship Id="rId3" Type="http://schemas.openxmlformats.org/officeDocument/2006/relationships/tags" Target="../tags/tag264.xml"/><Relationship Id="rId7" Type="http://schemas.openxmlformats.org/officeDocument/2006/relationships/slideLayout" Target="../slideLayouts/slideLayout1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tags" Target="../tags/tag267.xml"/><Relationship Id="rId5" Type="http://schemas.openxmlformats.org/officeDocument/2006/relationships/tags" Target="../tags/tag266.xml"/><Relationship Id="rId10" Type="http://schemas.openxmlformats.org/officeDocument/2006/relationships/hyperlink" Target="https://sapui5.hana.ondemand.com/#/topic/8ef57cfd37b44f089f7e3b52d56597eb" TargetMode="External"/><Relationship Id="rId4" Type="http://schemas.openxmlformats.org/officeDocument/2006/relationships/tags" Target="../tags/tag265.xml"/><Relationship Id="rId9" Type="http://schemas.openxmlformats.org/officeDocument/2006/relationships/hyperlink" Target="https://sapui5.hana.ondemand.com/#/topic/2366345a94f64ec1a80f9d9ce50a59ef" TargetMode="External"/></Relationships>
</file>

<file path=ppt/slides/_rels/slide176.xml.rels><?xml version="1.0" encoding="UTF-8" standalone="yes"?>
<Relationships xmlns="http://schemas.openxmlformats.org/package/2006/relationships"><Relationship Id="rId3" Type="http://schemas.openxmlformats.org/officeDocument/2006/relationships/tags" Target="../tags/tag270.xml"/><Relationship Id="rId7" Type="http://schemas.openxmlformats.org/officeDocument/2006/relationships/slideLayout" Target="../slideLayouts/slideLayout12.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19.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slide" Target="slide189.xml"/><Relationship Id="rId1" Type="http://schemas.openxmlformats.org/officeDocument/2006/relationships/slideLayout" Target="../slideLayouts/slideLayout30.xml"/></Relationships>
</file>

<file path=ppt/slides/_rels/slide189.xml.rels><?xml version="1.0" encoding="UTF-8" standalone="yes"?>
<Relationships xmlns="http://schemas.openxmlformats.org/package/2006/relationships"><Relationship Id="rId3" Type="http://schemas.openxmlformats.org/officeDocument/2006/relationships/slide" Target="slide190.xml"/><Relationship Id="rId2" Type="http://schemas.openxmlformats.org/officeDocument/2006/relationships/notesSlide" Target="../notesSlides/notesSlide91.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0.xml.rels><?xml version="1.0" encoding="UTF-8" standalone="yes"?>
<Relationships xmlns="http://schemas.openxmlformats.org/package/2006/relationships"><Relationship Id="rId3" Type="http://schemas.openxmlformats.org/officeDocument/2006/relationships/slide" Target="slide191.xml"/><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191.xml.rels><?xml version="1.0" encoding="UTF-8" standalone="yes"?>
<Relationships xmlns="http://schemas.openxmlformats.org/package/2006/relationships"><Relationship Id="rId3" Type="http://schemas.openxmlformats.org/officeDocument/2006/relationships/slide" Target="slide188.xml"/><Relationship Id="rId2" Type="http://schemas.openxmlformats.org/officeDocument/2006/relationships/notesSlide" Target="../notesSlides/notesSlide93.xml"/><Relationship Id="rId1" Type="http://schemas.openxmlformats.org/officeDocument/2006/relationships/slideLayout" Target="../slideLayouts/slideLayout73.xml"/><Relationship Id="rId4" Type="http://schemas.openxmlformats.org/officeDocument/2006/relationships/image" Target="../media/image172.PNG"/></Relationships>
</file>

<file path=ppt/slides/_rels/slide192.xml.rels><?xml version="1.0" encoding="UTF-8" standalone="yes"?>
<Relationships xmlns="http://schemas.openxmlformats.org/package/2006/relationships"><Relationship Id="rId8" Type="http://schemas.openxmlformats.org/officeDocument/2006/relationships/hyperlink" Target="https://sapui5.hana.ondemand.com/#/topic/d12d2ee6a5454d799358d425f9e7c4db" TargetMode="External"/><Relationship Id="rId3" Type="http://schemas.openxmlformats.org/officeDocument/2006/relationships/tags" Target="../tags/tag276.xml"/><Relationship Id="rId7" Type="http://schemas.openxmlformats.org/officeDocument/2006/relationships/slideLayout" Target="../slideLayouts/slideLayout12.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s>
</file>

<file path=ppt/slides/_rels/slide193.xml.rels><?xml version="1.0" encoding="UTF-8" standalone="yes"?>
<Relationships xmlns="http://schemas.openxmlformats.org/package/2006/relationships"><Relationship Id="rId3" Type="http://schemas.openxmlformats.org/officeDocument/2006/relationships/tags" Target="../tags/tag282.xml"/><Relationship Id="rId7" Type="http://schemas.openxmlformats.org/officeDocument/2006/relationships/slideLayout" Target="../slideLayouts/slideLayout12.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4.xml"/><Relationship Id="rId6" Type="http://schemas.openxmlformats.org/officeDocument/2006/relationships/slide" Target="slide194.xml"/><Relationship Id="rId5" Type="http://schemas.openxmlformats.org/officeDocument/2006/relationships/image" Target="../media/image178.PNG"/><Relationship Id="rId4" Type="http://schemas.openxmlformats.org/officeDocument/2006/relationships/image" Target="../media/image177.PNG"/></Relationships>
</file>

<file path=ppt/slides/_rels/slide19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slide" Target="slide195.xml"/></Relationships>
</file>

<file path=ppt/slides/_rels/slide1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slide" Target="slide193.xml"/></Relationships>
</file>

<file path=ppt/slides/_rels/slide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notesSlide" Target="../notesSlides/notesSlide1.xml"/><Relationship Id="rId4" Type="http://schemas.openxmlformats.org/officeDocument/2006/relationships/tags" Target="../tags/tag24.xml"/><Relationship Id="rId9"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8" Type="http://schemas.openxmlformats.org/officeDocument/2006/relationships/hyperlink" Target="https://sapui5.hana.ondemand.com/#/topic/a96e18b4cd924196b255eb9623431dbb" TargetMode="External"/><Relationship Id="rId3" Type="http://schemas.openxmlformats.org/officeDocument/2006/relationships/tags" Target="../tags/tag288.xml"/><Relationship Id="rId7" Type="http://schemas.openxmlformats.org/officeDocument/2006/relationships/slideLayout" Target="../slideLayouts/slideLayout12.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5" Type="http://schemas.openxmlformats.org/officeDocument/2006/relationships/tags" Target="../tags/tag290.xml"/><Relationship Id="rId10" Type="http://schemas.openxmlformats.org/officeDocument/2006/relationships/hyperlink" Target="https://sapui5.hana.ondemand.com/#/topic/d935dbf196d34997bf1ac42ac3e81579" TargetMode="External"/><Relationship Id="rId4" Type="http://schemas.openxmlformats.org/officeDocument/2006/relationships/tags" Target="../tags/tag289.xml"/><Relationship Id="rId9" Type="http://schemas.openxmlformats.org/officeDocument/2006/relationships/hyperlink" Target="https://sapui5.hana.ondemand.com/#/topic/d63a15e5eebb45cdada317bae5f45bc2" TargetMode="External"/></Relationships>
</file>

<file path=ppt/slides/_rels/slide202.xml.rels><?xml version="1.0" encoding="UTF-8" standalone="yes"?>
<Relationships xmlns="http://schemas.openxmlformats.org/package/2006/relationships"><Relationship Id="rId3" Type="http://schemas.openxmlformats.org/officeDocument/2006/relationships/tags" Target="../tags/tag294.xml"/><Relationship Id="rId7" Type="http://schemas.openxmlformats.org/officeDocument/2006/relationships/slideLayout" Target="../slideLayouts/slideLayout12.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s>
</file>

<file path=ppt/slides/_rels/slide203.xml.rels><?xml version="1.0" encoding="UTF-8" standalone="yes"?>
<Relationships xmlns="http://schemas.openxmlformats.org/package/2006/relationships"><Relationship Id="rId3" Type="http://schemas.openxmlformats.org/officeDocument/2006/relationships/tags" Target="../tags/tag300.xml"/><Relationship Id="rId7" Type="http://schemas.openxmlformats.org/officeDocument/2006/relationships/slideLayout" Target="../slideLayouts/slideLayout12.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s>
</file>

<file path=ppt/slides/_rels/slide204.xml.rels><?xml version="1.0" encoding="UTF-8" standalone="yes"?>
<Relationships xmlns="http://schemas.openxmlformats.org/package/2006/relationships"><Relationship Id="rId3" Type="http://schemas.openxmlformats.org/officeDocument/2006/relationships/tags" Target="../tags/tag306.xml"/><Relationship Id="rId7" Type="http://schemas.openxmlformats.org/officeDocument/2006/relationships/slideLayout" Target="../slideLayouts/slideLayout12.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hyperlink" Target="http://veui5infra.dhcp.wdf.sap.corp:8080/snippix/snippets/19982" TargetMode="External"/></Relationships>
</file>

<file path=ppt/slides/_rels/slide23.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slideLayout" Target="../slideLayouts/slideLayout1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s/_rels/slide24.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hyperlink" Target="https://sapui5.hana.ondemand.com/#/topic/213a69ca0f5949bfb29d0715ed95084a.html" TargetMode="External"/><Relationship Id="rId5" Type="http://schemas.openxmlformats.org/officeDocument/2006/relationships/tags" Target="../tags/tag60.xml"/><Relationship Id="rId10" Type="http://schemas.openxmlformats.org/officeDocument/2006/relationships/hyperlink" Target="https://sapui5.hana.ondemand.com/#/topic/34bfb4531a974bf7be15f5937c7899d8.html" TargetMode="External"/><Relationship Id="rId4" Type="http://schemas.openxmlformats.org/officeDocument/2006/relationships/tags" Target="../tags/tag59.xml"/><Relationship Id="rId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hyperlink" Target="https://sapui5.hana.ondemand.com/#/topic/510d6eeed849447fbf497cfa5b640514.html" TargetMode="External"/><Relationship Id="rId5" Type="http://schemas.openxmlformats.org/officeDocument/2006/relationships/tags" Target="../tags/tag68.xml"/><Relationship Id="rId10" Type="http://schemas.openxmlformats.org/officeDocument/2006/relationships/hyperlink" Target="https://sapui5.hana.ondemand.com/#/topic/f25b203ec8254605a3bcbc07734b3c20.html" TargetMode="External"/><Relationship Id="rId4" Type="http://schemas.openxmlformats.org/officeDocument/2006/relationships/tags" Target="../tags/tag67.xml"/><Relationship Id="rId9"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slideLayout" Target="../slideLayouts/slideLayout1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slide" Target="slide44.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slide" Target="slide43.xml"/></Relationships>
</file>

<file path=ppt/slides/_rels/slide31.xml.rels><?xml version="1.0" encoding="UTF-8" standalone="yes"?>
<Relationships xmlns="http://schemas.openxmlformats.org/package/2006/relationships"><Relationship Id="rId3" Type="http://schemas.openxmlformats.org/officeDocument/2006/relationships/hyperlink" Target="http://vesapui5.dhcp.wdf.sap.corp:1080/trac/sapui5/wiki/Documentation/AdvancedTopics/ModularizationConcept"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slideLayout" Target="../slideLayouts/slideLayout1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Openajax" TargetMode="External"/><Relationship Id="rId7" Type="http://schemas.openxmlformats.org/officeDocument/2006/relationships/hyperlink" Target="http://en.wikipedia.org/wiki/JQuery"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hyperlink" Target="http://en.wikipedia.org/wiki/HTML_5" TargetMode="External"/><Relationship Id="rId5" Type="http://schemas.openxmlformats.org/officeDocument/2006/relationships/hyperlink" Target="http://en.wikipedia.org/wiki/CSS" TargetMode="External"/><Relationship Id="rId4" Type="http://schemas.openxmlformats.org/officeDocument/2006/relationships/hyperlink" Target="http://en.wikipedia.org/wiki/Javascrip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ccount.hanatrial.ondemand.com/" TargetMode="Externa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8" Type="http://schemas.openxmlformats.org/officeDocument/2006/relationships/hyperlink" Target="https://sapui5.hana.ondemand.com/#/topic/2680aa9b16c14a00b01261d04babbb39" TargetMode="External"/><Relationship Id="rId13" Type="http://schemas.openxmlformats.org/officeDocument/2006/relationships/hyperlink" Target="https://sapui5.hana.ondemand.com/#/topic/3b9d9f84930d43df90ad0789d99bd4a3" TargetMode="External"/><Relationship Id="rId3" Type="http://schemas.openxmlformats.org/officeDocument/2006/relationships/tags" Target="../tags/tag86.xml"/><Relationship Id="rId7" Type="http://schemas.openxmlformats.org/officeDocument/2006/relationships/slideLayout" Target="../slideLayouts/slideLayout12.xml"/><Relationship Id="rId12" Type="http://schemas.openxmlformats.org/officeDocument/2006/relationships/hyperlink" Target="https://sapui5.hana.ondemand.com/#/topic/50579ddf2c934ce789e056cfffe9efa9" TargetMode="Externa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hyperlink" Target="https://sapui5.hana.ondemand.com/#/topic/1409791afe4747319a3b23a1e2fc7064" TargetMode="External"/><Relationship Id="rId5" Type="http://schemas.openxmlformats.org/officeDocument/2006/relationships/tags" Target="../tags/tag88.xml"/><Relationship Id="rId10" Type="http://schemas.openxmlformats.org/officeDocument/2006/relationships/hyperlink" Target="https://sapui5.hana.ondemand.com/#/topic/ddbceecd7d3d42eea9cf78a820a238fb" TargetMode="External"/><Relationship Id="rId4" Type="http://schemas.openxmlformats.org/officeDocument/2006/relationships/tags" Target="../tags/tag87.xml"/><Relationship Id="rId9" Type="http://schemas.openxmlformats.org/officeDocument/2006/relationships/hyperlink" Target="https://sapui5.hana.ondemand.com/#/topic/fe12df2e338e43598977d09f3d191b7b" TargetMode="External"/><Relationship Id="rId14" Type="http://schemas.openxmlformats.org/officeDocument/2006/relationships/hyperlink" Target="https://sapui5.hana.ondemand.com/#/topic/4df1d914e52d4b1aa0805eb01522537e" TargetMode="External"/></Relationships>
</file>

<file path=ppt/slides/_rels/slide57.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s>
</file>

<file path=ppt/slides/_rels/slide58.xml.rels><?xml version="1.0" encoding="UTF-8" standalone="yes"?>
<Relationships xmlns="http://schemas.openxmlformats.org/package/2006/relationships"><Relationship Id="rId3" Type="http://schemas.openxmlformats.org/officeDocument/2006/relationships/hyperlink" Target="https://sapui5.hana.ondemand.com/#/topic/35f08e10a5d74e058ce9929244d935f0" TargetMode="External"/><Relationship Id="rId2" Type="http://schemas.openxmlformats.org/officeDocument/2006/relationships/hyperlink" Target="https://sapui5.hana.ondemand.com/#/topic/63c97ef306f24d6992406eb7d87bc906" TargetMode="External"/><Relationship Id="rId1" Type="http://schemas.openxmlformats.org/officeDocument/2006/relationships/slideLayout" Target="../slideLayouts/slideLayout29.xml"/><Relationship Id="rId5" Type="http://schemas.openxmlformats.org/officeDocument/2006/relationships/hyperlink" Target="https://sapui5.hana.ondemand.com/#/topic/b24e72443eb34d0fb7bf6940f2d697eb.html" TargetMode="External"/><Relationship Id="rId4" Type="http://schemas.openxmlformats.org/officeDocument/2006/relationships/hyperlink" Target="https://sapui5.hana.ondemand.com/#/topic/04b75eae78ef4bae9b40cd7540ae8bdc"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apui5.hana.ondemand.com/#/topic/78880c09a1954a02b49c21357d45c91f" TargetMode="External"/><Relationship Id="rId2" Type="http://schemas.openxmlformats.org/officeDocument/2006/relationships/hyperlink" Target="https://sapui5.hana.ondemand.com/#/topic/78880c09a1954a02b49c21357d45c91f.html" TargetMode="External"/><Relationship Id="rId1" Type="http://schemas.openxmlformats.org/officeDocument/2006/relationships/slideLayout" Target="../slideLayouts/slideLayout29.xml"/><Relationship Id="rId4" Type="http://schemas.openxmlformats.org/officeDocument/2006/relationships/hyperlink" Target="https://sapui5.hana.ondemand.com/#/topic/b2825eabd7bb43d79b475fee4194c609"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hyperlink" Target="https://sapui5.hana.ondemand.com/#/topic/492d9d93effd4229a5a89cb20124553c.html" TargetMode="External"/><Relationship Id="rId2" Type="http://schemas.openxmlformats.org/officeDocument/2006/relationships/hyperlink" Target="https://sapui5.hana.ondemand.com/#/topic/55db2bc60d694d1eacab4d4410f5dc46.html" TargetMode="External"/><Relationship Id="rId1" Type="http://schemas.openxmlformats.org/officeDocument/2006/relationships/slideLayout" Target="../slideLayouts/slideLayout29.xml"/><Relationship Id="rId5" Type="http://schemas.openxmlformats.org/officeDocument/2006/relationships/hyperlink" Target="https://sapui5.hana.ondemand.com/#/topic/c34413d7554a4ae7b2aba6bcca92aac8.html" TargetMode="External"/><Relationship Id="rId4" Type="http://schemas.openxmlformats.org/officeDocument/2006/relationships/hyperlink" Target="https://sapui5.hana.ondemand.com/#/topic/5bb388fc289d44dca886c8fa25da466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hyperlink" Target="https://sapui5.hana.ondemand.com/#/topic/1ff250c2038849f5991209f7e6c36f1f" TargetMode="External"/><Relationship Id="rId3" Type="http://schemas.openxmlformats.org/officeDocument/2006/relationships/tags" Target="../tags/tag98.xml"/><Relationship Id="rId7"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s>
</file>

<file path=ppt/slides/_rels/slide71.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slideLayout" Target="../slideLayouts/slideLayout1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s>
</file>

<file path=ppt/slides/_rels/slide72.xml.rels><?xml version="1.0" encoding="UTF-8" standalone="yes"?>
<Relationships xmlns="http://schemas.openxmlformats.org/package/2006/relationships"><Relationship Id="rId3" Type="http://schemas.openxmlformats.org/officeDocument/2006/relationships/hyperlink" Target="http://javaserverfaces-spec-public.java.net/nonav/snapshots/jsf-spec-2.0-20090304/javadocs/javax/faces/application/ResourceHandler.html"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hyperlink" Target="https://sapui5.hana.ondemand.com/#/topic/28fa7538c67e4280a0b7708de2951278" TargetMode="External"/></Relationships>
</file>

<file path=ppt/slides/_rels/slide73.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s/_rels/slide74.xml.rels><?xml version="1.0" encoding="UTF-8" standalone="yes"?>
<Relationships xmlns="http://schemas.openxmlformats.org/package/2006/relationships"><Relationship Id="rId3" Type="http://schemas.openxmlformats.org/officeDocument/2006/relationships/hyperlink" Target="https://sapui5.netweaver.ondemand.com/sdk/docs/guide/ModularizationConcept.html"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slideLayout" Target="../slideLayouts/slideLayout1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s>
</file>

<file path=ppt/slides/_rels/slide79.xml.rels><?xml version="1.0" encoding="UTF-8" standalone="yes"?>
<Relationships xmlns="http://schemas.openxmlformats.org/package/2006/relationships"><Relationship Id="rId3" Type="http://schemas.openxmlformats.org/officeDocument/2006/relationships/hyperlink" Target="http://vesapui5.dhcp.wdf.sap.corp:1080/trac/sapui5/wiki/Documentation/AdvancedTopics/I18NinAppDev"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slide" Target="slide111.xml"/><Relationship Id="rId4" Type="http://schemas.openxmlformats.org/officeDocument/2006/relationships/hyperlink" Target="http://docs.oracle.com/javase/tutorial/i18n/resbundle/concept.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apui5.hana.ondemand.com/versionoverview.html"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107.xml"/></Relationships>
</file>

<file path=ppt/slides/_rels/slide82.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8" Type="http://schemas.openxmlformats.org/officeDocument/2006/relationships/hyperlink" Target="https://sapui5.hana.ondemand.com/#/topic/f665d0de4dba405f9af4294de824b03b" TargetMode="External"/><Relationship Id="rId3" Type="http://schemas.openxmlformats.org/officeDocument/2006/relationships/tags" Target="../tags/tag122.xml"/><Relationship Id="rId7" Type="http://schemas.openxmlformats.org/officeDocument/2006/relationships/slideLayout" Target="../slideLayouts/slideLayout1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hyperlink" Target="https://sapui5.hana.ondemand.com/#/topic/df86bfbeab0645e5b764ffa488ed57dc" TargetMode="External"/></Relationships>
</file>

<file path=ppt/slides/_rels/slide86.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slideLayout" Target="../slideLayouts/slideLayout1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slide" Target="slide169.xm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slide" Target="slide168.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8" Type="http://schemas.openxmlformats.org/officeDocument/2006/relationships/hyperlink" Target="https://sapui5.hana.ondemand.com/#/topic/4cfa60872dca462cb87148ccd0d948ee" TargetMode="External"/><Relationship Id="rId3" Type="http://schemas.openxmlformats.org/officeDocument/2006/relationships/tags" Target="../tags/tag134.xml"/><Relationship Id="rId7" Type="http://schemas.openxmlformats.org/officeDocument/2006/relationships/slideLayout" Target="../slideLayouts/slideLayout1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s/_rels/slide94.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slideLayout" Target="../slideLayouts/slideLayout1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s>
</file>

<file path=ppt/slides/_rels/slide95.xml.rels><?xml version="1.0" encoding="UTF-8" standalone="yes"?>
<Relationships xmlns="http://schemas.openxmlformats.org/package/2006/relationships"><Relationship Id="rId2" Type="http://schemas.openxmlformats.org/officeDocument/2006/relationships/hyperlink" Target="https://sapui5.hana.ondemand.com/#/topic/8f93bf2b2b13402e9f035128ce8b495f" TargetMode="Externa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8" Type="http://schemas.openxmlformats.org/officeDocument/2006/relationships/hyperlink" Target="https://sapui5.hana.ondemand.com/#/topic/8f93bf2b2b13402e9f035128ce8b495f" TargetMode="External"/><Relationship Id="rId3" Type="http://schemas.openxmlformats.org/officeDocument/2006/relationships/tags" Target="../tags/tag146.xml"/><Relationship Id="rId7" Type="http://schemas.openxmlformats.org/officeDocument/2006/relationships/slideLayout" Target="../slideLayouts/slideLayout1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s/_rels/slide98.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9"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slideLayout" Target="../slideLayouts/slideLayout12.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US"/>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5" name="Picture 4"/>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6"/>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r>
              <a:rPr lang="en-US" altLang="zh-CN" dirty="0" smtClean="0"/>
              <a:t>SAP UI5 training</a:t>
            </a:r>
            <a:endParaRPr lang="en-US" dirty="0"/>
          </a:p>
        </p:txBody>
      </p:sp>
    </p:spTree>
    <p:custDataLst>
      <p:tags r:id="rId1"/>
    </p:custDataLst>
    <p:extLst>
      <p:ext uri="{BB962C8B-B14F-4D97-AF65-F5344CB8AC3E}">
        <p14:creationId xmlns:p14="http://schemas.microsoft.com/office/powerpoint/2010/main" val="327332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gray">
          <a:xfrm>
            <a:off x="5645227" y="3513103"/>
            <a:ext cx="3647067" cy="2103116"/>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1" name="Rectangle 20"/>
          <p:cNvSpPr/>
          <p:nvPr/>
        </p:nvSpPr>
        <p:spPr bwMode="gray">
          <a:xfrm>
            <a:off x="1676594" y="3513103"/>
            <a:ext cx="3647067" cy="2103116"/>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9" name="Rectangle 18"/>
          <p:cNvSpPr/>
          <p:nvPr/>
        </p:nvSpPr>
        <p:spPr bwMode="gray">
          <a:xfrm>
            <a:off x="5645227" y="1247861"/>
            <a:ext cx="3647067" cy="2103116"/>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7" name="Rectangle 6"/>
          <p:cNvSpPr/>
          <p:nvPr/>
        </p:nvSpPr>
        <p:spPr bwMode="gray">
          <a:xfrm>
            <a:off x="1713379" y="1247861"/>
            <a:ext cx="3647067" cy="2103116"/>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p:txBody>
          <a:bodyPr vert="horz" lIns="0" tIns="0" rIns="0" bIns="0" rtlCol="0" anchor="ctr">
            <a:noAutofit/>
          </a:bodyPr>
          <a:lstStyle/>
          <a:p>
            <a:r>
              <a:rPr lang="en-GB" sz="2879" dirty="0">
                <a:solidFill>
                  <a:schemeClr val="accent1"/>
                </a:solidFill>
              </a:rPr>
              <a:t>UI5 Control Libraries</a:t>
            </a:r>
            <a:endParaRPr lang="en-US" sz="2879" dirty="0">
              <a:solidFill>
                <a:schemeClr val="accent1"/>
              </a:solidFill>
            </a:endParaRPr>
          </a:p>
        </p:txBody>
      </p:sp>
      <p:pic>
        <p:nvPicPr>
          <p:cNvPr id="3079" name="Picture 7" descr="C:\Users\C5166248\Desktop\sapui5 controls\datatabl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9122" y="4035285"/>
            <a:ext cx="3159154" cy="1503806"/>
          </a:xfrm>
          <a:prstGeom prst="rect">
            <a:avLst/>
          </a:prstGeom>
          <a:noFill/>
          <a:ln>
            <a:solidFill>
              <a:schemeClr val="bg1">
                <a:lumMod val="50000"/>
              </a:schemeClr>
            </a:solidFill>
          </a:ln>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9" name="Picture 8">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942" y="1925643"/>
            <a:ext cx="3159154" cy="1355565"/>
          </a:xfrm>
          <a:prstGeom prst="rect">
            <a:avLst/>
          </a:prstGeom>
          <a:noFill/>
          <a:ln>
            <a:solidFill>
              <a:schemeClr val="bg1">
                <a:lumMod val="50000"/>
              </a:schemeClr>
            </a:solidFill>
          </a:ln>
          <a:effectLst>
            <a:innerShdw blurRad="114300">
              <a:prstClr val="black"/>
            </a:innerShdw>
          </a:effectLst>
        </p:spPr>
      </p:pic>
      <p:sp>
        <p:nvSpPr>
          <p:cNvPr id="11" name="Rectangle 10"/>
          <p:cNvSpPr/>
          <p:nvPr/>
        </p:nvSpPr>
        <p:spPr>
          <a:xfrm>
            <a:off x="1246826" y="1294470"/>
            <a:ext cx="4156459" cy="504754"/>
          </a:xfrm>
          <a:prstGeom prst="rect">
            <a:avLst/>
          </a:prstGeom>
        </p:spPr>
        <p:txBody>
          <a:bodyPr wrap="square">
            <a:spAutoFit/>
          </a:bodyPr>
          <a:lstStyle/>
          <a:p>
            <a:pPr lvl="1" algn="ctr"/>
            <a:r>
              <a:rPr lang="en-GB" sz="1600" b="1" dirty="0" err="1" smtClean="0"/>
              <a:t>sap.ui.commons</a:t>
            </a:r>
            <a:r>
              <a:rPr lang="en-GB" sz="1600" b="1" dirty="0"/>
              <a:t> </a:t>
            </a:r>
            <a:r>
              <a:rPr lang="en-GB" sz="1600" b="1" dirty="0" smtClean="0"/>
              <a:t>(</a:t>
            </a:r>
            <a:r>
              <a:rPr lang="en-US" sz="1600" b="1" dirty="0" smtClean="0"/>
              <a:t>Deprecated</a:t>
            </a:r>
            <a:r>
              <a:rPr lang="en-GB" sz="1600" b="1" dirty="0"/>
              <a:t>)</a:t>
            </a:r>
            <a:r>
              <a:rPr lang="en-GB" sz="2400" b="1" dirty="0"/>
              <a:t/>
            </a:r>
            <a:br>
              <a:rPr lang="en-GB" sz="2400" b="1" dirty="0"/>
            </a:br>
            <a:r>
              <a:rPr lang="en-GB" sz="1080" dirty="0" smtClean="0"/>
              <a:t>Includes </a:t>
            </a:r>
            <a:r>
              <a:rPr lang="en-GB" sz="1080" dirty="0"/>
              <a:t>“bread and butter" controls like </a:t>
            </a:r>
            <a:r>
              <a:rPr lang="en-GB" sz="1080" dirty="0" err="1"/>
              <a:t>TextField</a:t>
            </a:r>
            <a:r>
              <a:rPr lang="en-GB" sz="1080" dirty="0"/>
              <a:t>, Button</a:t>
            </a:r>
          </a:p>
        </p:txBody>
      </p:sp>
      <p:sp>
        <p:nvSpPr>
          <p:cNvPr id="12" name="Rectangle 11"/>
          <p:cNvSpPr/>
          <p:nvPr/>
        </p:nvSpPr>
        <p:spPr>
          <a:xfrm>
            <a:off x="5236282" y="1150130"/>
            <a:ext cx="4113609" cy="757002"/>
          </a:xfrm>
          <a:prstGeom prst="rect">
            <a:avLst/>
          </a:prstGeom>
        </p:spPr>
        <p:txBody>
          <a:bodyPr>
            <a:spAutoFit/>
          </a:bodyPr>
          <a:lstStyle/>
          <a:p>
            <a:pPr lvl="1" algn="ctr"/>
            <a:r>
              <a:rPr lang="en-GB" b="1" dirty="0" smtClean="0"/>
              <a:t>sap.ui.ux3</a:t>
            </a:r>
            <a:r>
              <a:rPr lang="en-GB" sz="2159" b="1" dirty="0"/>
              <a:t> </a:t>
            </a:r>
            <a:r>
              <a:rPr lang="en-GB" b="1" dirty="0" smtClean="0"/>
              <a:t>(</a:t>
            </a:r>
            <a:r>
              <a:rPr lang="en-US" b="1" dirty="0"/>
              <a:t>Deprecated</a:t>
            </a:r>
            <a:r>
              <a:rPr lang="en-GB" b="1" dirty="0" smtClean="0"/>
              <a:t>)</a:t>
            </a:r>
            <a:r>
              <a:rPr lang="en-GB" b="1" dirty="0"/>
              <a:t/>
            </a:r>
            <a:br>
              <a:rPr lang="en-GB" b="1" dirty="0"/>
            </a:br>
            <a:r>
              <a:rPr lang="en-GB" sz="1080" dirty="0"/>
              <a:t>Includes UX3 patterns, mainly available in </a:t>
            </a:r>
          </a:p>
          <a:p>
            <a:pPr lvl="1" algn="ctr"/>
            <a:r>
              <a:rPr lang="en-GB" sz="1080" dirty="0"/>
              <a:t>“Gold Reflection” design, e.g.: Shell</a:t>
            </a:r>
          </a:p>
        </p:txBody>
      </p:sp>
      <p:sp>
        <p:nvSpPr>
          <p:cNvPr id="15" name="Rectangle 14"/>
          <p:cNvSpPr/>
          <p:nvPr/>
        </p:nvSpPr>
        <p:spPr>
          <a:xfrm>
            <a:off x="1246826" y="3432227"/>
            <a:ext cx="4113609" cy="590803"/>
          </a:xfrm>
          <a:prstGeom prst="rect">
            <a:avLst/>
          </a:prstGeom>
        </p:spPr>
        <p:txBody>
          <a:bodyPr>
            <a:spAutoFit/>
          </a:bodyPr>
          <a:lstStyle/>
          <a:p>
            <a:pPr lvl="1" algn="ctr"/>
            <a:r>
              <a:rPr lang="en-GB" b="1" dirty="0" err="1" smtClean="0"/>
              <a:t>sap.ui.table</a:t>
            </a:r>
            <a:r>
              <a:rPr lang="en-GB" sz="2159" b="1" dirty="0"/>
              <a:t> </a:t>
            </a:r>
          </a:p>
          <a:p>
            <a:pPr lvl="1" algn="ctr"/>
            <a:r>
              <a:rPr lang="en-GB" sz="1080" dirty="0"/>
              <a:t>Includes the Table control</a:t>
            </a:r>
          </a:p>
        </p:txBody>
      </p:sp>
      <p:sp>
        <p:nvSpPr>
          <p:cNvPr id="18" name="Rectangle 17"/>
          <p:cNvSpPr/>
          <p:nvPr/>
        </p:nvSpPr>
        <p:spPr>
          <a:xfrm>
            <a:off x="5226505" y="3431979"/>
            <a:ext cx="4113609" cy="590803"/>
          </a:xfrm>
          <a:prstGeom prst="rect">
            <a:avLst/>
          </a:prstGeom>
        </p:spPr>
        <p:txBody>
          <a:bodyPr>
            <a:spAutoFit/>
          </a:bodyPr>
          <a:lstStyle/>
          <a:p>
            <a:pPr lvl="1" algn="ctr"/>
            <a:r>
              <a:rPr lang="en-GB" b="1" dirty="0" err="1" smtClean="0"/>
              <a:t>sap.m</a:t>
            </a:r>
            <a:r>
              <a:rPr lang="en-GB" sz="2159" b="1" dirty="0"/>
              <a:t> </a:t>
            </a:r>
          </a:p>
          <a:p>
            <a:pPr lvl="1" algn="ctr"/>
            <a:r>
              <a:rPr lang="en-GB" sz="1080" dirty="0"/>
              <a:t>Includes controls for mobile devices</a:t>
            </a:r>
          </a:p>
        </p:txBody>
      </p:sp>
      <p:sp>
        <p:nvSpPr>
          <p:cNvPr id="25" name="Rectangle 24"/>
          <p:cNvSpPr/>
          <p:nvPr/>
        </p:nvSpPr>
        <p:spPr>
          <a:xfrm>
            <a:off x="5292465" y="5334618"/>
            <a:ext cx="4419761" cy="369332"/>
          </a:xfrm>
          <a:prstGeom prst="rect">
            <a:avLst/>
          </a:prstGeom>
        </p:spPr>
        <p:txBody>
          <a:bodyPr wrap="square">
            <a:spAutoFit/>
          </a:bodyPr>
          <a:lstStyle/>
          <a:p>
            <a:pPr lvl="2"/>
            <a:r>
              <a:rPr lang="en-GB" b="1" dirty="0"/>
              <a:t>And more</a:t>
            </a:r>
            <a:r>
              <a:rPr lang="en-GB" dirty="0"/>
              <a:t>, </a:t>
            </a:r>
            <a:r>
              <a:rPr lang="en-GB" sz="1080" dirty="0"/>
              <a:t>like </a:t>
            </a:r>
            <a:r>
              <a:rPr lang="en-GB" sz="1080" dirty="0" err="1"/>
              <a:t>sap.viz</a:t>
            </a:r>
            <a:r>
              <a:rPr lang="en-GB" sz="1080" dirty="0"/>
              <a:t>, </a:t>
            </a:r>
            <a:r>
              <a:rPr lang="en-GB" sz="1080" dirty="0" err="1"/>
              <a:t>sap.ui.dev</a:t>
            </a:r>
            <a:r>
              <a:rPr lang="en-GB" sz="1080" dirty="0"/>
              <a:t> …</a:t>
            </a:r>
          </a:p>
        </p:txBody>
      </p:sp>
      <p:pic>
        <p:nvPicPr>
          <p:cNvPr id="3" name="Picture 2">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83726" y="4013508"/>
            <a:ext cx="855834" cy="1307639"/>
          </a:xfrm>
          <a:prstGeom prst="rect">
            <a:avLst/>
          </a:prstGeom>
          <a:noFill/>
          <a:ln>
            <a:solidFill>
              <a:schemeClr val="bg1">
                <a:lumMod val="50000"/>
              </a:schemeClr>
            </a:solidFill>
          </a:ln>
          <a:effectLst>
            <a:innerShdw blurRad="114300">
              <a:prstClr val="black"/>
            </a:innerShdw>
          </a:effectLst>
        </p:spPr>
      </p:pic>
      <p:pic>
        <p:nvPicPr>
          <p:cNvPr id="4" name="Picture 3">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73011" y="4013756"/>
            <a:ext cx="860060" cy="1307390"/>
          </a:xfrm>
          <a:prstGeom prst="rect">
            <a:avLst/>
          </a:prstGeom>
          <a:noFill/>
          <a:ln>
            <a:solidFill>
              <a:schemeClr val="bg1">
                <a:lumMod val="50000"/>
              </a:schemeClr>
            </a:solidFill>
          </a:ln>
          <a:effectLst>
            <a:innerShdw blurRad="114300">
              <a:prstClr val="black"/>
            </a:innerShdw>
          </a:effectLst>
        </p:spPr>
      </p:pic>
      <p:pic>
        <p:nvPicPr>
          <p:cNvPr id="5" name="Picture 4">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42677" y="4013757"/>
            <a:ext cx="847360" cy="1307391"/>
          </a:xfrm>
          <a:prstGeom prst="rect">
            <a:avLst/>
          </a:prstGeom>
          <a:noFill/>
          <a:ln>
            <a:solidFill>
              <a:schemeClr val="bg1">
                <a:lumMod val="50000"/>
              </a:schemeClr>
            </a:solidFill>
          </a:ln>
          <a:effectLst>
            <a:innerShdw blurRad="114300">
              <a:prstClr val="black"/>
            </a:innerShdw>
          </a:effectLst>
        </p:spPr>
      </p:pic>
      <p:pic>
        <p:nvPicPr>
          <p:cNvPr id="20" name="Picture 6" descr="C:\Users\C5166248\Desktop\sapui5 controls\shell.png">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93098" y="1908503"/>
            <a:ext cx="2187558" cy="1389188"/>
          </a:xfrm>
          <a:prstGeom prst="rect">
            <a:avLst/>
          </a:prstGeom>
          <a:noFill/>
          <a:ln>
            <a:solidFill>
              <a:schemeClr val="bg1">
                <a:lumMod val="50000"/>
              </a:schemeClr>
            </a:solidFill>
          </a:ln>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683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4447" y="434936"/>
            <a:ext cx="8221605" cy="388800"/>
          </a:xfrm>
        </p:spPr>
        <p:txBody>
          <a:bodyPr/>
          <a:lstStyle/>
          <a:p>
            <a:r>
              <a:rPr lang="en-GB" sz="2879" dirty="0">
                <a:solidFill>
                  <a:schemeClr val="accent1"/>
                </a:solidFill>
              </a:rPr>
              <a:t>UI5 Theming</a:t>
            </a:r>
          </a:p>
        </p:txBody>
      </p:sp>
      <p:sp>
        <p:nvSpPr>
          <p:cNvPr id="4" name="TextBox 3"/>
          <p:cNvSpPr txBox="1"/>
          <p:nvPr/>
        </p:nvSpPr>
        <p:spPr>
          <a:xfrm>
            <a:off x="354447" y="993188"/>
            <a:ext cx="7643660" cy="4357988"/>
          </a:xfrm>
          <a:prstGeom prst="rect">
            <a:avLst/>
          </a:prstGeom>
          <a:noFill/>
        </p:spPr>
        <p:txBody>
          <a:bodyPr wrap="square" rtlCol="0">
            <a:spAutoFit/>
          </a:bodyPr>
          <a:lstStyle/>
          <a:p>
            <a:pPr marL="668432" lvl="1" indent="-257089">
              <a:buClr>
                <a:schemeClr val="accent1"/>
              </a:buClr>
              <a:buFont typeface="Arial" pitchFamily="34" charset="0"/>
              <a:buChar char="•"/>
            </a:pPr>
            <a:r>
              <a:rPr lang="en-GB" dirty="0" smtClean="0"/>
              <a:t>Based </a:t>
            </a:r>
            <a:r>
              <a:rPr lang="en-GB" dirty="0"/>
              <a:t>on </a:t>
            </a:r>
            <a:r>
              <a:rPr lang="en-GB" dirty="0" smtClean="0"/>
              <a:t>CSS and CSS Parameters</a:t>
            </a:r>
            <a:endParaRPr lang="en-GB" dirty="0"/>
          </a:p>
          <a:p>
            <a:pPr marL="668432" lvl="1" indent="-257089">
              <a:buClr>
                <a:schemeClr val="accent1"/>
              </a:buClr>
              <a:buFont typeface="Arial" pitchFamily="34" charset="0"/>
              <a:buChar char="•"/>
            </a:pPr>
            <a:r>
              <a:rPr lang="en-GB" dirty="0"/>
              <a:t>Generator merges files and appends specific themes to base theme</a:t>
            </a:r>
          </a:p>
          <a:p>
            <a:pPr marL="1079775" lvl="2" indent="-257089">
              <a:buClr>
                <a:schemeClr val="accent1"/>
              </a:buClr>
              <a:buFont typeface="Arial" pitchFamily="34" charset="0"/>
              <a:buChar char="•"/>
            </a:pPr>
            <a:r>
              <a:rPr lang="en-GB" sz="1440" dirty="0"/>
              <a:t>Replaces CSS Parameter usages</a:t>
            </a:r>
          </a:p>
          <a:p>
            <a:pPr marL="1079775" lvl="2" indent="-257089">
              <a:buClr>
                <a:schemeClr val="accent1"/>
              </a:buClr>
              <a:buFont typeface="Arial" pitchFamily="34" charset="0"/>
              <a:buChar char="•"/>
            </a:pPr>
            <a:r>
              <a:rPr lang="en-GB" sz="1440" dirty="0"/>
              <a:t>Automatic right-to-left generation (For RTL languages like Hebrew)</a:t>
            </a:r>
          </a:p>
          <a:p>
            <a:pPr marL="1079775" lvl="2" indent="-257089">
              <a:buClr>
                <a:schemeClr val="accent1"/>
              </a:buClr>
              <a:buFont typeface="Arial" pitchFamily="34" charset="0"/>
              <a:buChar char="•"/>
            </a:pPr>
            <a:r>
              <a:rPr lang="en-GB" sz="1440" dirty="0"/>
              <a:t>One CSS file per control library  (</a:t>
            </a:r>
            <a:r>
              <a:rPr lang="en-GB" sz="1440" dirty="0">
                <a:cs typeface="Courier New" pitchFamily="49" charset="0"/>
              </a:rPr>
              <a:t>library.css</a:t>
            </a:r>
            <a:r>
              <a:rPr lang="en-GB" sz="1440" dirty="0"/>
              <a:t>)</a:t>
            </a:r>
          </a:p>
          <a:p>
            <a:pPr marL="1079775" lvl="2" indent="-257089">
              <a:buClr>
                <a:schemeClr val="accent1"/>
              </a:buClr>
              <a:buFont typeface="Arial" pitchFamily="34" charset="0"/>
              <a:buChar char="•"/>
            </a:pPr>
            <a:r>
              <a:rPr lang="en-GB" sz="1440" dirty="0"/>
              <a:t>SAPUI5 uses </a:t>
            </a:r>
            <a:r>
              <a:rPr lang="en-GB" sz="1440" dirty="0">
                <a:hlinkClick r:id="rId3"/>
              </a:rPr>
              <a:t>LESS </a:t>
            </a:r>
            <a:r>
              <a:rPr lang="en-GB" sz="1440" dirty="0"/>
              <a:t>to handle the CSS parameters (it also allows calculations, </a:t>
            </a:r>
            <a:r>
              <a:rPr lang="en-GB" sz="1440" dirty="0" err="1"/>
              <a:t>mixins</a:t>
            </a:r>
            <a:r>
              <a:rPr lang="en-GB" sz="1440" dirty="0"/>
              <a:t>,...)</a:t>
            </a:r>
          </a:p>
          <a:p>
            <a:pPr marL="668432" lvl="1" indent="-257089">
              <a:buClr>
                <a:schemeClr val="accent1"/>
              </a:buClr>
              <a:buFont typeface="Arial" pitchFamily="34" charset="0"/>
              <a:buChar char="•"/>
            </a:pPr>
            <a:r>
              <a:rPr lang="en-GB" dirty="0"/>
              <a:t>UI5 Framework handles theme switching at runtime (see next slide</a:t>
            </a:r>
            <a:r>
              <a:rPr lang="en-GB" dirty="0" smtClean="0"/>
              <a:t>)</a:t>
            </a:r>
          </a:p>
          <a:p>
            <a:pPr lvl="1">
              <a:buClr>
                <a:schemeClr val="accent1"/>
              </a:buClr>
            </a:pPr>
            <a:endParaRPr lang="en-GB" dirty="0" smtClean="0"/>
          </a:p>
          <a:p>
            <a:pPr lvl="1">
              <a:buClr>
                <a:schemeClr val="accent1"/>
              </a:buClr>
            </a:pPr>
            <a:endParaRPr lang="en-GB" dirty="0" smtClean="0"/>
          </a:p>
          <a:p>
            <a:pPr lvl="1">
              <a:buClr>
                <a:schemeClr val="accent1"/>
              </a:buClr>
            </a:pPr>
            <a:r>
              <a:rPr lang="en-GB" sz="2519" dirty="0">
                <a:latin typeface="+mj-lt"/>
              </a:rPr>
              <a:t>UI5 offers two main options to adjust themes:</a:t>
            </a:r>
          </a:p>
          <a:p>
            <a:pPr marL="719850" lvl="1" indent="-308507">
              <a:buClr>
                <a:schemeClr val="accent1"/>
              </a:buClr>
              <a:buFont typeface="+mj-lt"/>
              <a:buAutoNum type="arabicPeriod"/>
            </a:pPr>
            <a:r>
              <a:rPr lang="en-GB" dirty="0"/>
              <a:t>Adjusting </a:t>
            </a:r>
            <a:r>
              <a:rPr lang="en-GB" dirty="0" smtClean="0"/>
              <a:t>CSS </a:t>
            </a:r>
            <a:r>
              <a:rPr lang="en-GB" dirty="0"/>
              <a:t>directly with standard tools</a:t>
            </a:r>
          </a:p>
          <a:p>
            <a:pPr marL="719850" lvl="1" indent="-308507">
              <a:buClr>
                <a:schemeClr val="accent1"/>
              </a:buClr>
              <a:buFont typeface="+mj-lt"/>
              <a:buAutoNum type="arabicPeriod"/>
            </a:pPr>
            <a:r>
              <a:rPr lang="en-GB" dirty="0"/>
              <a:t>Changing parameters for the main features of a </a:t>
            </a:r>
            <a:r>
              <a:rPr lang="en-GB" dirty="0" smtClean="0"/>
              <a:t>theme using the Theme Designer		</a:t>
            </a:r>
            <a:endParaRPr lang="de-DE" kern="0" dirty="0">
              <a:ea typeface="Arial Unicode MS" pitchFamily="34" charset="-128"/>
              <a:cs typeface="Arial Unicode MS" pitchFamily="34" charset="-128"/>
            </a:endParaRPr>
          </a:p>
        </p:txBody>
      </p:sp>
    </p:spTree>
    <p:extLst>
      <p:ext uri="{BB962C8B-B14F-4D97-AF65-F5344CB8AC3E}">
        <p14:creationId xmlns:p14="http://schemas.microsoft.com/office/powerpoint/2010/main" val="8243650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240" y="406403"/>
            <a:ext cx="8221605" cy="388800"/>
          </a:xfrm>
        </p:spPr>
        <p:txBody>
          <a:bodyPr/>
          <a:lstStyle/>
          <a:p>
            <a:r>
              <a:rPr lang="en-GB" sz="2879" dirty="0">
                <a:solidFill>
                  <a:schemeClr val="accent1"/>
                </a:solidFill>
              </a:rPr>
              <a:t>Switching Themes</a:t>
            </a:r>
          </a:p>
        </p:txBody>
      </p:sp>
      <p:grpSp>
        <p:nvGrpSpPr>
          <p:cNvPr id="36" name="Group 35"/>
          <p:cNvGrpSpPr/>
          <p:nvPr/>
        </p:nvGrpSpPr>
        <p:grpSpPr>
          <a:xfrm>
            <a:off x="1703328" y="1502550"/>
            <a:ext cx="3660981" cy="240607"/>
            <a:chOff x="369135" y="1786835"/>
            <a:chExt cx="4068934" cy="26741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35" y="1828103"/>
              <a:ext cx="4026402" cy="184885"/>
            </a:xfrm>
            <a:prstGeom prst="rect">
              <a:avLst/>
            </a:prstGeom>
            <a:effectLst>
              <a:innerShdw blurRad="114300">
                <a:prstClr val="black"/>
              </a:innerShdw>
            </a:effectLst>
          </p:spPr>
        </p:pic>
        <p:sp>
          <p:nvSpPr>
            <p:cNvPr id="7" name="Rectangle 6"/>
            <p:cNvSpPr/>
            <p:nvPr/>
          </p:nvSpPr>
          <p:spPr bwMode="gray">
            <a:xfrm>
              <a:off x="2971579" y="1786835"/>
              <a:ext cx="1466490" cy="267419"/>
            </a:xfrm>
            <a:prstGeom prst="rect">
              <a:avLst/>
            </a:prstGeom>
            <a:noFill/>
            <a:ln w="28575" algn="ctr">
              <a:solidFill>
                <a:schemeClr val="accent5"/>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grpSp>
      <p:sp>
        <p:nvSpPr>
          <p:cNvPr id="9" name="TextBox 8"/>
          <p:cNvSpPr txBox="1"/>
          <p:nvPr/>
        </p:nvSpPr>
        <p:spPr>
          <a:xfrm>
            <a:off x="882749" y="1060537"/>
            <a:ext cx="7643660" cy="338554"/>
          </a:xfrm>
          <a:prstGeom prst="rect">
            <a:avLst/>
          </a:prstGeom>
          <a:noFill/>
        </p:spPr>
        <p:txBody>
          <a:bodyPr wrap="square" rtlCol="0">
            <a:spAutoFit/>
          </a:bodyPr>
          <a:lstStyle/>
          <a:p>
            <a:pPr>
              <a:buClr>
                <a:schemeClr val="accent1"/>
              </a:buClr>
            </a:pPr>
            <a:r>
              <a:rPr lang="en-GB" sz="1600" dirty="0"/>
              <a:t>Themes can be applied via URL-parameters of via the bootstrap:</a:t>
            </a:r>
            <a:endParaRPr lang="de-DE" sz="1600" kern="0" dirty="0">
              <a:ea typeface="Arial Unicode MS" pitchFamily="34" charset="-128"/>
              <a:cs typeface="Arial Unicode MS" pitchFamily="34" charset="-128"/>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2234" y="3382212"/>
            <a:ext cx="3631622" cy="2394797"/>
          </a:xfrm>
          <a:prstGeom prst="rect">
            <a:avLst/>
          </a:prstGeom>
          <a:effectLst>
            <a:innerShdw blurRad="114300">
              <a:prstClr val="black"/>
            </a:innerShdw>
          </a:effectLst>
        </p:spPr>
      </p:pic>
      <p:pic>
        <p:nvPicPr>
          <p:cNvPr id="15" name="Picture 14"/>
          <p:cNvPicPr>
            <a:picLocks/>
          </p:cNvPicPr>
          <p:nvPr/>
        </p:nvPicPr>
        <p:blipFill>
          <a:blip r:embed="rId5">
            <a:extLst>
              <a:ext uri="{28A0092B-C50C-407E-A947-70E740481C1C}">
                <a14:useLocalDpi xmlns:a14="http://schemas.microsoft.com/office/drawing/2010/main" val="0"/>
              </a:ext>
            </a:extLst>
          </a:blip>
          <a:stretch>
            <a:fillRect/>
          </a:stretch>
        </p:blipFill>
        <p:spPr>
          <a:xfrm>
            <a:off x="5622234" y="1542431"/>
            <a:ext cx="3621272" cy="160843"/>
          </a:xfrm>
          <a:prstGeom prst="rect">
            <a:avLst/>
          </a:prstGeom>
          <a:effectLst>
            <a:innerShdw blurRad="114300">
              <a:prstClr val="black"/>
            </a:innerShdw>
          </a:effectLst>
        </p:spPr>
      </p:pic>
      <p:sp>
        <p:nvSpPr>
          <p:cNvPr id="16" name="Rectangle 15"/>
          <p:cNvSpPr/>
          <p:nvPr/>
        </p:nvSpPr>
        <p:spPr bwMode="gray">
          <a:xfrm>
            <a:off x="7958116" y="1502550"/>
            <a:ext cx="1319459" cy="240607"/>
          </a:xfrm>
          <a:prstGeom prst="rect">
            <a:avLst/>
          </a:prstGeom>
          <a:noFill/>
          <a:ln w="28575" algn="ctr">
            <a:solidFill>
              <a:schemeClr val="accent5"/>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grpSp>
        <p:nvGrpSpPr>
          <p:cNvPr id="35" name="Group 34"/>
          <p:cNvGrpSpPr/>
          <p:nvPr/>
        </p:nvGrpSpPr>
        <p:grpSpPr>
          <a:xfrm>
            <a:off x="1696298" y="1969315"/>
            <a:ext cx="3622713" cy="1108615"/>
            <a:chOff x="371955" y="3826064"/>
            <a:chExt cx="4026402" cy="1232151"/>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955" y="3826064"/>
              <a:ext cx="4026402" cy="1232151"/>
            </a:xfrm>
            <a:prstGeom prst="rect">
              <a:avLst/>
            </a:prstGeom>
            <a:effectLst>
              <a:innerShdw blurRad="114300">
                <a:prstClr val="black"/>
              </a:innerShdw>
            </a:effectLst>
          </p:spPr>
        </p:pic>
        <p:sp>
          <p:nvSpPr>
            <p:cNvPr id="18" name="Rectangle 17"/>
            <p:cNvSpPr/>
            <p:nvPr/>
          </p:nvSpPr>
          <p:spPr bwMode="gray">
            <a:xfrm>
              <a:off x="682387" y="4589399"/>
              <a:ext cx="2197291" cy="133710"/>
            </a:xfrm>
            <a:prstGeom prst="rect">
              <a:avLst/>
            </a:prstGeom>
            <a:noFill/>
            <a:ln w="28575" algn="ctr">
              <a:solidFill>
                <a:schemeClr val="accent5"/>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gr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2234" y="1980283"/>
            <a:ext cx="3621272" cy="1084122"/>
          </a:xfrm>
          <a:prstGeom prst="rect">
            <a:avLst/>
          </a:prstGeom>
          <a:effectLst>
            <a:innerShdw blurRad="114300">
              <a:prstClr val="black"/>
            </a:innerShdw>
          </a:effectLst>
        </p:spPr>
      </p:pic>
      <p:sp>
        <p:nvSpPr>
          <p:cNvPr id="19" name="Rectangle 18"/>
          <p:cNvSpPr/>
          <p:nvPr/>
        </p:nvSpPr>
        <p:spPr bwMode="gray">
          <a:xfrm>
            <a:off x="5855859" y="2603856"/>
            <a:ext cx="1645445" cy="120304"/>
          </a:xfrm>
          <a:prstGeom prst="rect">
            <a:avLst/>
          </a:prstGeom>
          <a:noFill/>
          <a:ln w="28575" algn="ctr">
            <a:solidFill>
              <a:schemeClr val="accent5"/>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0" name="TextBox 19"/>
          <p:cNvSpPr txBox="1"/>
          <p:nvPr/>
        </p:nvSpPr>
        <p:spPr>
          <a:xfrm>
            <a:off x="2635421" y="1711922"/>
            <a:ext cx="1758529" cy="22422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b="1" kern="0" dirty="0">
                <a:ea typeface="Arial Unicode MS" pitchFamily="34" charset="-128"/>
                <a:cs typeface="Arial Unicode MS" pitchFamily="34" charset="-128"/>
              </a:rPr>
              <a:t>OR</a:t>
            </a:r>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3328" y="3382212"/>
            <a:ext cx="3622713" cy="2394797"/>
          </a:xfrm>
          <a:prstGeom prst="rect">
            <a:avLst/>
          </a:prstGeom>
          <a:effectLst>
            <a:innerShdw blurRad="114300">
              <a:prstClr val="black"/>
            </a:innerShdw>
          </a:effectLst>
        </p:spPr>
      </p:pic>
      <p:sp>
        <p:nvSpPr>
          <p:cNvPr id="37" name="TextBox 36"/>
          <p:cNvSpPr txBox="1"/>
          <p:nvPr/>
        </p:nvSpPr>
        <p:spPr>
          <a:xfrm>
            <a:off x="2628391" y="3059984"/>
            <a:ext cx="1758529" cy="33227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159" b="1" kern="0" dirty="0">
                <a:ea typeface="Arial Unicode MS" pitchFamily="34" charset="-128"/>
                <a:cs typeface="Arial Unicode MS" pitchFamily="34" charset="-128"/>
              </a:rPr>
              <a:t>=</a:t>
            </a:r>
          </a:p>
        </p:txBody>
      </p:sp>
      <p:sp>
        <p:nvSpPr>
          <p:cNvPr id="38" name="TextBox 37"/>
          <p:cNvSpPr txBox="1"/>
          <p:nvPr/>
        </p:nvSpPr>
        <p:spPr>
          <a:xfrm>
            <a:off x="6553606" y="3059984"/>
            <a:ext cx="1758529" cy="33227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159" b="1" kern="0" dirty="0">
                <a:ea typeface="Arial Unicode MS" pitchFamily="34" charset="-128"/>
                <a:cs typeface="Arial Unicode MS" pitchFamily="34" charset="-128"/>
              </a:rPr>
              <a:t>=</a:t>
            </a:r>
          </a:p>
        </p:txBody>
      </p:sp>
      <p:sp>
        <p:nvSpPr>
          <p:cNvPr id="40" name="TextBox 39"/>
          <p:cNvSpPr txBox="1"/>
          <p:nvPr/>
        </p:nvSpPr>
        <p:spPr>
          <a:xfrm>
            <a:off x="6553605" y="1731056"/>
            <a:ext cx="1758529" cy="22422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b="1" kern="0" dirty="0">
                <a:ea typeface="Arial Unicode MS" pitchFamily="34" charset="-128"/>
                <a:cs typeface="Arial Unicode MS" pitchFamily="34" charset="-128"/>
              </a:rPr>
              <a:t>OR</a:t>
            </a:r>
          </a:p>
        </p:txBody>
      </p:sp>
    </p:spTree>
    <p:extLst>
      <p:ext uri="{BB962C8B-B14F-4D97-AF65-F5344CB8AC3E}">
        <p14:creationId xmlns:p14="http://schemas.microsoft.com/office/powerpoint/2010/main" val="38398881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202" y="446904"/>
            <a:ext cx="8221605" cy="388800"/>
          </a:xfrm>
        </p:spPr>
        <p:txBody>
          <a:bodyPr/>
          <a:lstStyle/>
          <a:p>
            <a:r>
              <a:rPr lang="en-GB" sz="2879" dirty="0">
                <a:solidFill>
                  <a:schemeClr val="accent1"/>
                </a:solidFill>
              </a:rPr>
              <a:t>The library.css files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328" y="1985253"/>
            <a:ext cx="7502194" cy="3024408"/>
          </a:xfrm>
          <a:prstGeom prst="rect">
            <a:avLst/>
          </a:prstGeom>
          <a:effectLst>
            <a:innerShdw blurRad="114300">
              <a:prstClr val="black"/>
            </a:innerShdw>
          </a:effectLst>
        </p:spPr>
      </p:pic>
      <p:sp>
        <p:nvSpPr>
          <p:cNvPr id="11" name="Rectangle 10"/>
          <p:cNvSpPr/>
          <p:nvPr/>
        </p:nvSpPr>
        <p:spPr bwMode="gray">
          <a:xfrm>
            <a:off x="3803600" y="2692953"/>
            <a:ext cx="858846" cy="124365"/>
          </a:xfrm>
          <a:prstGeom prst="rect">
            <a:avLst/>
          </a:prstGeom>
          <a:solidFill>
            <a:schemeClr val="tx2">
              <a:alpha val="30000"/>
            </a:schemeClr>
          </a:solidFill>
          <a:ln w="28575" algn="ctr">
            <a:solidFill>
              <a:schemeClr val="tx2"/>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6" name="Rectangle 25"/>
          <p:cNvSpPr/>
          <p:nvPr/>
        </p:nvSpPr>
        <p:spPr bwMode="gray">
          <a:xfrm>
            <a:off x="2705779" y="2900422"/>
            <a:ext cx="2078285" cy="124365"/>
          </a:xfrm>
          <a:prstGeom prst="rect">
            <a:avLst/>
          </a:prstGeom>
          <a:solidFill>
            <a:schemeClr val="accent1">
              <a:alpha val="30000"/>
            </a:schemeClr>
          </a:solidFill>
          <a:ln w="28575" algn="ctr">
            <a:solidFill>
              <a:schemeClr val="accent1"/>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7" name="Rectangle 26"/>
          <p:cNvSpPr/>
          <p:nvPr/>
        </p:nvSpPr>
        <p:spPr bwMode="gray">
          <a:xfrm>
            <a:off x="3603283" y="3115045"/>
            <a:ext cx="758336" cy="124365"/>
          </a:xfrm>
          <a:prstGeom prst="rect">
            <a:avLst/>
          </a:prstGeom>
          <a:solidFill>
            <a:schemeClr val="accent4">
              <a:alpha val="30000"/>
            </a:schemeClr>
          </a:solidFill>
          <a:ln w="28575" algn="ctr">
            <a:solidFill>
              <a:schemeClr val="accent4"/>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8" name="Rectangle 27"/>
          <p:cNvSpPr/>
          <p:nvPr/>
        </p:nvSpPr>
        <p:spPr bwMode="gray">
          <a:xfrm>
            <a:off x="4397743" y="3115045"/>
            <a:ext cx="557050" cy="124365"/>
          </a:xfrm>
          <a:prstGeom prst="rect">
            <a:avLst/>
          </a:prstGeom>
          <a:solidFill>
            <a:schemeClr val="accent6">
              <a:alpha val="30000"/>
            </a:schemeClr>
          </a:solidFill>
          <a:ln w="28575" algn="ctr">
            <a:solidFill>
              <a:schemeClr val="accent6"/>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9" name="Rectangle 28"/>
          <p:cNvSpPr/>
          <p:nvPr/>
        </p:nvSpPr>
        <p:spPr bwMode="gray">
          <a:xfrm>
            <a:off x="4876713" y="3420968"/>
            <a:ext cx="250394" cy="124365"/>
          </a:xfrm>
          <a:prstGeom prst="rect">
            <a:avLst/>
          </a:prstGeom>
          <a:solidFill>
            <a:schemeClr val="tx2">
              <a:alpha val="30000"/>
            </a:schemeClr>
          </a:solidFill>
          <a:ln w="28575" algn="ctr">
            <a:solidFill>
              <a:schemeClr val="tx2"/>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30" name="Rectangle 29"/>
          <p:cNvSpPr/>
          <p:nvPr/>
        </p:nvSpPr>
        <p:spPr bwMode="gray">
          <a:xfrm>
            <a:off x="5454425" y="3423878"/>
            <a:ext cx="1525595" cy="121454"/>
          </a:xfrm>
          <a:prstGeom prst="rect">
            <a:avLst/>
          </a:prstGeom>
          <a:solidFill>
            <a:schemeClr val="accent1">
              <a:alpha val="30000"/>
            </a:schemeClr>
          </a:solidFill>
          <a:ln w="28575" algn="ctr">
            <a:solidFill>
              <a:schemeClr val="accent1"/>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31" name="Rectangle 30"/>
          <p:cNvSpPr/>
          <p:nvPr/>
        </p:nvSpPr>
        <p:spPr bwMode="gray">
          <a:xfrm>
            <a:off x="4876713" y="3735748"/>
            <a:ext cx="375591" cy="124365"/>
          </a:xfrm>
          <a:prstGeom prst="rect">
            <a:avLst/>
          </a:prstGeom>
          <a:solidFill>
            <a:schemeClr val="accent4">
              <a:alpha val="30000"/>
            </a:schemeClr>
          </a:solidFill>
          <a:ln w="28575" algn="ctr">
            <a:solidFill>
              <a:schemeClr val="accent4"/>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32" name="Rectangle 31"/>
          <p:cNvSpPr/>
          <p:nvPr/>
        </p:nvSpPr>
        <p:spPr bwMode="gray">
          <a:xfrm>
            <a:off x="5579622" y="3738658"/>
            <a:ext cx="1525595" cy="121454"/>
          </a:xfrm>
          <a:prstGeom prst="rect">
            <a:avLst/>
          </a:prstGeom>
          <a:solidFill>
            <a:schemeClr val="accent1">
              <a:alpha val="30000"/>
            </a:schemeClr>
          </a:solidFill>
          <a:ln w="28575" algn="ctr">
            <a:solidFill>
              <a:schemeClr val="accent1"/>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39" name="Rectangle 38"/>
          <p:cNvSpPr/>
          <p:nvPr/>
        </p:nvSpPr>
        <p:spPr bwMode="gray">
          <a:xfrm>
            <a:off x="4876714" y="4043373"/>
            <a:ext cx="203761" cy="124366"/>
          </a:xfrm>
          <a:prstGeom prst="rect">
            <a:avLst/>
          </a:prstGeom>
          <a:solidFill>
            <a:schemeClr val="accent6">
              <a:alpha val="30000"/>
            </a:schemeClr>
          </a:solidFill>
          <a:ln w="28575" algn="ctr">
            <a:solidFill>
              <a:schemeClr val="accent6"/>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41" name="Rectangle 40"/>
          <p:cNvSpPr/>
          <p:nvPr/>
        </p:nvSpPr>
        <p:spPr bwMode="gray">
          <a:xfrm>
            <a:off x="5407792" y="4046285"/>
            <a:ext cx="1525595" cy="121454"/>
          </a:xfrm>
          <a:prstGeom prst="rect">
            <a:avLst/>
          </a:prstGeom>
          <a:solidFill>
            <a:schemeClr val="accent1">
              <a:alpha val="30000"/>
            </a:schemeClr>
          </a:solidFill>
          <a:ln w="28575" algn="ctr">
            <a:solidFill>
              <a:schemeClr val="accent1"/>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228800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1662293" y="3262468"/>
            <a:ext cx="7601299" cy="2258793"/>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3" name="Title 2"/>
          <p:cNvSpPr>
            <a:spLocks noGrp="1"/>
          </p:cNvSpPr>
          <p:nvPr>
            <p:ph type="title"/>
          </p:nvPr>
        </p:nvSpPr>
        <p:spPr>
          <a:xfrm>
            <a:off x="345569" y="390548"/>
            <a:ext cx="8221605" cy="388800"/>
          </a:xfrm>
        </p:spPr>
        <p:txBody>
          <a:bodyPr>
            <a:normAutofit fontScale="90000"/>
          </a:bodyPr>
          <a:lstStyle/>
          <a:p>
            <a:r>
              <a:rPr lang="en-GB" sz="2879" dirty="0">
                <a:solidFill>
                  <a:schemeClr val="accent1"/>
                </a:solidFill>
              </a:rPr>
              <a:t>CSS Parameters</a:t>
            </a:r>
          </a:p>
        </p:txBody>
      </p:sp>
      <p:sp>
        <p:nvSpPr>
          <p:cNvPr id="4" name="Rechteck 3"/>
          <p:cNvSpPr/>
          <p:nvPr/>
        </p:nvSpPr>
        <p:spPr>
          <a:xfrm>
            <a:off x="1809275" y="3262468"/>
            <a:ext cx="7394326" cy="2545440"/>
          </a:xfrm>
          <a:prstGeom prst="rect">
            <a:avLst/>
          </a:prstGeom>
          <a:noFill/>
        </p:spPr>
        <p:txBody>
          <a:bodyPr wrap="square">
            <a:spAutoFit/>
          </a:bodyPr>
          <a:lstStyle/>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chemeClr val="tx2"/>
                </a:solidFill>
                <a:latin typeface="Courier New"/>
                <a:ea typeface="Times New Roman"/>
                <a:cs typeface="Times New Roman"/>
              </a:rPr>
              <a:t>@</a:t>
            </a:r>
            <a:r>
              <a:rPr lang="en-GB" sz="1260" b="1" dirty="0" err="1">
                <a:solidFill>
                  <a:schemeClr val="tx2"/>
                </a:solidFill>
                <a:latin typeface="Courier New"/>
                <a:ea typeface="Times New Roman"/>
                <a:cs typeface="Times New Roman"/>
              </a:rPr>
              <a:t>sapUiTextColor</a:t>
            </a:r>
            <a:r>
              <a:rPr lang="en-GB" sz="1260" b="1" dirty="0">
                <a:solidFill>
                  <a:srgbClr val="000000"/>
                </a:solidFill>
                <a:latin typeface="Courier New"/>
                <a:ea typeface="Times New Roman"/>
                <a:cs typeface="Times New Roman"/>
              </a:rPr>
              <a:t>: #000000; </a:t>
            </a:r>
            <a:r>
              <a:rPr lang="en-GB" sz="1260" b="1" dirty="0">
                <a:solidFill>
                  <a:schemeClr val="tx1">
                    <a:lumMod val="50000"/>
                    <a:lumOff val="50000"/>
                  </a:schemeClr>
                </a:solidFill>
                <a:latin typeface="Courier New"/>
                <a:ea typeface="Times New Roman"/>
                <a:cs typeface="Times New Roman"/>
              </a:rPr>
              <a:t>/* text </a:t>
            </a:r>
            <a:r>
              <a:rPr lang="en-GB" sz="1260" b="1" dirty="0" err="1">
                <a:solidFill>
                  <a:schemeClr val="tx1">
                    <a:lumMod val="50000"/>
                    <a:lumOff val="50000"/>
                  </a:schemeClr>
                </a:solidFill>
                <a:latin typeface="Courier New"/>
                <a:ea typeface="Times New Roman"/>
                <a:cs typeface="Times New Roman"/>
              </a:rPr>
              <a:t>color</a:t>
            </a:r>
            <a:r>
              <a:rPr lang="en-GB" sz="1260" b="1" dirty="0">
                <a:solidFill>
                  <a:schemeClr val="tx1">
                    <a:lumMod val="50000"/>
                    <a:lumOff val="50000"/>
                  </a:schemeClr>
                </a:solidFill>
                <a:latin typeface="Courier New"/>
                <a:ea typeface="Times New Roman"/>
                <a:cs typeface="Times New Roman"/>
              </a:rPr>
              <a:t> is set to 'black' once*/ </a:t>
            </a:r>
            <a:br>
              <a:rPr lang="en-GB" sz="1260" b="1" dirty="0">
                <a:solidFill>
                  <a:schemeClr val="tx1">
                    <a:lumMod val="50000"/>
                    <a:lumOff val="50000"/>
                  </a:schemeClr>
                </a:solidFill>
                <a:latin typeface="Courier New"/>
                <a:ea typeface="Times New Roman"/>
                <a:cs typeface="Times New Roman"/>
              </a:rPr>
            </a:br>
            <a:endParaRPr lang="en-GB" sz="1260" b="1" dirty="0">
              <a:solidFill>
                <a:schemeClr val="tx1">
                  <a:lumMod val="50000"/>
                  <a:lumOff val="50000"/>
                </a:schemeClr>
              </a:solidFill>
              <a:latin typeface="Courier New"/>
              <a:ea typeface="Times New Roman"/>
              <a:cs typeface="Times New Roman"/>
            </a:endParaRP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button {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   </a:t>
            </a:r>
            <a:r>
              <a:rPr lang="en-GB" sz="1260" b="1" dirty="0" err="1">
                <a:solidFill>
                  <a:srgbClr val="000000"/>
                </a:solidFill>
                <a:latin typeface="Courier New"/>
                <a:ea typeface="Times New Roman"/>
                <a:cs typeface="Times New Roman"/>
              </a:rPr>
              <a:t>color</a:t>
            </a:r>
            <a:r>
              <a:rPr lang="en-GB" sz="1260" b="1" dirty="0">
                <a:solidFill>
                  <a:srgbClr val="000000"/>
                </a:solidFill>
                <a:latin typeface="Courier New"/>
                <a:ea typeface="Times New Roman"/>
                <a:cs typeface="Times New Roman"/>
              </a:rPr>
              <a:t>: </a:t>
            </a:r>
            <a:r>
              <a:rPr lang="en-GB" sz="1260" b="1" dirty="0">
                <a:solidFill>
                  <a:schemeClr val="tx2"/>
                </a:solidFill>
                <a:latin typeface="Courier New"/>
                <a:ea typeface="Times New Roman"/>
                <a:cs typeface="Times New Roman"/>
              </a:rPr>
              <a:t>@</a:t>
            </a:r>
            <a:r>
              <a:rPr lang="en-GB" sz="1260" b="1" dirty="0" err="1">
                <a:solidFill>
                  <a:schemeClr val="tx2"/>
                </a:solidFill>
                <a:latin typeface="Courier New"/>
                <a:ea typeface="Times New Roman"/>
                <a:cs typeface="Times New Roman"/>
              </a:rPr>
              <a:t>sapUiTextColor</a:t>
            </a:r>
            <a:r>
              <a:rPr lang="en-GB" sz="1260" b="1" dirty="0">
                <a:solidFill>
                  <a:schemeClr val="tx2"/>
                </a:solidFill>
                <a:latin typeface="Courier New"/>
                <a:ea typeface="Times New Roman"/>
                <a:cs typeface="Times New Roman"/>
              </a:rPr>
              <a:t>;</a:t>
            </a:r>
            <a:r>
              <a:rPr lang="en-GB" sz="1260" b="1" dirty="0">
                <a:solidFill>
                  <a:srgbClr val="FF0000"/>
                </a:solidFill>
                <a:latin typeface="Courier New"/>
                <a:ea typeface="Times New Roman"/>
                <a:cs typeface="Times New Roman"/>
              </a:rPr>
              <a:t> </a:t>
            </a:r>
            <a:r>
              <a:rPr lang="en-GB" sz="1260" b="1" dirty="0">
                <a:solidFill>
                  <a:schemeClr val="tx1">
                    <a:lumMod val="50000"/>
                    <a:lumOff val="50000"/>
                  </a:schemeClr>
                </a:solidFill>
                <a:latin typeface="Courier New"/>
                <a:ea typeface="Times New Roman"/>
                <a:cs typeface="Times New Roman"/>
              </a:rPr>
              <a:t>/* text </a:t>
            </a:r>
            <a:r>
              <a:rPr lang="en-GB" sz="1260" b="1" dirty="0" err="1">
                <a:solidFill>
                  <a:schemeClr val="tx1">
                    <a:lumMod val="50000"/>
                    <a:lumOff val="50000"/>
                  </a:schemeClr>
                </a:solidFill>
                <a:latin typeface="Courier New"/>
                <a:ea typeface="Times New Roman"/>
                <a:cs typeface="Times New Roman"/>
              </a:rPr>
              <a:t>color</a:t>
            </a:r>
            <a:r>
              <a:rPr lang="en-GB" sz="1260" b="1" dirty="0">
                <a:solidFill>
                  <a:schemeClr val="tx1">
                    <a:lumMod val="50000"/>
                    <a:lumOff val="50000"/>
                  </a:schemeClr>
                </a:solidFill>
                <a:latin typeface="Courier New"/>
                <a:ea typeface="Times New Roman"/>
                <a:cs typeface="Times New Roman"/>
              </a:rPr>
              <a:t> can be referenced multiple times*/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   [...]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h2 {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   </a:t>
            </a:r>
            <a:r>
              <a:rPr lang="en-GB" sz="1260" b="1" dirty="0" err="1">
                <a:solidFill>
                  <a:srgbClr val="000000"/>
                </a:solidFill>
                <a:latin typeface="Courier New"/>
                <a:ea typeface="Times New Roman"/>
                <a:cs typeface="Times New Roman"/>
              </a:rPr>
              <a:t>color</a:t>
            </a:r>
            <a:r>
              <a:rPr lang="en-GB" sz="1260" b="1" dirty="0">
                <a:solidFill>
                  <a:srgbClr val="000000"/>
                </a:solidFill>
                <a:latin typeface="Courier New"/>
                <a:ea typeface="Times New Roman"/>
                <a:cs typeface="Times New Roman"/>
              </a:rPr>
              <a:t>: </a:t>
            </a:r>
            <a:r>
              <a:rPr lang="en-GB" sz="1260" b="1" dirty="0">
                <a:solidFill>
                  <a:schemeClr val="tx2"/>
                </a:solidFill>
                <a:latin typeface="Courier New"/>
                <a:ea typeface="Times New Roman"/>
                <a:cs typeface="Times New Roman"/>
              </a:rPr>
              <a:t>@</a:t>
            </a:r>
            <a:r>
              <a:rPr lang="en-GB" sz="1260" b="1" dirty="0" err="1">
                <a:solidFill>
                  <a:schemeClr val="tx2"/>
                </a:solidFill>
                <a:latin typeface="Courier New"/>
                <a:ea typeface="Times New Roman"/>
                <a:cs typeface="Times New Roman"/>
              </a:rPr>
              <a:t>sapUiTextColor</a:t>
            </a:r>
            <a:r>
              <a:rPr lang="en-GB" sz="1260" b="1" dirty="0">
                <a:solidFill>
                  <a:schemeClr val="tx2"/>
                </a:solidFill>
                <a:latin typeface="Courier New"/>
                <a:ea typeface="Times New Roman"/>
                <a:cs typeface="Times New Roman"/>
              </a:rPr>
              <a:t>;</a:t>
            </a:r>
            <a:r>
              <a:rPr lang="en-GB" sz="1260" b="1" dirty="0">
                <a:solidFill>
                  <a:srgbClr val="FF0000"/>
                </a:solidFill>
                <a:latin typeface="Courier New"/>
                <a:ea typeface="Times New Roman"/>
                <a:cs typeface="Times New Roman"/>
              </a:rPr>
              <a:t> </a:t>
            </a:r>
            <a:r>
              <a:rPr lang="en-GB" sz="1260" b="1" dirty="0">
                <a:solidFill>
                  <a:schemeClr val="tx1">
                    <a:lumMod val="50000"/>
                    <a:lumOff val="50000"/>
                  </a:schemeClr>
                </a:solidFill>
                <a:latin typeface="Courier New"/>
                <a:ea typeface="Times New Roman"/>
                <a:cs typeface="Times New Roman"/>
              </a:rPr>
              <a:t>/* text </a:t>
            </a:r>
            <a:r>
              <a:rPr lang="en-GB" sz="1260" b="1" dirty="0" err="1">
                <a:solidFill>
                  <a:schemeClr val="tx1">
                    <a:lumMod val="50000"/>
                    <a:lumOff val="50000"/>
                  </a:schemeClr>
                </a:solidFill>
                <a:latin typeface="Courier New"/>
                <a:ea typeface="Times New Roman"/>
                <a:cs typeface="Times New Roman"/>
              </a:rPr>
              <a:t>color</a:t>
            </a:r>
            <a:r>
              <a:rPr lang="en-GB" sz="1260" b="1" dirty="0">
                <a:solidFill>
                  <a:schemeClr val="tx1">
                    <a:lumMod val="50000"/>
                    <a:lumOff val="50000"/>
                  </a:schemeClr>
                </a:solidFill>
                <a:latin typeface="Courier New"/>
                <a:ea typeface="Times New Roman"/>
                <a:cs typeface="Times New Roman"/>
              </a:rPr>
              <a:t> can be referenced multiple times*/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   [...]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urier New"/>
                <a:ea typeface="Times New Roman"/>
                <a:cs typeface="Times New Roman"/>
              </a:rPr>
              <a:t>} </a:t>
            </a:r>
          </a:p>
          <a:p>
            <a:pPr>
              <a:lnSpc>
                <a:spcPct val="115000"/>
              </a:lnSpc>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endParaRPr lang="en-GB" sz="1260" b="1" dirty="0">
              <a:solidFill>
                <a:srgbClr val="000000"/>
              </a:solidFill>
              <a:latin typeface="Courier New"/>
              <a:ea typeface="Times New Roman"/>
              <a:cs typeface="Times New Roman"/>
            </a:endParaRPr>
          </a:p>
        </p:txBody>
      </p:sp>
      <p:sp>
        <p:nvSpPr>
          <p:cNvPr id="5" name="TextBox 4"/>
          <p:cNvSpPr txBox="1"/>
          <p:nvPr/>
        </p:nvSpPr>
        <p:spPr>
          <a:xfrm>
            <a:off x="965875" y="1187118"/>
            <a:ext cx="7601299" cy="1754326"/>
          </a:xfrm>
          <a:prstGeom prst="rect">
            <a:avLst/>
          </a:prstGeom>
          <a:noFill/>
        </p:spPr>
        <p:txBody>
          <a:bodyPr wrap="square" rtlCol="0">
            <a:spAutoFit/>
          </a:bodyPr>
          <a:lstStyle/>
          <a:p>
            <a:pPr marL="668432" lvl="1" indent="-257089">
              <a:buClr>
                <a:schemeClr val="accent1"/>
              </a:buClr>
              <a:buFont typeface="Arial" pitchFamily="34" charset="0"/>
              <a:buChar char="•"/>
            </a:pPr>
            <a:r>
              <a:rPr lang="en-GB" sz="1440" dirty="0"/>
              <a:t>Some values (often: </a:t>
            </a:r>
            <a:r>
              <a:rPr lang="en-GB" sz="1440" dirty="0" err="1"/>
              <a:t>colors</a:t>
            </a:r>
            <a:r>
              <a:rPr lang="en-GB" sz="1440" dirty="0"/>
              <a:t>) used for different elements</a:t>
            </a:r>
          </a:p>
          <a:p>
            <a:pPr marL="668432" lvl="1" indent="-257089">
              <a:buClr>
                <a:schemeClr val="accent1"/>
              </a:buClr>
              <a:buFont typeface="Arial" pitchFamily="34" charset="0"/>
              <a:buChar char="•"/>
            </a:pPr>
            <a:r>
              <a:rPr lang="en-GB" sz="1440" dirty="0"/>
              <a:t>Parameters: write once, reference often</a:t>
            </a:r>
          </a:p>
          <a:p>
            <a:pPr marL="668432" lvl="1" indent="-257089">
              <a:buClr>
                <a:schemeClr val="accent1"/>
              </a:buClr>
              <a:buFont typeface="Arial" pitchFamily="34" charset="0"/>
              <a:buChar char="•"/>
            </a:pPr>
            <a:r>
              <a:rPr lang="en-GB" sz="1440" dirty="0"/>
              <a:t>Parameters are mixed into the CSS of the controls </a:t>
            </a:r>
          </a:p>
          <a:p>
            <a:pPr marL="668432" lvl="1" indent="-257089">
              <a:buClr>
                <a:schemeClr val="accent1"/>
              </a:buClr>
              <a:buFont typeface="Arial" pitchFamily="34" charset="0"/>
              <a:buChar char="•"/>
            </a:pPr>
            <a:r>
              <a:rPr lang="en-GB" sz="1440" dirty="0"/>
              <a:t>The parameters are usually set in central files</a:t>
            </a:r>
          </a:p>
          <a:p>
            <a:pPr marL="668432" lvl="1" indent="-257089">
              <a:buClr>
                <a:schemeClr val="accent1"/>
              </a:buClr>
              <a:buFont typeface="Arial" pitchFamily="34" charset="0"/>
              <a:buChar char="•"/>
            </a:pPr>
            <a:r>
              <a:rPr lang="en-GB" sz="1440" dirty="0"/>
              <a:t>With the LESS generator the parameter values are inserted and CSS only files are generated</a:t>
            </a:r>
          </a:p>
          <a:p>
            <a:pPr fontAlgn="base">
              <a:spcBef>
                <a:spcPct val="50000"/>
              </a:spcBef>
              <a:spcAft>
                <a:spcPct val="0"/>
              </a:spcAft>
              <a:buClr>
                <a:srgbClr val="F0AB00"/>
              </a:buClr>
              <a:buSzPct val="80000"/>
            </a:pPr>
            <a:endParaRPr lang="de-DE" sz="1440" kern="0" dirty="0">
              <a:ea typeface="Arial Unicode MS" pitchFamily="34" charset="-128"/>
              <a:cs typeface="Arial Unicode MS" pitchFamily="34" charset="-128"/>
            </a:endParaRPr>
          </a:p>
        </p:txBody>
      </p:sp>
      <p:sp>
        <p:nvSpPr>
          <p:cNvPr id="6" name="Rectangle 5"/>
          <p:cNvSpPr/>
          <p:nvPr/>
        </p:nvSpPr>
        <p:spPr>
          <a:xfrm>
            <a:off x="1662293" y="2797921"/>
            <a:ext cx="4173888" cy="316562"/>
          </a:xfrm>
          <a:prstGeom prst="rect">
            <a:avLst/>
          </a:prstGeom>
        </p:spPr>
        <p:txBody>
          <a:bodyPr wrap="square">
            <a:spAutoFit/>
          </a:bodyPr>
          <a:lstStyle/>
          <a:p>
            <a:r>
              <a:rPr lang="en-GB" sz="1457" dirty="0"/>
              <a:t>Example of a </a:t>
            </a:r>
            <a:r>
              <a:rPr lang="en-GB" sz="1457" dirty="0" err="1"/>
              <a:t>color</a:t>
            </a:r>
            <a:r>
              <a:rPr lang="en-GB" sz="1457" dirty="0"/>
              <a:t> parameter:</a:t>
            </a:r>
            <a:endParaRPr lang="de-DE" sz="1457" dirty="0"/>
          </a:p>
        </p:txBody>
      </p:sp>
    </p:spTree>
    <p:extLst>
      <p:ext uri="{BB962C8B-B14F-4D97-AF65-F5344CB8AC3E}">
        <p14:creationId xmlns:p14="http://schemas.microsoft.com/office/powerpoint/2010/main" val="28315045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569" y="479325"/>
            <a:ext cx="8221605" cy="388800"/>
          </a:xfrm>
        </p:spPr>
        <p:txBody>
          <a:bodyPr>
            <a:normAutofit fontScale="90000"/>
          </a:bodyPr>
          <a:lstStyle/>
          <a:p>
            <a:r>
              <a:rPr lang="en-GB" sz="2879" dirty="0">
                <a:solidFill>
                  <a:schemeClr val="accent1"/>
                </a:solidFill>
              </a:rPr>
              <a:t>CSS Parameters II</a:t>
            </a:r>
          </a:p>
        </p:txBody>
      </p:sp>
      <p:sp>
        <p:nvSpPr>
          <p:cNvPr id="5" name="TextBox 4"/>
          <p:cNvSpPr txBox="1"/>
          <p:nvPr/>
        </p:nvSpPr>
        <p:spPr>
          <a:xfrm>
            <a:off x="1662300" y="1296403"/>
            <a:ext cx="8813350" cy="3310778"/>
          </a:xfrm>
          <a:prstGeom prst="rect">
            <a:avLst/>
          </a:prstGeom>
          <a:noFill/>
        </p:spPr>
        <p:txBody>
          <a:bodyPr wrap="square" rtlCol="0">
            <a:spAutoFit/>
          </a:bodyPr>
          <a:lstStyle/>
          <a:p>
            <a:pPr>
              <a:buFont typeface="Wingdings" pitchFamily="2" charset="2"/>
            </a:pPr>
            <a:r>
              <a:rPr lang="en-GB" sz="1457" dirty="0"/>
              <a:t>Parameter values can be read at runtime with a JavaScript API</a:t>
            </a:r>
          </a:p>
          <a:p>
            <a:pPr>
              <a:buFont typeface="Wingdings" pitchFamily="2" charset="2"/>
            </a:pPr>
            <a:endParaRPr lang="en-GB" sz="1457" dirty="0"/>
          </a:p>
          <a:p>
            <a:pPr marL="1079775" lvl="2" indent="-257089">
              <a:buClr>
                <a:schemeClr val="accent1"/>
              </a:buClr>
              <a:buFont typeface="Arial" pitchFamily="34" charset="0"/>
              <a:buChar char="•"/>
            </a:pPr>
            <a:r>
              <a:rPr lang="en-GB" sz="1440" dirty="0"/>
              <a:t>This allows transferring UI5 theme parameters to own HTML parts</a:t>
            </a:r>
          </a:p>
          <a:p>
            <a:pPr marL="1079775" lvl="2" indent="-257089">
              <a:buClr>
                <a:schemeClr val="accent1"/>
              </a:buClr>
              <a:buFont typeface="Arial" pitchFamily="34" charset="0"/>
              <a:buChar char="•"/>
            </a:pPr>
            <a:r>
              <a:rPr lang="en-GB" sz="1440" dirty="0"/>
              <a:t>Useful when one uses technology which cannot be influenced by CSS directly, like Canvas or </a:t>
            </a:r>
            <a:r>
              <a:rPr lang="en-GB" sz="1440" dirty="0" err="1" smtClean="0"/>
              <a:t>WebGL</a:t>
            </a:r>
            <a:endParaRPr lang="en-GB" sz="1440" dirty="0"/>
          </a:p>
          <a:p>
            <a:pPr marL="1079775" lvl="2" indent="-257089">
              <a:buClr>
                <a:schemeClr val="accent1"/>
              </a:buClr>
              <a:buFont typeface="Arial" pitchFamily="34" charset="0"/>
              <a:buChar char="•"/>
            </a:pPr>
            <a:endParaRPr lang="en-GB" sz="1440" dirty="0" smtClean="0"/>
          </a:p>
          <a:p>
            <a:pPr marL="1079775" lvl="2" indent="-257089">
              <a:buClr>
                <a:schemeClr val="accent1"/>
              </a:buClr>
              <a:buFont typeface="Arial" pitchFamily="34" charset="0"/>
              <a:buChar char="•"/>
            </a:pPr>
            <a:r>
              <a:rPr lang="en-US" altLang="zh-CN" sz="1440" dirty="0" smtClean="0">
                <a:hlinkClick r:id="rId3"/>
              </a:rPr>
              <a:t>CSS Margin Class</a:t>
            </a:r>
            <a:r>
              <a:rPr lang="zh-CN" altLang="en-US" sz="1440" dirty="0" smtClean="0">
                <a:hlinkClick r:id="rId3"/>
              </a:rPr>
              <a:t> </a:t>
            </a:r>
            <a:endParaRPr lang="en-US" altLang="zh-CN" sz="1440" dirty="0" smtClean="0"/>
          </a:p>
          <a:p>
            <a:pPr marL="1079775" lvl="2" indent="-257089">
              <a:buClr>
                <a:schemeClr val="accent1"/>
              </a:buClr>
              <a:buFont typeface="Arial" pitchFamily="34" charset="0"/>
              <a:buChar char="•"/>
            </a:pPr>
            <a:endParaRPr lang="en-US" sz="1440" dirty="0"/>
          </a:p>
          <a:p>
            <a:pPr marL="1079775" lvl="2" indent="-257089">
              <a:buClr>
                <a:schemeClr val="accent1"/>
              </a:buClr>
              <a:buFont typeface="Arial" pitchFamily="34" charset="0"/>
              <a:buChar char="•"/>
            </a:pPr>
            <a:r>
              <a:rPr lang="en-US" altLang="zh-CN" sz="1440" dirty="0" smtClean="0">
                <a:hlinkClick r:id="rId4"/>
              </a:rPr>
              <a:t>CSS Padding Class</a:t>
            </a:r>
            <a:endParaRPr lang="en-US" altLang="zh-CN" sz="1440" dirty="0" smtClean="0"/>
          </a:p>
          <a:p>
            <a:pPr marL="1079775" lvl="2" indent="-257089">
              <a:buClr>
                <a:schemeClr val="accent1"/>
              </a:buClr>
              <a:buFont typeface="Arial" pitchFamily="34" charset="0"/>
              <a:buChar char="•"/>
            </a:pPr>
            <a:endParaRPr lang="en-US" sz="1440" dirty="0"/>
          </a:p>
          <a:p>
            <a:pPr marL="1079775" lvl="2" indent="-257089">
              <a:buClr>
                <a:schemeClr val="accent1"/>
              </a:buClr>
              <a:buFont typeface="Arial" pitchFamily="34" charset="0"/>
              <a:buChar char="•"/>
            </a:pPr>
            <a:r>
              <a:rPr lang="en-US" altLang="zh-CN" sz="1440" dirty="0" smtClean="0">
                <a:hlinkClick r:id="rId5"/>
              </a:rPr>
              <a:t>CSS Class for Theme Parameters</a:t>
            </a:r>
            <a:r>
              <a:rPr lang="en-US" altLang="zh-CN" sz="1440" dirty="0" smtClean="0"/>
              <a:t>   </a:t>
            </a:r>
            <a:r>
              <a:rPr lang="en-US" altLang="zh-CN" sz="1440" dirty="0" smtClean="0">
                <a:hlinkClick r:id="rId6"/>
              </a:rPr>
              <a:t>Theme independent CSS </a:t>
            </a:r>
            <a:r>
              <a:rPr lang="en-US" altLang="zh-CN" sz="1440" dirty="0" err="1" smtClean="0">
                <a:hlinkClick r:id="rId6"/>
              </a:rPr>
              <a:t>Classs</a:t>
            </a:r>
            <a:r>
              <a:rPr lang="en-US" altLang="zh-CN" sz="1440" dirty="0" smtClean="0"/>
              <a:t>  </a:t>
            </a:r>
          </a:p>
          <a:p>
            <a:pPr marL="822686" lvl="2">
              <a:buClr>
                <a:schemeClr val="accent1"/>
              </a:buClr>
            </a:pPr>
            <a:r>
              <a:rPr lang="en-US" altLang="zh-CN" sz="1440" dirty="0"/>
              <a:t> </a:t>
            </a:r>
            <a:r>
              <a:rPr lang="en-US" altLang="zh-CN" sz="1440" dirty="0" smtClean="0"/>
              <a:t>    </a:t>
            </a:r>
            <a:r>
              <a:rPr lang="en-US" altLang="zh-CN" sz="1440" dirty="0" smtClean="0">
                <a:hlinkClick r:id="rId7"/>
              </a:rPr>
              <a:t>Basic Theme Parameter</a:t>
            </a:r>
            <a:endParaRPr lang="en-GB" sz="1440" dirty="0"/>
          </a:p>
          <a:p>
            <a:endParaRPr lang="en-GB" sz="1440" b="1" dirty="0">
              <a:cs typeface="Courier New" pitchFamily="49" charset="0"/>
            </a:endParaRPr>
          </a:p>
          <a:p>
            <a:pPr fontAlgn="base">
              <a:spcBef>
                <a:spcPct val="50000"/>
              </a:spcBef>
              <a:spcAft>
                <a:spcPct val="0"/>
              </a:spcAft>
              <a:buClr>
                <a:srgbClr val="F0AB00"/>
              </a:buClr>
              <a:buSzPct val="80000"/>
            </a:pPr>
            <a:endParaRPr lang="de-DE" sz="1440" kern="0" dirty="0">
              <a:ea typeface="Arial Unicode MS" pitchFamily="34" charset="-128"/>
              <a:cs typeface="Arial Unicode MS" pitchFamily="34" charset="-128"/>
            </a:endParaRPr>
          </a:p>
        </p:txBody>
      </p:sp>
      <p:pic>
        <p:nvPicPr>
          <p:cNvPr id="2" name="Picture 1"/>
          <p:cNvPicPr>
            <a:picLocks noChangeAspect="1"/>
          </p:cNvPicPr>
          <p:nvPr/>
        </p:nvPicPr>
        <p:blipFill>
          <a:blip r:embed="rId8"/>
          <a:stretch>
            <a:fillRect/>
          </a:stretch>
        </p:blipFill>
        <p:spPr>
          <a:xfrm>
            <a:off x="209467" y="3316142"/>
            <a:ext cx="2059844" cy="744521"/>
          </a:xfrm>
          <a:prstGeom prst="rect">
            <a:avLst/>
          </a:prstGeom>
        </p:spPr>
      </p:pic>
      <p:pic>
        <p:nvPicPr>
          <p:cNvPr id="7" name="Picture 6"/>
          <p:cNvPicPr>
            <a:picLocks noChangeAspect="1"/>
          </p:cNvPicPr>
          <p:nvPr/>
        </p:nvPicPr>
        <p:blipFill>
          <a:blip r:embed="rId9"/>
          <a:stretch>
            <a:fillRect/>
          </a:stretch>
        </p:blipFill>
        <p:spPr>
          <a:xfrm>
            <a:off x="209467" y="3990647"/>
            <a:ext cx="2924350" cy="2011954"/>
          </a:xfrm>
          <a:prstGeom prst="rect">
            <a:avLst/>
          </a:prstGeom>
        </p:spPr>
      </p:pic>
      <p:pic>
        <p:nvPicPr>
          <p:cNvPr id="8" name="Picture 7"/>
          <p:cNvPicPr>
            <a:picLocks noChangeAspect="1"/>
          </p:cNvPicPr>
          <p:nvPr/>
        </p:nvPicPr>
        <p:blipFill>
          <a:blip r:embed="rId10"/>
          <a:stretch>
            <a:fillRect/>
          </a:stretch>
        </p:blipFill>
        <p:spPr>
          <a:xfrm>
            <a:off x="3675247" y="5035459"/>
            <a:ext cx="6300801" cy="392684"/>
          </a:xfrm>
          <a:prstGeom prst="rect">
            <a:avLst/>
          </a:prstGeom>
        </p:spPr>
      </p:pic>
      <p:sp>
        <p:nvSpPr>
          <p:cNvPr id="9" name="TextBox 8"/>
          <p:cNvSpPr txBox="1"/>
          <p:nvPr/>
        </p:nvSpPr>
        <p:spPr>
          <a:xfrm>
            <a:off x="209467" y="2951792"/>
            <a:ext cx="1092686" cy="568171"/>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sz="1800" kern="0" dirty="0">
                <a:solidFill>
                  <a:srgbClr val="000000"/>
                </a:solidFill>
              </a:rPr>
              <a:t>s</a:t>
            </a:r>
            <a:r>
              <a:rPr lang="en-US" sz="1800" kern="0" dirty="0" smtClean="0">
                <a:solidFill>
                  <a:srgbClr val="000000"/>
                </a:solidFill>
              </a:rPr>
              <a:t>tyle.css</a:t>
            </a:r>
            <a:endParaRPr kumimoji="0" lang="de-DE" sz="1800" b="0" i="0" u="none" strike="noStrike" kern="0" cap="none" spc="0" normalizeH="0" baseline="0" noProof="0" dirty="0" err="1" smtClean="0">
              <a:ln>
                <a:noFill/>
              </a:ln>
              <a:solidFill>
                <a:srgbClr val="000000"/>
              </a:solidFill>
              <a:effectLst/>
              <a:uLnTx/>
              <a:uFillTx/>
            </a:endParaRPr>
          </a:p>
        </p:txBody>
      </p:sp>
      <p:sp>
        <p:nvSpPr>
          <p:cNvPr id="10" name="TextBox 9"/>
          <p:cNvSpPr txBox="1"/>
          <p:nvPr/>
        </p:nvSpPr>
        <p:spPr>
          <a:xfrm>
            <a:off x="3675247" y="4615729"/>
            <a:ext cx="1402672" cy="31992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sz="1800" kern="0" dirty="0">
                <a:solidFill>
                  <a:srgbClr val="000000"/>
                </a:solidFill>
              </a:rPr>
              <a:t>v</a:t>
            </a:r>
            <a:r>
              <a:rPr kumimoji="0" lang="en-US" sz="1800" b="0" i="0" u="none" strike="noStrike" kern="0" cap="none" spc="0" normalizeH="0" baseline="0" noProof="0" dirty="0" smtClean="0">
                <a:ln>
                  <a:noFill/>
                </a:ln>
                <a:solidFill>
                  <a:srgbClr val="000000"/>
                </a:solidFill>
                <a:effectLst/>
                <a:uLnTx/>
                <a:uFillTx/>
              </a:rPr>
              <a:t>iew.xml</a:t>
            </a:r>
            <a:endParaRPr kumimoji="0" lang="de-DE" sz="1800" b="0" i="0" u="none" strike="noStrike" kern="0" cap="none" spc="0" normalizeH="0" baseline="0" noProof="0" dirty="0" err="1" smtClean="0">
              <a:ln>
                <a:noFill/>
              </a:ln>
              <a:solidFill>
                <a:srgbClr val="000000"/>
              </a:solidFill>
              <a:effectLst/>
              <a:uLnTx/>
              <a:uFillTx/>
            </a:endParaRPr>
          </a:p>
        </p:txBody>
      </p:sp>
    </p:spTree>
    <p:extLst>
      <p:ext uri="{BB962C8B-B14F-4D97-AF65-F5344CB8AC3E}">
        <p14:creationId xmlns:p14="http://schemas.microsoft.com/office/powerpoint/2010/main" val="20895463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2" y="434937"/>
            <a:ext cx="8221605" cy="388800"/>
          </a:xfrm>
        </p:spPr>
        <p:txBody>
          <a:bodyPr/>
          <a:lstStyle/>
          <a:p>
            <a:r>
              <a:rPr lang="en-GB" sz="2879" dirty="0">
                <a:solidFill>
                  <a:schemeClr val="accent1"/>
                </a:solidFill>
              </a:rPr>
              <a:t>Adjusting Styles</a:t>
            </a:r>
          </a:p>
        </p:txBody>
      </p:sp>
      <p:sp>
        <p:nvSpPr>
          <p:cNvPr id="3" name="Text Placeholder 2"/>
          <p:cNvSpPr>
            <a:spLocks noGrp="1"/>
          </p:cNvSpPr>
          <p:nvPr>
            <p:ph type="body" sz="quarter" idx="10"/>
          </p:nvPr>
        </p:nvSpPr>
        <p:spPr>
          <a:xfrm>
            <a:off x="1662300" y="1289396"/>
            <a:ext cx="7643030" cy="4057207"/>
          </a:xfrm>
        </p:spPr>
        <p:txBody>
          <a:bodyPr/>
          <a:lstStyle/>
          <a:p>
            <a:pPr lvl="0"/>
            <a:r>
              <a:rPr lang="en-GB" dirty="0" smtClean="0"/>
              <a:t>In some cases one needs to adjust only small parts of the theme. There are two options to style specific elements:</a:t>
            </a:r>
            <a:r>
              <a:rPr lang="en-GB" sz="900" dirty="0"/>
              <a:t/>
            </a:r>
            <a:br>
              <a:rPr lang="en-GB" sz="900" dirty="0"/>
            </a:br>
            <a:endParaRPr lang="en-GB" sz="900" dirty="0"/>
          </a:p>
          <a:p>
            <a:pPr marL="308507" lvl="2" indent="-308507">
              <a:buFont typeface="+mj-lt"/>
              <a:buAutoNum type="arabicPeriod"/>
            </a:pPr>
            <a:r>
              <a:rPr lang="en-GB" sz="1619" dirty="0"/>
              <a:t>One can add </a:t>
            </a:r>
            <a:r>
              <a:rPr lang="en-GB" sz="1619" b="1" dirty="0">
                <a:solidFill>
                  <a:schemeClr val="accent4"/>
                </a:solidFill>
                <a:latin typeface="Consolas" pitchFamily="49" charset="0"/>
                <a:cs typeface="Consolas" pitchFamily="49" charset="0"/>
              </a:rPr>
              <a:t>&lt;style&gt; </a:t>
            </a:r>
            <a:r>
              <a:rPr lang="en-GB" sz="1619" dirty="0"/>
              <a:t>or </a:t>
            </a:r>
            <a:r>
              <a:rPr lang="en-GB" sz="1619" b="1" dirty="0">
                <a:solidFill>
                  <a:schemeClr val="accent4"/>
                </a:solidFill>
                <a:latin typeface="Consolas" pitchFamily="49" charset="0"/>
                <a:cs typeface="Consolas" pitchFamily="49" charset="0"/>
              </a:rPr>
              <a:t>&lt;link&gt; </a:t>
            </a:r>
            <a:r>
              <a:rPr lang="en-GB" sz="1619" dirty="0"/>
              <a:t>tags in the HTML </a:t>
            </a:r>
            <a:r>
              <a:rPr lang="en-GB" sz="1619" b="1" dirty="0">
                <a:solidFill>
                  <a:schemeClr val="accent4"/>
                </a:solidFill>
                <a:latin typeface="Consolas" pitchFamily="49" charset="0"/>
                <a:cs typeface="Consolas" pitchFamily="49" charset="0"/>
              </a:rPr>
              <a:t>&lt;head&gt; </a:t>
            </a:r>
            <a:r>
              <a:rPr lang="en-GB" sz="1619" dirty="0"/>
              <a:t>tag to include new styles</a:t>
            </a:r>
          </a:p>
          <a:p>
            <a:pPr lvl="3">
              <a:buClr>
                <a:schemeClr val="accent1"/>
              </a:buClr>
              <a:buFont typeface="Arial" pitchFamily="34" charset="0"/>
              <a:buChar char="•"/>
            </a:pPr>
            <a:r>
              <a:rPr lang="en-GB" dirty="0" smtClean="0"/>
              <a:t>These styles are always processed </a:t>
            </a:r>
            <a:r>
              <a:rPr lang="en-GB" b="1" dirty="0" smtClean="0"/>
              <a:t>after</a:t>
            </a:r>
            <a:r>
              <a:rPr lang="en-GB" dirty="0" smtClean="0"/>
              <a:t> the UI5 CSS from the themes</a:t>
            </a:r>
          </a:p>
          <a:p>
            <a:pPr lvl="3">
              <a:buClr>
                <a:schemeClr val="accent1"/>
              </a:buClr>
              <a:buFont typeface="Arial" pitchFamily="34" charset="0"/>
              <a:buChar char="•"/>
            </a:pPr>
            <a:r>
              <a:rPr lang="en-GB" dirty="0" smtClean="0"/>
              <a:t>As the last processed CSS wins in case of multiple same CSS rules, the custom CSS always overwrites the standard UI5 CSS</a:t>
            </a:r>
          </a:p>
          <a:p>
            <a:pPr lvl="3">
              <a:buClr>
                <a:schemeClr val="accent1"/>
              </a:buClr>
              <a:buFont typeface="Arial" pitchFamily="34" charset="0"/>
              <a:buChar char="•"/>
            </a:pPr>
            <a:r>
              <a:rPr lang="en-GB" dirty="0" smtClean="0"/>
              <a:t>The parts to be overwritten can be determined using tools like Firebug in Firefox (or press F12 in all other browsers)</a:t>
            </a:r>
          </a:p>
          <a:p>
            <a:pPr lvl="3">
              <a:buClr>
                <a:schemeClr val="accent1"/>
              </a:buClr>
              <a:buFont typeface="Arial" pitchFamily="34" charset="0"/>
              <a:buChar char="•"/>
            </a:pPr>
            <a:r>
              <a:rPr lang="en-GB" dirty="0" smtClean="0"/>
              <a:t>It is also important to know that the id given to a control is also the id that the topmost HTML element of this control gets. Thus, this id can be used as a reference in CSS</a:t>
            </a:r>
          </a:p>
          <a:p>
            <a:pPr lvl="3">
              <a:buClr>
                <a:schemeClr val="accent1"/>
              </a:buClr>
              <a:buFont typeface="Arial" pitchFamily="34" charset="0"/>
              <a:buChar char="•"/>
            </a:pPr>
            <a:r>
              <a:rPr lang="en-GB" dirty="0" smtClean="0"/>
              <a:t>The CSS precedence rules may sometimes lead to the impression that UI5 CSS cannot be overridden. It needs to be understood that the more specific selector wins.</a:t>
            </a:r>
            <a:r>
              <a:rPr lang="en-GB" sz="945" dirty="0"/>
              <a:t/>
            </a:r>
            <a:br>
              <a:rPr lang="en-GB" sz="945" dirty="0"/>
            </a:br>
            <a:endParaRPr lang="en-GB" sz="945" dirty="0"/>
          </a:p>
          <a:p>
            <a:pPr marL="308507" lvl="2" indent="-308507">
              <a:buFont typeface="+mj-lt"/>
              <a:buAutoNum type="arabicPeriod"/>
            </a:pPr>
            <a:r>
              <a:rPr lang="en-GB" sz="1619" dirty="0"/>
              <a:t>Using the </a:t>
            </a:r>
            <a:r>
              <a:rPr lang="en-GB" sz="1619" b="1" dirty="0">
                <a:solidFill>
                  <a:schemeClr val="tx2"/>
                </a:solidFill>
                <a:latin typeface="Consolas" pitchFamily="49" charset="0"/>
                <a:cs typeface="Consolas" pitchFamily="49" charset="0"/>
              </a:rPr>
              <a:t>addStyleClass</a:t>
            </a:r>
            <a:r>
              <a:rPr lang="en-GB" sz="1619" dirty="0"/>
              <a:t> method that every UI5 control has</a:t>
            </a:r>
          </a:p>
          <a:p>
            <a:pPr lvl="3">
              <a:buClr>
                <a:schemeClr val="accent1"/>
              </a:buClr>
              <a:buFont typeface="Arial" pitchFamily="34" charset="0"/>
              <a:buChar char="•"/>
            </a:pPr>
            <a:r>
              <a:rPr lang="en-GB" dirty="0" smtClean="0"/>
              <a:t>One can add a CSS class to the top level HTML element of the UI5 control</a:t>
            </a:r>
          </a:p>
        </p:txBody>
      </p:sp>
      <p:sp>
        <p:nvSpPr>
          <p:cNvPr id="4" name="TextBox 3"/>
          <p:cNvSpPr txBox="1"/>
          <p:nvPr/>
        </p:nvSpPr>
        <p:spPr>
          <a:xfrm>
            <a:off x="1662300" y="4903405"/>
            <a:ext cx="7661597" cy="4431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40" kern="0" dirty="0">
                <a:solidFill>
                  <a:srgbClr val="FF0000"/>
                </a:solidFill>
                <a:ea typeface="Arial Unicode MS" pitchFamily="34" charset="-128"/>
                <a:cs typeface="Arial Unicode MS" pitchFamily="34" charset="-128"/>
              </a:rPr>
              <a:t>USE THESE METHODS WITH CAUTION – MIGHT PRODUCE UNWANTED RESULTS WITH FUTURE SAPUI5 THEME UPDATES!</a:t>
            </a:r>
          </a:p>
        </p:txBody>
      </p:sp>
    </p:spTree>
    <p:extLst>
      <p:ext uri="{BB962C8B-B14F-4D97-AF65-F5344CB8AC3E}">
        <p14:creationId xmlns:p14="http://schemas.microsoft.com/office/powerpoint/2010/main" val="422945828"/>
      </p:ext>
    </p:extLst>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300" y="3546390"/>
            <a:ext cx="7643030" cy="2160815"/>
          </a:xfrm>
          <a:prstGeom prst="rect">
            <a:avLst/>
          </a:prstGeom>
          <a:effectLst>
            <a:innerShdw blurRad="114300">
              <a:prstClr val="black"/>
            </a:innerShdw>
          </a:effectLst>
        </p:spPr>
      </p:pic>
      <p:sp>
        <p:nvSpPr>
          <p:cNvPr id="2" name="Title 1"/>
          <p:cNvSpPr>
            <a:spLocks noGrp="1"/>
          </p:cNvSpPr>
          <p:nvPr>
            <p:ph type="title"/>
          </p:nvPr>
        </p:nvSpPr>
        <p:spPr>
          <a:xfrm>
            <a:off x="336691" y="397242"/>
            <a:ext cx="8221605" cy="388800"/>
          </a:xfrm>
        </p:spPr>
        <p:txBody>
          <a:bodyPr/>
          <a:lstStyle/>
          <a:p>
            <a:r>
              <a:rPr lang="en-GB" sz="2879" dirty="0">
                <a:solidFill>
                  <a:schemeClr val="accent1"/>
                </a:solidFill>
              </a:rPr>
              <a:t>Adjusting Styles - Examples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300" y="1379015"/>
            <a:ext cx="7643030" cy="1879792"/>
          </a:xfrm>
          <a:prstGeom prst="rect">
            <a:avLst/>
          </a:prstGeom>
          <a:effectLst>
            <a:innerShdw blurRad="114300">
              <a:prstClr val="black"/>
            </a:innerShdw>
          </a:effectLst>
        </p:spPr>
      </p:pic>
      <p:sp>
        <p:nvSpPr>
          <p:cNvPr id="7" name="Right Arrow 6"/>
          <p:cNvSpPr/>
          <p:nvPr/>
        </p:nvSpPr>
        <p:spPr bwMode="gray">
          <a:xfrm rot="10800000">
            <a:off x="6018967" y="2113662"/>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8" name="Rectangle 7"/>
          <p:cNvSpPr/>
          <p:nvPr/>
        </p:nvSpPr>
        <p:spPr>
          <a:xfrm>
            <a:off x="6831635" y="2023504"/>
            <a:ext cx="2042547" cy="540789"/>
          </a:xfrm>
          <a:prstGeom prst="rect">
            <a:avLst/>
          </a:prstGeom>
        </p:spPr>
        <p:txBody>
          <a:bodyPr wrap="none">
            <a:spAutoFit/>
          </a:bodyPr>
          <a:lstStyle/>
          <a:p>
            <a:pPr lvl="0"/>
            <a:r>
              <a:rPr lang="en-GB" sz="1457" dirty="0"/>
              <a:t>Example of custom </a:t>
            </a:r>
          </a:p>
          <a:p>
            <a:pPr lvl="0"/>
            <a:r>
              <a:rPr lang="en-GB" sz="1457" dirty="0"/>
              <a:t>CSS via </a:t>
            </a:r>
            <a:r>
              <a:rPr lang="en-GB" sz="1457" b="1" dirty="0">
                <a:solidFill>
                  <a:schemeClr val="accent4"/>
                </a:solidFill>
                <a:latin typeface="Consolas" pitchFamily="49" charset="0"/>
                <a:cs typeface="Consolas" pitchFamily="49" charset="0"/>
              </a:rPr>
              <a:t>&lt;style&gt; </a:t>
            </a:r>
            <a:r>
              <a:rPr lang="en-GB" sz="1457" dirty="0"/>
              <a:t>tag </a:t>
            </a:r>
          </a:p>
        </p:txBody>
      </p:sp>
      <p:sp>
        <p:nvSpPr>
          <p:cNvPr id="9" name="Right Arrow 8"/>
          <p:cNvSpPr/>
          <p:nvPr/>
        </p:nvSpPr>
        <p:spPr bwMode="gray">
          <a:xfrm rot="10800000">
            <a:off x="6018967" y="4469201"/>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0" name="Rectangle 9"/>
          <p:cNvSpPr/>
          <p:nvPr/>
        </p:nvSpPr>
        <p:spPr>
          <a:xfrm>
            <a:off x="6831634" y="4379043"/>
            <a:ext cx="2193229" cy="540789"/>
          </a:xfrm>
          <a:prstGeom prst="rect">
            <a:avLst/>
          </a:prstGeom>
        </p:spPr>
        <p:txBody>
          <a:bodyPr wrap="none">
            <a:spAutoFit/>
          </a:bodyPr>
          <a:lstStyle/>
          <a:p>
            <a:r>
              <a:rPr lang="en-GB" sz="1457" dirty="0"/>
              <a:t>Example of </a:t>
            </a:r>
          </a:p>
          <a:p>
            <a:r>
              <a:rPr lang="en-GB" sz="1457" b="1" dirty="0" err="1">
                <a:solidFill>
                  <a:schemeClr val="tx2"/>
                </a:solidFill>
                <a:latin typeface="Consolas" pitchFamily="49" charset="0"/>
                <a:cs typeface="Consolas" pitchFamily="49" charset="0"/>
              </a:rPr>
              <a:t>addStyleClass</a:t>
            </a:r>
            <a:r>
              <a:rPr lang="en-GB" sz="1457" dirty="0"/>
              <a:t> method</a:t>
            </a:r>
          </a:p>
        </p:txBody>
      </p:sp>
    </p:spTree>
    <p:extLst>
      <p:ext uri="{BB962C8B-B14F-4D97-AF65-F5344CB8AC3E}">
        <p14:creationId xmlns:p14="http://schemas.microsoft.com/office/powerpoint/2010/main" val="949714405"/>
      </p:ext>
    </p:extLst>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569" y="479325"/>
            <a:ext cx="8221605" cy="388800"/>
          </a:xfrm>
        </p:spPr>
        <p:txBody>
          <a:bodyPr>
            <a:normAutofit fontScale="90000"/>
          </a:bodyPr>
          <a:lstStyle/>
          <a:p>
            <a:r>
              <a:rPr lang="en-GB" sz="2879" dirty="0">
                <a:solidFill>
                  <a:schemeClr val="accent1"/>
                </a:solidFill>
              </a:rPr>
              <a:t>The Theme Designer</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3085" y="2639220"/>
            <a:ext cx="7536032" cy="3052211"/>
          </a:xfrm>
          <a:prstGeom prst="rect">
            <a:avLst/>
          </a:prstGeom>
          <a:noFill/>
          <a:ln w="9525">
            <a:noFill/>
            <a:miter lim="800000"/>
            <a:headEnd/>
            <a:tailEnd/>
          </a:ln>
          <a:effectLst>
            <a:innerShdw blurRad="114300">
              <a:prstClr val="black"/>
            </a:innerShdw>
          </a:effectLst>
        </p:spPr>
      </p:pic>
      <p:sp>
        <p:nvSpPr>
          <p:cNvPr id="4" name="TextBox 3"/>
          <p:cNvSpPr txBox="1"/>
          <p:nvPr/>
        </p:nvSpPr>
        <p:spPr>
          <a:xfrm>
            <a:off x="805237" y="1129652"/>
            <a:ext cx="7761937" cy="1690335"/>
          </a:xfrm>
          <a:prstGeom prst="rect">
            <a:avLst/>
          </a:prstGeom>
          <a:noFill/>
        </p:spPr>
        <p:txBody>
          <a:bodyPr wrap="square" rtlCol="0">
            <a:spAutoFit/>
          </a:bodyPr>
          <a:lstStyle/>
          <a:p>
            <a:pPr>
              <a:buFont typeface="Wingdings" pitchFamily="2" charset="2"/>
            </a:pPr>
            <a:r>
              <a:rPr lang="en-GB" sz="1457" b="1" dirty="0"/>
              <a:t>Parameters can be easily modified using the UI5 </a:t>
            </a:r>
            <a:r>
              <a:rPr lang="en-GB" sz="1457" b="1" dirty="0">
                <a:hlinkClick r:id="rId4"/>
              </a:rPr>
              <a:t>Theme Designer</a:t>
            </a:r>
            <a:endParaRPr lang="en-GB" sz="1457" b="1" dirty="0"/>
          </a:p>
          <a:p>
            <a:pPr>
              <a:buFont typeface="Wingdings" pitchFamily="2" charset="2"/>
            </a:pPr>
            <a:endParaRPr lang="en-GB" sz="1457" b="1" dirty="0"/>
          </a:p>
          <a:p>
            <a:pPr marL="1079775" lvl="2" indent="-257089">
              <a:buClr>
                <a:schemeClr val="accent1"/>
              </a:buClr>
              <a:buFont typeface="Arial" pitchFamily="34" charset="0"/>
              <a:buChar char="•"/>
            </a:pPr>
            <a:r>
              <a:rPr lang="en-GB" sz="1440" dirty="0"/>
              <a:t>Easy CSS-free theming/branding as long as mainly </a:t>
            </a:r>
            <a:r>
              <a:rPr lang="en-GB" sz="1440" dirty="0" err="1"/>
              <a:t>colors</a:t>
            </a:r>
            <a:r>
              <a:rPr lang="en-GB" sz="1440" dirty="0"/>
              <a:t> need to be changed</a:t>
            </a:r>
          </a:p>
          <a:p>
            <a:pPr marL="1079775" lvl="2" indent="-257089">
              <a:buClr>
                <a:schemeClr val="accent1"/>
              </a:buClr>
              <a:buFont typeface="Arial" pitchFamily="34" charset="0"/>
              <a:buChar char="•"/>
            </a:pPr>
            <a:r>
              <a:rPr lang="en-GB" sz="1440" dirty="0"/>
              <a:t>Live preview in real applications</a:t>
            </a:r>
          </a:p>
          <a:p>
            <a:pPr marL="1079775" lvl="2" indent="-257089">
              <a:buClr>
                <a:schemeClr val="accent1"/>
              </a:buClr>
              <a:buFont typeface="Arial" pitchFamily="34" charset="0"/>
              <a:buChar char="•"/>
            </a:pPr>
            <a:r>
              <a:rPr lang="en-GB" sz="1440" dirty="0"/>
              <a:t>Other SAP UI technologies like Web </a:t>
            </a:r>
            <a:r>
              <a:rPr lang="en-GB" sz="1440" dirty="0" err="1"/>
              <a:t>Dynpro</a:t>
            </a:r>
            <a:r>
              <a:rPr lang="en-GB" sz="1440" dirty="0"/>
              <a:t> are also covered</a:t>
            </a:r>
          </a:p>
          <a:p>
            <a:endParaRPr lang="en-GB" sz="1260" b="1" dirty="0">
              <a:cs typeface="Courier New" pitchFamily="49" charset="0"/>
            </a:endParaRPr>
          </a:p>
          <a:p>
            <a:pPr fontAlgn="base">
              <a:spcBef>
                <a:spcPct val="50000"/>
              </a:spcBef>
              <a:spcAft>
                <a:spcPct val="0"/>
              </a:spcAft>
              <a:buClr>
                <a:srgbClr val="F0AB00"/>
              </a:buClr>
              <a:buSzPct val="80000"/>
            </a:pPr>
            <a:endParaRPr lang="de-DE" sz="126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826825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324" y="452779"/>
            <a:ext cx="8221605" cy="388800"/>
          </a:xfrm>
        </p:spPr>
        <p:txBody>
          <a:bodyPr>
            <a:noAutofit/>
          </a:bodyPr>
          <a:lstStyle/>
          <a:p>
            <a:r>
              <a:rPr lang="en-GB" sz="2879" dirty="0">
                <a:solidFill>
                  <a:schemeClr val="accent1"/>
                </a:solidFill>
              </a:rPr>
              <a:t>Supported Themes</a:t>
            </a:r>
          </a:p>
        </p:txBody>
      </p:sp>
      <p:sp>
        <p:nvSpPr>
          <p:cNvPr id="4" name="TextBox 3"/>
          <p:cNvSpPr txBox="1"/>
          <p:nvPr/>
        </p:nvSpPr>
        <p:spPr>
          <a:xfrm>
            <a:off x="788929" y="1134458"/>
            <a:ext cx="9066024" cy="1042080"/>
          </a:xfrm>
          <a:prstGeom prst="rect">
            <a:avLst/>
          </a:prstGeom>
          <a:noFill/>
        </p:spPr>
        <p:txBody>
          <a:bodyPr wrap="square" rtlCol="0">
            <a:spAutoFit/>
          </a:bodyPr>
          <a:lstStyle/>
          <a:p>
            <a:pPr>
              <a:lnSpc>
                <a:spcPct val="80000"/>
              </a:lnSpc>
              <a:buFont typeface="Wingdings" pitchFamily="2" charset="2"/>
            </a:pPr>
            <a:r>
              <a:rPr lang="en-GB" sz="1457" dirty="0"/>
              <a:t>Themes currently shipped with UI5:</a:t>
            </a:r>
          </a:p>
          <a:p>
            <a:pPr>
              <a:lnSpc>
                <a:spcPct val="80000"/>
              </a:lnSpc>
              <a:buFont typeface="Wingdings" pitchFamily="2" charset="2"/>
            </a:pPr>
            <a:endParaRPr lang="en-GB" sz="1457" dirty="0" smtClean="0"/>
          </a:p>
          <a:p>
            <a:pPr marL="257089" indent="-257089">
              <a:lnSpc>
                <a:spcPct val="80000"/>
              </a:lnSpc>
              <a:buClr>
                <a:schemeClr val="accent1"/>
              </a:buClr>
              <a:buFont typeface="Arial" pitchFamily="34" charset="0"/>
              <a:buChar char="•"/>
            </a:pPr>
            <a:r>
              <a:rPr lang="en-GB" sz="1600" dirty="0"/>
              <a:t>SAP </a:t>
            </a:r>
            <a:r>
              <a:rPr lang="en-US" altLang="zh-CN" sz="1600" dirty="0"/>
              <a:t>Belize – release for SAP Fiori 2.0</a:t>
            </a:r>
            <a:endParaRPr lang="en-GB" sz="1600" dirty="0"/>
          </a:p>
          <a:p>
            <a:pPr marL="257089" indent="-257089">
              <a:lnSpc>
                <a:spcPct val="80000"/>
              </a:lnSpc>
              <a:buClr>
                <a:schemeClr val="accent1"/>
              </a:buClr>
              <a:buFont typeface="Arial" pitchFamily="34" charset="0"/>
              <a:buChar char="•"/>
            </a:pPr>
            <a:r>
              <a:rPr lang="en-GB" sz="1600" dirty="0" smtClean="0"/>
              <a:t>Blue </a:t>
            </a:r>
            <a:r>
              <a:rPr lang="en-GB" sz="1600" dirty="0"/>
              <a:t>Crystal (mobile and desktop) –  only with </a:t>
            </a:r>
            <a:r>
              <a:rPr lang="en-GB" sz="1600" dirty="0" smtClean="0"/>
              <a:t>SAP Fiori 1.0</a:t>
            </a:r>
            <a:endParaRPr lang="en-GB" sz="1600" dirty="0"/>
          </a:p>
          <a:p>
            <a:pPr marL="257089" indent="-257089">
              <a:lnSpc>
                <a:spcPct val="80000"/>
              </a:lnSpc>
              <a:buClr>
                <a:schemeClr val="accent1"/>
              </a:buClr>
              <a:buFont typeface="Arial" pitchFamily="34" charset="0"/>
              <a:buChar char="•"/>
            </a:pPr>
            <a:r>
              <a:rPr lang="en-GB" sz="1600" dirty="0" smtClean="0"/>
              <a:t>High </a:t>
            </a:r>
            <a:r>
              <a:rPr lang="en-GB" sz="1600" dirty="0"/>
              <a:t>Contrast Black –  </a:t>
            </a:r>
            <a:r>
              <a:rPr lang="en-GB" sz="1600" dirty="0" smtClean="0"/>
              <a:t>initial shipment in SAP_UI 7.40. rework in SAP_UI 7.51 for SAP Fiori 2.0</a:t>
            </a:r>
            <a:endParaRPr lang="de-DE" sz="1600" kern="0" dirty="0">
              <a:ea typeface="Arial Unicode MS" pitchFamily="34" charset="-128"/>
              <a:cs typeface="Arial Unicode MS" pitchFamily="34" charset="-128"/>
            </a:endParaRPr>
          </a:p>
        </p:txBody>
      </p:sp>
      <p:pic>
        <p:nvPicPr>
          <p:cNvPr id="1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21941" y="2546857"/>
            <a:ext cx="1835575" cy="1675462"/>
          </a:xfrm>
          <a:prstGeom prst="rect">
            <a:avLst/>
          </a:prstGeom>
          <a:noFill/>
          <a:ln w="9525">
            <a:solidFill>
              <a:schemeClr val="tx1">
                <a:alpha val="76000"/>
              </a:schemeClr>
            </a:solidFill>
            <a:miter lim="800000"/>
            <a:headEnd/>
            <a:tailEnd/>
          </a:ln>
          <a:effectLst>
            <a:innerShdw blurRad="114300">
              <a:prstClr val="black"/>
            </a:innerShdw>
          </a:effectLst>
        </p:spPr>
      </p:pic>
      <p:sp>
        <p:nvSpPr>
          <p:cNvPr id="17" name="Rounded Rectangle 16">
            <a:hlinkClick r:id="rId4" action="ppaction://hlinksldjump" highlightClick="1"/>
          </p:cNvPr>
          <p:cNvSpPr/>
          <p:nvPr/>
        </p:nvSpPr>
        <p:spPr bwMode="gray">
          <a:xfrm>
            <a:off x="7501121" y="45891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Exercise </a:t>
            </a:r>
            <a:r>
              <a:rPr lang="de-DE" sz="1457" kern="0" dirty="0" smtClean="0">
                <a:ea typeface="Arial Unicode MS" pitchFamily="34" charset="-128"/>
                <a:cs typeface="Arial Unicode MS" pitchFamily="34" charset="-128"/>
              </a:rPr>
              <a:t>19</a:t>
            </a:r>
            <a:endParaRPr lang="de-DE" sz="1457" kern="0" dirty="0">
              <a:ea typeface="Arial Unicode MS" pitchFamily="34" charset="-128"/>
              <a:cs typeface="Arial Unicode MS" pitchFamily="34" charset="-128"/>
            </a:endParaRPr>
          </a:p>
        </p:txBody>
      </p:sp>
      <p:sp>
        <p:nvSpPr>
          <p:cNvPr id="19" name="Rectangle 18"/>
          <p:cNvSpPr/>
          <p:nvPr/>
        </p:nvSpPr>
        <p:spPr bwMode="gray">
          <a:xfrm>
            <a:off x="1385127" y="2144578"/>
            <a:ext cx="1835575" cy="401368"/>
          </a:xfrm>
          <a:prstGeom prst="rect">
            <a:avLst/>
          </a:prstGeom>
          <a:solidFill>
            <a:schemeClr val="tx1"/>
          </a:solidFill>
          <a:ln w="6350" algn="ctr">
            <a:solidFill>
              <a:schemeClr val="tx1"/>
            </a:solidFill>
            <a:miter lim="800000"/>
            <a:headEnd/>
            <a:tailEnd/>
          </a:ln>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6" name="Rectangle 5"/>
          <p:cNvSpPr/>
          <p:nvPr/>
        </p:nvSpPr>
        <p:spPr>
          <a:xfrm>
            <a:off x="1588482" y="2221693"/>
            <a:ext cx="1520277" cy="247440"/>
          </a:xfrm>
          <a:prstGeom prst="rect">
            <a:avLst/>
          </a:prstGeom>
        </p:spPr>
        <p:txBody>
          <a:bodyPr wrap="square">
            <a:spAutoFit/>
          </a:bodyPr>
          <a:lstStyle/>
          <a:p>
            <a:pPr algn="ctr">
              <a:lnSpc>
                <a:spcPct val="80000"/>
              </a:lnSpc>
              <a:buClr>
                <a:schemeClr val="accent1"/>
              </a:buClr>
            </a:pPr>
            <a:r>
              <a:rPr lang="en-GB" sz="1260" dirty="0" smtClean="0">
                <a:solidFill>
                  <a:schemeClr val="bg1"/>
                </a:solidFill>
              </a:rPr>
              <a:t>Belize (light </a:t>
            </a:r>
            <a:r>
              <a:rPr lang="en-GB" sz="1260" dirty="0" err="1" smtClean="0">
                <a:solidFill>
                  <a:schemeClr val="bg1"/>
                </a:solidFill>
              </a:rPr>
              <a:t>flavor</a:t>
            </a:r>
            <a:r>
              <a:rPr lang="en-GB" sz="1260" dirty="0" smtClean="0">
                <a:solidFill>
                  <a:schemeClr val="bg1"/>
                </a:solidFill>
              </a:rPr>
              <a:t>)</a:t>
            </a:r>
            <a:endParaRPr lang="en-GB" sz="1260" dirty="0">
              <a:solidFill>
                <a:schemeClr val="bg1"/>
              </a:solidFill>
            </a:endParaRPr>
          </a:p>
        </p:txBody>
      </p:sp>
      <p:pic>
        <p:nvPicPr>
          <p:cNvPr id="9221" name="Picture 5__"/>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432617" y="2546857"/>
            <a:ext cx="1835575" cy="1675462"/>
          </a:xfrm>
          <a:prstGeom prst="rect">
            <a:avLst/>
          </a:prstGeom>
          <a:noFill/>
          <a:ln w="9525">
            <a:solidFill>
              <a:schemeClr val="tx1">
                <a:alpha val="76000"/>
              </a:schemeClr>
            </a:solidFill>
            <a:miter lim="800000"/>
            <a:headEnd/>
            <a:tailEnd/>
          </a:ln>
          <a:effectLst>
            <a:innerShdw blurRad="114300">
              <a:prstClr val="black"/>
            </a:innerShdw>
          </a:effectLst>
        </p:spPr>
      </p:pic>
      <p:sp>
        <p:nvSpPr>
          <p:cNvPr id="22" name="Rectangle 21"/>
          <p:cNvSpPr/>
          <p:nvPr/>
        </p:nvSpPr>
        <p:spPr bwMode="gray">
          <a:xfrm>
            <a:off x="7432967" y="2138321"/>
            <a:ext cx="1835575" cy="407626"/>
          </a:xfrm>
          <a:prstGeom prst="rect">
            <a:avLst/>
          </a:prstGeom>
          <a:solidFill>
            <a:schemeClr val="tx1"/>
          </a:solidFill>
          <a:ln w="6350" algn="ctr">
            <a:solidFill>
              <a:schemeClr val="tx1"/>
            </a:solidFill>
            <a:miter lim="800000"/>
            <a:headEnd/>
            <a:tailEnd/>
          </a:ln>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3" name="Rectangle 22"/>
          <p:cNvSpPr/>
          <p:nvPr/>
        </p:nvSpPr>
        <p:spPr>
          <a:xfrm>
            <a:off x="7448729" y="2262522"/>
            <a:ext cx="1785524" cy="247440"/>
          </a:xfrm>
          <a:prstGeom prst="rect">
            <a:avLst/>
          </a:prstGeom>
        </p:spPr>
        <p:txBody>
          <a:bodyPr wrap="square">
            <a:spAutoFit/>
          </a:bodyPr>
          <a:lstStyle/>
          <a:p>
            <a:pPr algn="ctr">
              <a:lnSpc>
                <a:spcPct val="80000"/>
              </a:lnSpc>
              <a:buClr>
                <a:schemeClr val="accent1"/>
              </a:buClr>
            </a:pPr>
            <a:r>
              <a:rPr lang="en-GB" sz="1260" dirty="0">
                <a:solidFill>
                  <a:schemeClr val="bg1"/>
                </a:solidFill>
              </a:rPr>
              <a:t>High Contrast Black</a:t>
            </a:r>
          </a:p>
        </p:txBody>
      </p:sp>
      <p:sp>
        <p:nvSpPr>
          <p:cNvPr id="26" name="Rectangle 25"/>
          <p:cNvSpPr/>
          <p:nvPr/>
        </p:nvSpPr>
        <p:spPr bwMode="gray">
          <a:xfrm>
            <a:off x="5321941" y="2138321"/>
            <a:ext cx="1835575" cy="407626"/>
          </a:xfrm>
          <a:prstGeom prst="rect">
            <a:avLst/>
          </a:prstGeom>
          <a:solidFill>
            <a:schemeClr val="tx1"/>
          </a:solidFill>
          <a:ln w="6350" algn="ctr">
            <a:solidFill>
              <a:schemeClr val="tx1"/>
            </a:solidFill>
            <a:miter lim="800000"/>
            <a:headEnd/>
            <a:tailEnd/>
          </a:ln>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7" name="Rectangle 26"/>
          <p:cNvSpPr/>
          <p:nvPr/>
        </p:nvSpPr>
        <p:spPr>
          <a:xfrm>
            <a:off x="5653154" y="2257678"/>
            <a:ext cx="1172516" cy="247440"/>
          </a:xfrm>
          <a:prstGeom prst="rect">
            <a:avLst/>
          </a:prstGeom>
        </p:spPr>
        <p:txBody>
          <a:bodyPr wrap="square">
            <a:spAutoFit/>
          </a:bodyPr>
          <a:lstStyle/>
          <a:p>
            <a:pPr algn="ctr">
              <a:lnSpc>
                <a:spcPct val="80000"/>
              </a:lnSpc>
              <a:buClr>
                <a:schemeClr val="accent1"/>
              </a:buClr>
            </a:pPr>
            <a:r>
              <a:rPr lang="en-GB" sz="1260" dirty="0">
                <a:solidFill>
                  <a:schemeClr val="bg1"/>
                </a:solidFill>
              </a:rPr>
              <a:t>Blue Crystal</a:t>
            </a:r>
          </a:p>
        </p:txBody>
      </p:sp>
      <p:pic>
        <p:nvPicPr>
          <p:cNvPr id="2" name="Picture 1"/>
          <p:cNvPicPr>
            <a:picLocks noChangeAspect="1"/>
          </p:cNvPicPr>
          <p:nvPr/>
        </p:nvPicPr>
        <p:blipFill>
          <a:blip r:embed="rId6"/>
          <a:stretch>
            <a:fillRect/>
          </a:stretch>
        </p:blipFill>
        <p:spPr>
          <a:xfrm>
            <a:off x="1381966" y="2550714"/>
            <a:ext cx="1837155" cy="1623666"/>
          </a:xfrm>
          <a:prstGeom prst="rect">
            <a:avLst/>
          </a:prstGeom>
        </p:spPr>
      </p:pic>
      <p:sp>
        <p:nvSpPr>
          <p:cNvPr id="33" name="Rectangle 32"/>
          <p:cNvSpPr/>
          <p:nvPr/>
        </p:nvSpPr>
        <p:spPr bwMode="gray">
          <a:xfrm>
            <a:off x="3346979" y="2138321"/>
            <a:ext cx="1835575" cy="407625"/>
          </a:xfrm>
          <a:prstGeom prst="rect">
            <a:avLst/>
          </a:prstGeom>
          <a:solidFill>
            <a:schemeClr val="tx1"/>
          </a:solidFill>
          <a:ln w="6350" algn="ctr">
            <a:solidFill>
              <a:schemeClr val="tx1"/>
            </a:solidFill>
            <a:miter lim="800000"/>
            <a:headEnd/>
            <a:tailEnd/>
          </a:ln>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34" name="Rectangle 33"/>
          <p:cNvSpPr/>
          <p:nvPr/>
        </p:nvSpPr>
        <p:spPr>
          <a:xfrm>
            <a:off x="3550334" y="2215437"/>
            <a:ext cx="1520277" cy="247440"/>
          </a:xfrm>
          <a:prstGeom prst="rect">
            <a:avLst/>
          </a:prstGeom>
        </p:spPr>
        <p:txBody>
          <a:bodyPr wrap="square">
            <a:spAutoFit/>
          </a:bodyPr>
          <a:lstStyle/>
          <a:p>
            <a:pPr algn="ctr">
              <a:lnSpc>
                <a:spcPct val="80000"/>
              </a:lnSpc>
              <a:buClr>
                <a:schemeClr val="accent1"/>
              </a:buClr>
            </a:pPr>
            <a:r>
              <a:rPr lang="en-GB" sz="1260" dirty="0" smtClean="0">
                <a:solidFill>
                  <a:schemeClr val="bg1"/>
                </a:solidFill>
              </a:rPr>
              <a:t>Belize (dark </a:t>
            </a:r>
            <a:r>
              <a:rPr lang="en-GB" sz="1260" dirty="0" err="1" smtClean="0">
                <a:solidFill>
                  <a:schemeClr val="bg1"/>
                </a:solidFill>
              </a:rPr>
              <a:t>flavor</a:t>
            </a:r>
            <a:r>
              <a:rPr lang="en-GB" sz="1260" dirty="0" smtClean="0">
                <a:solidFill>
                  <a:schemeClr val="bg1"/>
                </a:solidFill>
              </a:rPr>
              <a:t>)</a:t>
            </a:r>
            <a:endParaRPr lang="en-GB" sz="1260" dirty="0">
              <a:solidFill>
                <a:schemeClr val="bg1"/>
              </a:solidFill>
            </a:endParaRPr>
          </a:p>
        </p:txBody>
      </p:sp>
      <p:pic>
        <p:nvPicPr>
          <p:cNvPr id="5" name="Picture 4"/>
          <p:cNvPicPr>
            <a:picLocks noChangeAspect="1"/>
          </p:cNvPicPr>
          <p:nvPr/>
        </p:nvPicPr>
        <p:blipFill>
          <a:blip r:embed="rId7"/>
          <a:stretch>
            <a:fillRect/>
          </a:stretch>
        </p:blipFill>
        <p:spPr>
          <a:xfrm>
            <a:off x="3345784" y="2546856"/>
            <a:ext cx="1836769" cy="1675463"/>
          </a:xfrm>
          <a:prstGeom prst="rect">
            <a:avLst/>
          </a:prstGeom>
        </p:spPr>
      </p:pic>
      <p:pic>
        <p:nvPicPr>
          <p:cNvPr id="7" name="Picture 6"/>
          <p:cNvPicPr>
            <a:picLocks noChangeAspect="1"/>
          </p:cNvPicPr>
          <p:nvPr/>
        </p:nvPicPr>
        <p:blipFill>
          <a:blip r:embed="rId8"/>
          <a:stretch>
            <a:fillRect/>
          </a:stretch>
        </p:blipFill>
        <p:spPr>
          <a:xfrm>
            <a:off x="1308225" y="3803519"/>
            <a:ext cx="5944831" cy="2314888"/>
          </a:xfrm>
          <a:prstGeom prst="rect">
            <a:avLst/>
          </a:prstGeom>
        </p:spPr>
      </p:pic>
    </p:spTree>
    <p:extLst>
      <p:ext uri="{BB962C8B-B14F-4D97-AF65-F5344CB8AC3E}">
        <p14:creationId xmlns:p14="http://schemas.microsoft.com/office/powerpoint/2010/main" val="39934592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477" y="284700"/>
            <a:ext cx="7644188" cy="680203"/>
          </a:xfrm>
        </p:spPr>
        <p:txBody>
          <a:bodyPr/>
          <a:lstStyle/>
          <a:p>
            <a:r>
              <a:rPr lang="en-GB" sz="2879" dirty="0">
                <a:solidFill>
                  <a:schemeClr val="accent1"/>
                </a:solidFill>
              </a:rPr>
              <a:t>Exercise </a:t>
            </a:r>
            <a:r>
              <a:rPr lang="en-GB" sz="2879" dirty="0" smtClean="0">
                <a:solidFill>
                  <a:schemeClr val="accent1"/>
                </a:solidFill>
              </a:rPr>
              <a:t>19 </a:t>
            </a:r>
            <a:r>
              <a:rPr lang="en-US" sz="2879" dirty="0">
                <a:solidFill>
                  <a:schemeClr val="accent1"/>
                </a:solidFill>
              </a:rPr>
              <a:t>– </a:t>
            </a:r>
            <a:r>
              <a:rPr lang="en-GB" sz="2879" dirty="0">
                <a:solidFill>
                  <a:schemeClr val="accent1"/>
                </a:solidFill>
              </a:rPr>
              <a:t>Theme Designer Part 1</a:t>
            </a:r>
          </a:p>
        </p:txBody>
      </p:sp>
      <p:sp>
        <p:nvSpPr>
          <p:cNvPr id="6" name="TextBox 5"/>
          <p:cNvSpPr txBox="1"/>
          <p:nvPr/>
        </p:nvSpPr>
        <p:spPr>
          <a:xfrm>
            <a:off x="790929" y="1139978"/>
            <a:ext cx="3145918" cy="3105017"/>
          </a:xfrm>
          <a:prstGeom prst="rect">
            <a:avLst/>
          </a:prstGeom>
          <a:noFill/>
        </p:spPr>
        <p:txBody>
          <a:bodyPr wrap="square" lIns="0" tIns="0" rIns="0" bIns="0" rtlCol="0">
            <a:spAutoFit/>
          </a:bodyPr>
          <a:lstStyle/>
          <a:p>
            <a:pPr marL="308507" indent="-308507">
              <a:spcBef>
                <a:spcPct val="50000"/>
              </a:spcBef>
              <a:buSzPct val="100000"/>
              <a:buFont typeface="+mj-lt"/>
              <a:buAutoNum type="arabicPeriod"/>
            </a:pPr>
            <a:r>
              <a:rPr lang="de-DE" sz="1440" dirty="0">
                <a:solidFill>
                  <a:srgbClr val="000000"/>
                </a:solidFill>
              </a:rPr>
              <a:t>Open </a:t>
            </a:r>
            <a:r>
              <a:rPr lang="de-DE" sz="1440" dirty="0" err="1">
                <a:solidFill>
                  <a:srgbClr val="000000"/>
                </a:solidFill>
              </a:rPr>
              <a:t>the</a:t>
            </a:r>
            <a:r>
              <a:rPr lang="de-DE" sz="1440" dirty="0">
                <a:solidFill>
                  <a:srgbClr val="000000"/>
                </a:solidFill>
              </a:rPr>
              <a:t> </a:t>
            </a:r>
            <a:r>
              <a:rPr lang="de-DE" sz="1440" dirty="0" err="1">
                <a:solidFill>
                  <a:srgbClr val="000000"/>
                </a:solidFill>
                <a:hlinkClick r:id="rId3"/>
              </a:rPr>
              <a:t>Theme</a:t>
            </a:r>
            <a:r>
              <a:rPr lang="de-DE" sz="1440" dirty="0">
                <a:solidFill>
                  <a:srgbClr val="000000"/>
                </a:solidFill>
                <a:hlinkClick r:id="rId3"/>
              </a:rPr>
              <a:t> Designer </a:t>
            </a:r>
            <a:r>
              <a:rPr lang="de-DE" sz="1440" dirty="0">
                <a:solidFill>
                  <a:srgbClr val="000000"/>
                </a:solidFill>
              </a:rPr>
              <a:t/>
            </a:r>
            <a:br>
              <a:rPr lang="de-DE" sz="1440" dirty="0">
                <a:solidFill>
                  <a:srgbClr val="000000"/>
                </a:solidFill>
              </a:rPr>
            </a:br>
            <a:r>
              <a:rPr lang="de-DE" sz="1440" dirty="0">
                <a:solidFill>
                  <a:srgbClr val="000000"/>
                </a:solidFill>
              </a:rPr>
              <a:t>in </a:t>
            </a:r>
            <a:r>
              <a:rPr lang="de-DE" sz="1440" dirty="0" err="1">
                <a:solidFill>
                  <a:srgbClr val="000000"/>
                </a:solidFill>
              </a:rPr>
              <a:t>your</a:t>
            </a:r>
            <a:r>
              <a:rPr lang="de-DE" sz="1440" dirty="0">
                <a:solidFill>
                  <a:srgbClr val="000000"/>
                </a:solidFill>
              </a:rPr>
              <a:t> </a:t>
            </a:r>
            <a:r>
              <a:rPr lang="de-DE" sz="1440" dirty="0" err="1">
                <a:solidFill>
                  <a:srgbClr val="000000"/>
                </a:solidFill>
              </a:rPr>
              <a:t>browser</a:t>
            </a:r>
            <a:r>
              <a:rPr lang="de-DE" sz="1440" dirty="0">
                <a:solidFill>
                  <a:srgbClr val="000000"/>
                </a:solidFill>
              </a:rPr>
              <a:t> </a:t>
            </a:r>
          </a:p>
          <a:p>
            <a:pPr marL="308507" indent="-308507">
              <a:spcBef>
                <a:spcPct val="50000"/>
              </a:spcBef>
              <a:buSzPct val="100000"/>
              <a:buFont typeface="+mj-lt"/>
              <a:buAutoNum type="arabicPeriod"/>
            </a:pPr>
            <a:r>
              <a:rPr lang="en-US" sz="1440" dirty="0">
                <a:solidFill>
                  <a:srgbClr val="000000"/>
                </a:solidFill>
              </a:rPr>
              <a:t>Choose the </a:t>
            </a:r>
            <a:r>
              <a:rPr lang="en-US" sz="1440" dirty="0" err="1">
                <a:solidFill>
                  <a:srgbClr val="000000"/>
                </a:solidFill>
              </a:rPr>
              <a:t>sap_bluecrystal</a:t>
            </a:r>
            <a:r>
              <a:rPr lang="en-US" sz="1440" dirty="0">
                <a:solidFill>
                  <a:srgbClr val="000000"/>
                </a:solidFill>
              </a:rPr>
              <a:t> </a:t>
            </a:r>
            <a:r>
              <a:rPr lang="en-US" sz="1440" dirty="0" smtClean="0">
                <a:solidFill>
                  <a:srgbClr val="000000"/>
                </a:solidFill>
              </a:rPr>
              <a:t>Theme</a:t>
            </a:r>
            <a:endParaRPr lang="en-US" sz="1440" dirty="0">
              <a:solidFill>
                <a:srgbClr val="000000"/>
              </a:solidFill>
            </a:endParaRPr>
          </a:p>
          <a:p>
            <a:pPr marL="308507" indent="-308507">
              <a:spcBef>
                <a:spcPct val="50000"/>
              </a:spcBef>
              <a:buSzPct val="100000"/>
              <a:buFont typeface="+mj-lt"/>
              <a:buAutoNum type="arabicPeriod"/>
            </a:pPr>
            <a:r>
              <a:rPr lang="en-US" sz="1440" dirty="0" smtClean="0">
                <a:solidFill>
                  <a:srgbClr val="000000"/>
                </a:solidFill>
              </a:rPr>
              <a:t>Change </a:t>
            </a:r>
            <a:r>
              <a:rPr lang="en-US" sz="1440" dirty="0">
                <a:solidFill>
                  <a:srgbClr val="000000"/>
                </a:solidFill>
              </a:rPr>
              <a:t>the </a:t>
            </a:r>
            <a:r>
              <a:rPr lang="en-US" sz="1440" dirty="0" smtClean="0">
                <a:solidFill>
                  <a:srgbClr val="000000"/>
                </a:solidFill>
              </a:rPr>
              <a:t>color scheme of </a:t>
            </a:r>
            <a:r>
              <a:rPr lang="en-US" sz="1440" dirty="0">
                <a:solidFill>
                  <a:srgbClr val="000000"/>
                </a:solidFill>
              </a:rPr>
              <a:t>the </a:t>
            </a:r>
            <a:r>
              <a:rPr lang="en-US" sz="1440" dirty="0" smtClean="0">
                <a:solidFill>
                  <a:srgbClr val="000000"/>
                </a:solidFill>
              </a:rPr>
              <a:t>text</a:t>
            </a:r>
            <a:endParaRPr lang="en-US" sz="1440" dirty="0">
              <a:solidFill>
                <a:srgbClr val="000000"/>
              </a:solidFill>
            </a:endParaRPr>
          </a:p>
          <a:p>
            <a:pPr marL="308507" indent="-308507">
              <a:spcBef>
                <a:spcPct val="50000"/>
              </a:spcBef>
              <a:buSzPct val="100000"/>
              <a:buFont typeface="+mj-lt"/>
              <a:buAutoNum type="arabicPeriod"/>
            </a:pPr>
            <a:r>
              <a:rPr lang="en-US" sz="1440" dirty="0">
                <a:solidFill>
                  <a:srgbClr val="000000"/>
                </a:solidFill>
              </a:rPr>
              <a:t>Add some custom </a:t>
            </a:r>
            <a:r>
              <a:rPr lang="en-US" sz="1440" dirty="0" err="1">
                <a:solidFill>
                  <a:srgbClr val="000000"/>
                </a:solidFill>
              </a:rPr>
              <a:t>css</a:t>
            </a:r>
            <a:r>
              <a:rPr lang="en-US" sz="1440" dirty="0">
                <a:solidFill>
                  <a:srgbClr val="000000"/>
                </a:solidFill>
              </a:rPr>
              <a:t> under the “CSS” tab</a:t>
            </a:r>
          </a:p>
          <a:p>
            <a:pPr marL="308507" indent="-308507">
              <a:spcBef>
                <a:spcPct val="50000"/>
              </a:spcBef>
              <a:buSzPct val="100000"/>
              <a:buFont typeface="+mj-lt"/>
              <a:buAutoNum type="arabicPeriod"/>
            </a:pPr>
            <a:r>
              <a:rPr lang="en-US" sz="1440" dirty="0">
                <a:solidFill>
                  <a:srgbClr val="000000"/>
                </a:solidFill>
              </a:rPr>
              <a:t>Rename your theme and export it as .zip file</a:t>
            </a:r>
            <a:r>
              <a:rPr lang="en-US" sz="1457" dirty="0">
                <a:solidFill>
                  <a:srgbClr val="000000"/>
                </a:solidFill>
              </a:rPr>
              <a:t/>
            </a:r>
            <a:br>
              <a:rPr lang="en-US" sz="1457" dirty="0">
                <a:solidFill>
                  <a:srgbClr val="000000"/>
                </a:solidFill>
              </a:rPr>
            </a:br>
            <a:r>
              <a:rPr lang="en-US" sz="1457" dirty="0">
                <a:solidFill>
                  <a:srgbClr val="000000"/>
                </a:solidFill>
              </a:rPr>
              <a:t/>
            </a:r>
            <a:br>
              <a:rPr lang="en-US" sz="1457" dirty="0">
                <a:solidFill>
                  <a:srgbClr val="000000"/>
                </a:solidFill>
              </a:rPr>
            </a:br>
            <a:endParaRPr lang="hr-HR" sz="1440" dirty="0">
              <a:solidFill>
                <a:srgbClr val="000000"/>
              </a:solidFill>
              <a:cs typeface="Consolas"/>
            </a:endParaRPr>
          </a:p>
        </p:txBody>
      </p:sp>
      <p:sp>
        <p:nvSpPr>
          <p:cNvPr id="5" name="Rounded Rectangle 4">
            <a:hlinkClick r:id="rId4" action="ppaction://hlinksldjump" highlightClick="1"/>
          </p:cNvPr>
          <p:cNvSpPr/>
          <p:nvPr/>
        </p:nvSpPr>
        <p:spPr bwMode="gray">
          <a:xfrm>
            <a:off x="7565885" y="4436460"/>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Next</a:t>
            </a:r>
          </a:p>
        </p:txBody>
      </p:sp>
      <p:pic>
        <p:nvPicPr>
          <p:cNvPr id="4" name="Picture 3"/>
          <p:cNvPicPr>
            <a:picLocks noChangeAspect="1"/>
          </p:cNvPicPr>
          <p:nvPr/>
        </p:nvPicPr>
        <p:blipFill>
          <a:blip r:embed="rId5"/>
          <a:stretch>
            <a:fillRect/>
          </a:stretch>
        </p:blipFill>
        <p:spPr>
          <a:xfrm>
            <a:off x="4114113" y="1105014"/>
            <a:ext cx="6405926" cy="3074321"/>
          </a:xfrm>
          <a:prstGeom prst="rect">
            <a:avLst/>
          </a:prstGeom>
        </p:spPr>
      </p:pic>
    </p:spTree>
    <p:extLst>
      <p:ext uri="{BB962C8B-B14F-4D97-AF65-F5344CB8AC3E}">
        <p14:creationId xmlns:p14="http://schemas.microsoft.com/office/powerpoint/2010/main" val="37989056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GB" sz="2879" dirty="0">
                <a:solidFill>
                  <a:schemeClr val="accent1"/>
                </a:solidFill>
              </a:rPr>
              <a:t>UI5 and Extensibility</a:t>
            </a:r>
            <a:endParaRPr lang="en-US" sz="2879" dirty="0">
              <a:solidFill>
                <a:schemeClr val="accent1"/>
              </a:solidFill>
            </a:endParaRPr>
          </a:p>
        </p:txBody>
      </p:sp>
      <p:sp>
        <p:nvSpPr>
          <p:cNvPr id="3" name="Text Placeholder 2"/>
          <p:cNvSpPr>
            <a:spLocks noGrp="1"/>
          </p:cNvSpPr>
          <p:nvPr>
            <p:ph type="body" sz="quarter" idx="10"/>
          </p:nvPr>
        </p:nvSpPr>
        <p:spPr/>
        <p:txBody>
          <a:bodyPr/>
          <a:lstStyle/>
          <a:p>
            <a:pPr lvl="1">
              <a:spcAft>
                <a:spcPts val="1080"/>
              </a:spcAft>
            </a:pPr>
            <a:r>
              <a:rPr lang="en-GB" sz="1600" b="1" dirty="0"/>
              <a:t>UI5 allows application developers to</a:t>
            </a:r>
          </a:p>
          <a:p>
            <a:pPr lvl="2">
              <a:spcAft>
                <a:spcPts val="1080"/>
              </a:spcAft>
            </a:pPr>
            <a:r>
              <a:rPr lang="en-GB" sz="1400" dirty="0"/>
              <a:t>Include their own JavaScript, HTML and CSS into UI5 based pages</a:t>
            </a:r>
          </a:p>
          <a:p>
            <a:pPr lvl="2">
              <a:spcAft>
                <a:spcPts val="1080"/>
              </a:spcAft>
            </a:pPr>
            <a:r>
              <a:rPr lang="en-GB" sz="1400" dirty="0"/>
              <a:t>Include other JavaScript libraries where UI5 is lacking controls or functionality</a:t>
            </a:r>
          </a:p>
          <a:p>
            <a:pPr lvl="2">
              <a:spcAft>
                <a:spcPts val="1080"/>
              </a:spcAft>
            </a:pPr>
            <a:r>
              <a:rPr lang="en-GB" sz="1400" dirty="0" smtClean="0"/>
              <a:t>Create composite </a:t>
            </a:r>
            <a:r>
              <a:rPr lang="en-GB" sz="1400" dirty="0"/>
              <a:t>controls from existing UI5 controls</a:t>
            </a:r>
          </a:p>
          <a:p>
            <a:pPr lvl="2">
              <a:spcAft>
                <a:spcPts val="1080"/>
              </a:spcAft>
            </a:pPr>
            <a:r>
              <a:rPr lang="en-GB" sz="1400" dirty="0"/>
              <a:t>Write new UI libraries and new </a:t>
            </a:r>
            <a:r>
              <a:rPr lang="en-GB" sz="1400" dirty="0" smtClean="0"/>
              <a:t>controls</a:t>
            </a:r>
          </a:p>
          <a:p>
            <a:pPr lvl="2">
              <a:spcAft>
                <a:spcPts val="1080"/>
              </a:spcAft>
            </a:pPr>
            <a:r>
              <a:rPr lang="en-GB" sz="1400" dirty="0" smtClean="0"/>
              <a:t>Write </a:t>
            </a:r>
            <a:r>
              <a:rPr lang="en-GB" sz="1400" dirty="0"/>
              <a:t>plug-ins for the UI5 </a:t>
            </a:r>
            <a:r>
              <a:rPr lang="en-GB" sz="1400" dirty="0" smtClean="0"/>
              <a:t>core</a:t>
            </a:r>
          </a:p>
          <a:p>
            <a:pPr lvl="2">
              <a:spcAft>
                <a:spcPts val="1080"/>
              </a:spcAft>
            </a:pPr>
            <a:endParaRPr lang="en-GB" dirty="0"/>
          </a:p>
          <a:p>
            <a:pPr marL="0" lvl="2" indent="0">
              <a:spcBef>
                <a:spcPts val="1458"/>
              </a:spcBef>
              <a:buSzPct val="80000"/>
              <a:buNone/>
            </a:pPr>
            <a:r>
              <a:rPr lang="en-GB" sz="1619" dirty="0"/>
              <a:t>This way UI5 development groups should not become a bottleneck for application groups in need of a certain functionality.</a:t>
            </a:r>
          </a:p>
          <a:p>
            <a:endParaRPr lang="en-US" dirty="0"/>
          </a:p>
        </p:txBody>
      </p:sp>
    </p:spTree>
    <p:extLst>
      <p:ext uri="{BB962C8B-B14F-4D97-AF65-F5344CB8AC3E}">
        <p14:creationId xmlns:p14="http://schemas.microsoft.com/office/powerpoint/2010/main" val="13608487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17" y="931904"/>
            <a:ext cx="2615180" cy="1759181"/>
          </a:xfrm>
          <a:prstGeom prst="rect">
            <a:avLst/>
          </a:prstGeom>
          <a:effectLst>
            <a:innerShdw blurRad="114300">
              <a:prstClr val="black"/>
            </a:innerShdw>
          </a:effectLst>
        </p:spPr>
      </p:pic>
      <p:sp>
        <p:nvSpPr>
          <p:cNvPr id="8" name="Title 1"/>
          <p:cNvSpPr>
            <a:spLocks noGrp="1"/>
          </p:cNvSpPr>
          <p:nvPr>
            <p:ph type="title"/>
          </p:nvPr>
        </p:nvSpPr>
        <p:spPr>
          <a:xfrm>
            <a:off x="632435" y="243261"/>
            <a:ext cx="7644188" cy="680203"/>
          </a:xfrm>
        </p:spPr>
        <p:txBody>
          <a:bodyPr/>
          <a:lstStyle/>
          <a:p>
            <a:r>
              <a:rPr lang="en-GB" sz="2879" dirty="0"/>
              <a:t>Solution </a:t>
            </a:r>
            <a:r>
              <a:rPr lang="de-DE" sz="2879" dirty="0"/>
              <a:t>for Exercise </a:t>
            </a:r>
            <a:r>
              <a:rPr lang="de-DE" sz="2879" dirty="0" smtClean="0"/>
              <a:t>19 </a:t>
            </a:r>
            <a:r>
              <a:rPr lang="de-DE" sz="2879" dirty="0"/>
              <a:t>- Part 1</a:t>
            </a:r>
            <a:endParaRPr lang="en-GB" sz="2879" dirty="0"/>
          </a:p>
        </p:txBody>
      </p:sp>
      <p:sp>
        <p:nvSpPr>
          <p:cNvPr id="10" name="Rounded Rectangle 9">
            <a:hlinkClick r:id="rId4" action="ppaction://hlinksldjump" highlightClick="1"/>
          </p:cNvPr>
          <p:cNvSpPr/>
          <p:nvPr/>
        </p:nvSpPr>
        <p:spPr bwMode="gray">
          <a:xfrm>
            <a:off x="7501121" y="5395248"/>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Next</a:t>
            </a:r>
          </a:p>
        </p:txBody>
      </p:sp>
      <p:sp>
        <p:nvSpPr>
          <p:cNvPr id="2" name="TextBox 1"/>
          <p:cNvSpPr txBox="1"/>
          <p:nvPr/>
        </p:nvSpPr>
        <p:spPr>
          <a:xfrm>
            <a:off x="656330" y="2314003"/>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1.</a:t>
            </a:r>
          </a:p>
        </p:txBody>
      </p:sp>
      <p:sp>
        <p:nvSpPr>
          <p:cNvPr id="3" name="Oval 2"/>
          <p:cNvSpPr/>
          <p:nvPr/>
        </p:nvSpPr>
        <p:spPr bwMode="gray">
          <a:xfrm>
            <a:off x="1860505" y="1979774"/>
            <a:ext cx="1058311" cy="351371"/>
          </a:xfrm>
          <a:prstGeom prst="ellipse">
            <a:avLst/>
          </a:prstGeom>
          <a:noFill/>
          <a:ln w="28575" algn="ctr">
            <a:solidFill>
              <a:srgbClr val="FF0000"/>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2" name="Oval 21"/>
          <p:cNvSpPr/>
          <p:nvPr/>
        </p:nvSpPr>
        <p:spPr bwMode="gray">
          <a:xfrm>
            <a:off x="7059698" y="3148417"/>
            <a:ext cx="1677736" cy="247801"/>
          </a:xfrm>
          <a:prstGeom prst="ellipse">
            <a:avLst/>
          </a:prstGeom>
          <a:noFill/>
          <a:ln w="28575" algn="ctr">
            <a:solidFill>
              <a:srgbClr val="FF0000"/>
            </a:solid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6" name="Rectangle 25"/>
          <p:cNvSpPr/>
          <p:nvPr/>
        </p:nvSpPr>
        <p:spPr>
          <a:xfrm>
            <a:off x="4478189" y="4227677"/>
            <a:ext cx="7596868" cy="369204"/>
          </a:xfrm>
          <a:prstGeom prst="rect">
            <a:avLst/>
          </a:prstGeom>
        </p:spPr>
        <p:txBody>
          <a:bodyPr wrap="square">
            <a:spAutoFit/>
          </a:bodyPr>
          <a:lstStyle/>
          <a:p>
            <a:pPr fontAlgn="base">
              <a:spcBef>
                <a:spcPct val="50000"/>
              </a:spcBef>
              <a:spcAft>
                <a:spcPct val="0"/>
              </a:spcAft>
              <a:buClr>
                <a:srgbClr val="F0AB00"/>
              </a:buClr>
              <a:buSzPct val="80000"/>
            </a:pPr>
            <a:r>
              <a:rPr lang="en-US" sz="1799" kern="0" dirty="0">
                <a:solidFill>
                  <a:srgbClr val="000000"/>
                </a:solidFill>
                <a:ea typeface="Arial Unicode MS" pitchFamily="34" charset="-128"/>
                <a:cs typeface="Arial Unicode MS" pitchFamily="34" charset="-128"/>
              </a:rPr>
              <a:t>Steps in Theme Designer</a:t>
            </a:r>
          </a:p>
        </p:txBody>
      </p:sp>
      <p:pic>
        <p:nvPicPr>
          <p:cNvPr id="4" name="Picture 3"/>
          <p:cNvPicPr>
            <a:picLocks noChangeAspect="1"/>
          </p:cNvPicPr>
          <p:nvPr/>
        </p:nvPicPr>
        <p:blipFill>
          <a:blip r:embed="rId5"/>
          <a:stretch>
            <a:fillRect/>
          </a:stretch>
        </p:blipFill>
        <p:spPr>
          <a:xfrm>
            <a:off x="3271510" y="803184"/>
            <a:ext cx="7698115" cy="2968239"/>
          </a:xfrm>
          <a:prstGeom prst="rect">
            <a:avLst/>
          </a:prstGeom>
        </p:spPr>
      </p:pic>
      <p:sp>
        <p:nvSpPr>
          <p:cNvPr id="15" name="TextBox 14"/>
          <p:cNvSpPr txBox="1"/>
          <p:nvPr/>
        </p:nvSpPr>
        <p:spPr>
          <a:xfrm>
            <a:off x="4050152" y="1278759"/>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2.</a:t>
            </a:r>
          </a:p>
        </p:txBody>
      </p:sp>
      <p:sp>
        <p:nvSpPr>
          <p:cNvPr id="25" name="TextBox 24"/>
          <p:cNvSpPr txBox="1"/>
          <p:nvPr/>
        </p:nvSpPr>
        <p:spPr>
          <a:xfrm>
            <a:off x="10418569" y="923464"/>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3.</a:t>
            </a:r>
          </a:p>
        </p:txBody>
      </p:sp>
      <p:sp>
        <p:nvSpPr>
          <p:cNvPr id="20" name="TextBox 19"/>
          <p:cNvSpPr txBox="1"/>
          <p:nvPr/>
        </p:nvSpPr>
        <p:spPr>
          <a:xfrm>
            <a:off x="10418568" y="1479224"/>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4.</a:t>
            </a:r>
          </a:p>
        </p:txBody>
      </p:sp>
      <p:pic>
        <p:nvPicPr>
          <p:cNvPr id="6" name="Picture 5"/>
          <p:cNvPicPr>
            <a:picLocks noChangeAspect="1"/>
          </p:cNvPicPr>
          <p:nvPr/>
        </p:nvPicPr>
        <p:blipFill>
          <a:blip r:embed="rId6"/>
          <a:stretch>
            <a:fillRect/>
          </a:stretch>
        </p:blipFill>
        <p:spPr>
          <a:xfrm>
            <a:off x="552917" y="3148417"/>
            <a:ext cx="3552725" cy="2085295"/>
          </a:xfrm>
          <a:prstGeom prst="rect">
            <a:avLst/>
          </a:prstGeom>
        </p:spPr>
      </p:pic>
      <p:sp>
        <p:nvSpPr>
          <p:cNvPr id="21" name="TextBox 20"/>
          <p:cNvSpPr txBox="1"/>
          <p:nvPr/>
        </p:nvSpPr>
        <p:spPr>
          <a:xfrm>
            <a:off x="1344772" y="4418463"/>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5.</a:t>
            </a:r>
          </a:p>
        </p:txBody>
      </p:sp>
      <p:sp>
        <p:nvSpPr>
          <p:cNvPr id="7" name="TextBox 6"/>
          <p:cNvSpPr txBox="1"/>
          <p:nvPr/>
        </p:nvSpPr>
        <p:spPr>
          <a:xfrm>
            <a:off x="1636152" y="4278242"/>
            <a:ext cx="1740023" cy="318639"/>
          </a:xfrm>
          <a:prstGeom prst="rect">
            <a:avLst/>
          </a:prstGeom>
          <a:noFill/>
        </p:spPr>
        <p:txBody>
          <a:bodyPr wrap="square" lIns="0" tIns="0" rIns="0" bIns="0" rtlCol="0">
            <a:noAutofit/>
          </a:bodyPr>
          <a:lstStyle/>
          <a:p>
            <a:pPr fontAlgn="auto">
              <a:lnSpc>
                <a:spcPct val="107000"/>
              </a:lnSpc>
              <a:spcBef>
                <a:spcPts val="500"/>
              </a:spcBef>
              <a:spcAft>
                <a:spcPts val="0"/>
              </a:spcAft>
            </a:pPr>
            <a:r>
              <a:rPr lang="de-DE" sz="1800" kern="0" dirty="0">
                <a:solidFill>
                  <a:srgbClr val="000000"/>
                </a:solidFill>
              </a:rPr>
              <a:t>customebluetext</a:t>
            </a:r>
            <a:endParaRPr kumimoji="0" lang="de-DE" sz="1800" b="0" i="0" u="none" strike="noStrike" kern="0" cap="none" spc="0" normalizeH="0" baseline="0" noProof="0" dirty="0" err="1" smtClean="0">
              <a:ln>
                <a:noFill/>
              </a:ln>
              <a:solidFill>
                <a:srgbClr val="000000"/>
              </a:solidFill>
              <a:effectLst/>
              <a:uLnTx/>
              <a:uFillTx/>
            </a:endParaRPr>
          </a:p>
        </p:txBody>
      </p:sp>
    </p:spTree>
    <p:extLst>
      <p:ext uri="{BB962C8B-B14F-4D97-AF65-F5344CB8AC3E}">
        <p14:creationId xmlns:p14="http://schemas.microsoft.com/office/powerpoint/2010/main" val="3292594336"/>
      </p:ext>
    </p:extLst>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355" y="346843"/>
            <a:ext cx="7644188" cy="680203"/>
          </a:xfrm>
        </p:spPr>
        <p:txBody>
          <a:bodyPr/>
          <a:lstStyle/>
          <a:p>
            <a:r>
              <a:rPr lang="en-GB" sz="2879" dirty="0"/>
              <a:t>Exercise </a:t>
            </a:r>
            <a:r>
              <a:rPr lang="en-GB" sz="2879" dirty="0" smtClean="0"/>
              <a:t>19 </a:t>
            </a:r>
            <a:r>
              <a:rPr lang="en-US" sz="2879" dirty="0"/>
              <a:t>– </a:t>
            </a:r>
            <a:r>
              <a:rPr lang="en-GB" sz="2879" dirty="0"/>
              <a:t>Theme Designer Part 2</a:t>
            </a:r>
          </a:p>
        </p:txBody>
      </p:sp>
      <p:sp>
        <p:nvSpPr>
          <p:cNvPr id="6" name="TextBox 5"/>
          <p:cNvSpPr txBox="1"/>
          <p:nvPr/>
        </p:nvSpPr>
        <p:spPr>
          <a:xfrm>
            <a:off x="888584" y="1246511"/>
            <a:ext cx="3291608" cy="3102388"/>
          </a:xfrm>
          <a:prstGeom prst="rect">
            <a:avLst/>
          </a:prstGeom>
          <a:noFill/>
        </p:spPr>
        <p:txBody>
          <a:bodyPr wrap="square" lIns="0" tIns="0" rIns="0" bIns="0" rtlCol="0">
            <a:spAutoFit/>
          </a:bodyPr>
          <a:lstStyle/>
          <a:p>
            <a:pPr marL="308507" indent="-308507">
              <a:buClr>
                <a:schemeClr val="tx1"/>
              </a:buClr>
              <a:buFont typeface="+mj-lt"/>
              <a:buAutoNum type="arabicPeriod"/>
            </a:pPr>
            <a:r>
              <a:rPr lang="de-DE" sz="1440" dirty="0"/>
              <a:t>Open the SAPUI5 </a:t>
            </a:r>
            <a:r>
              <a:rPr lang="de-DE" sz="1440" dirty="0" smtClean="0"/>
              <a:t>WEBIDE and </a:t>
            </a:r>
            <a:r>
              <a:rPr lang="de-DE" sz="1440" dirty="0"/>
              <a:t>create a new folder </a:t>
            </a:r>
            <a:r>
              <a:rPr lang="de-DE" sz="1440" dirty="0" smtClean="0"/>
              <a:t>“css" </a:t>
            </a:r>
            <a:r>
              <a:rPr lang="de-DE" sz="1440" dirty="0"/>
              <a:t>in the </a:t>
            </a:r>
            <a:r>
              <a:rPr lang="de-DE" sz="1440" dirty="0" smtClean="0"/>
              <a:t>webapp </a:t>
            </a:r>
            <a:r>
              <a:rPr lang="de-DE" sz="1440" dirty="0"/>
              <a:t>folder of the </a:t>
            </a:r>
            <a:r>
              <a:rPr lang="de-DE" sz="1440" dirty="0" smtClean="0"/>
              <a:t>“MyInvoices" </a:t>
            </a:r>
            <a:r>
              <a:rPr lang="de-DE" sz="1440" dirty="0"/>
              <a:t>project</a:t>
            </a:r>
          </a:p>
          <a:p>
            <a:pPr marL="308507" indent="-308507">
              <a:spcBef>
                <a:spcPct val="50000"/>
              </a:spcBef>
              <a:buClr>
                <a:schemeClr val="tx1"/>
              </a:buClr>
              <a:buSzPct val="100000"/>
              <a:buFont typeface="+mj-lt"/>
              <a:buAutoNum type="arabicPeriod" startAt="5"/>
            </a:pPr>
            <a:r>
              <a:rPr lang="en-US" sz="1440" kern="0" dirty="0">
                <a:solidFill>
                  <a:srgbClr val="000000"/>
                </a:solidFill>
                <a:ea typeface="Arial Unicode MS" pitchFamily="34" charset="-128"/>
                <a:cs typeface="Arial Unicode MS" pitchFamily="34" charset="-128"/>
              </a:rPr>
              <a:t>Copy the content of your exported theme .zip file into the </a:t>
            </a:r>
            <a:r>
              <a:rPr lang="en-US" sz="1440" kern="0" dirty="0" smtClean="0">
                <a:solidFill>
                  <a:srgbClr val="000000"/>
                </a:solidFill>
                <a:ea typeface="Arial Unicode MS" pitchFamily="34" charset="-128"/>
                <a:cs typeface="Arial Unicode MS" pitchFamily="34" charset="-128"/>
              </a:rPr>
              <a:t>“</a:t>
            </a:r>
            <a:r>
              <a:rPr lang="en-US" sz="1440" kern="0" dirty="0" err="1" smtClean="0">
                <a:solidFill>
                  <a:srgbClr val="000000"/>
                </a:solidFill>
                <a:ea typeface="Arial Unicode MS" pitchFamily="34" charset="-128"/>
                <a:cs typeface="Arial Unicode MS" pitchFamily="34" charset="-128"/>
              </a:rPr>
              <a:t>css</a:t>
            </a:r>
            <a:r>
              <a:rPr lang="en-US" sz="1440" kern="0" dirty="0" smtClean="0">
                <a:solidFill>
                  <a:srgbClr val="000000"/>
                </a:solidFill>
                <a:ea typeface="Arial Unicode MS" pitchFamily="34" charset="-128"/>
                <a:cs typeface="Arial Unicode MS" pitchFamily="34" charset="-128"/>
              </a:rPr>
              <a:t>” </a:t>
            </a:r>
            <a:r>
              <a:rPr lang="en-US" sz="1440" kern="0" dirty="0">
                <a:solidFill>
                  <a:srgbClr val="000000"/>
                </a:solidFill>
                <a:ea typeface="Arial Unicode MS" pitchFamily="34" charset="-128"/>
                <a:cs typeface="Arial Unicode MS" pitchFamily="34" charset="-128"/>
              </a:rPr>
              <a:t>folder</a:t>
            </a:r>
          </a:p>
          <a:p>
            <a:pPr marL="308507" indent="-308507">
              <a:spcBef>
                <a:spcPct val="50000"/>
              </a:spcBef>
              <a:buClr>
                <a:schemeClr val="tx1"/>
              </a:buClr>
              <a:buSzPct val="100000"/>
              <a:buFont typeface="+mj-lt"/>
              <a:buAutoNum type="arabicPeriod" startAt="5"/>
            </a:pPr>
            <a:r>
              <a:rPr lang="en-US" sz="1440" kern="0" dirty="0">
                <a:solidFill>
                  <a:srgbClr val="000000"/>
                </a:solidFill>
                <a:ea typeface="Arial Unicode MS" pitchFamily="34" charset="-128"/>
                <a:cs typeface="Arial Unicode MS" pitchFamily="34" charset="-128"/>
              </a:rPr>
              <a:t>Change the name of the theme in </a:t>
            </a:r>
            <a:r>
              <a:rPr lang="en-US" sz="1440" b="1" kern="0" dirty="0">
                <a:solidFill>
                  <a:schemeClr val="tx2"/>
                </a:solidFill>
                <a:latin typeface="Consolas" pitchFamily="49" charset="0"/>
                <a:ea typeface="Arial Unicode MS" pitchFamily="34" charset="-128"/>
                <a:cs typeface="Consolas" pitchFamily="49" charset="0"/>
              </a:rPr>
              <a:t>index.html</a:t>
            </a:r>
            <a:r>
              <a:rPr lang="en-US" sz="1440" kern="0" dirty="0">
                <a:solidFill>
                  <a:schemeClr val="tx2"/>
                </a:solidFill>
                <a:ea typeface="Arial Unicode MS" pitchFamily="34" charset="-128"/>
                <a:cs typeface="Arial Unicode MS" pitchFamily="34" charset="-128"/>
              </a:rPr>
              <a:t> </a:t>
            </a:r>
            <a:r>
              <a:rPr lang="en-US" sz="1440" kern="0" dirty="0">
                <a:solidFill>
                  <a:srgbClr val="000000"/>
                </a:solidFill>
                <a:ea typeface="Arial Unicode MS" pitchFamily="34" charset="-128"/>
                <a:cs typeface="Arial Unicode MS" pitchFamily="34" charset="-128"/>
              </a:rPr>
              <a:t> to your theme name</a:t>
            </a:r>
          </a:p>
          <a:p>
            <a:pPr marL="308507" indent="-308507">
              <a:spcBef>
                <a:spcPct val="50000"/>
              </a:spcBef>
              <a:buClr>
                <a:schemeClr val="tx1"/>
              </a:buClr>
              <a:buSzPct val="100000"/>
              <a:buFont typeface="+mj-lt"/>
              <a:buAutoNum type="arabicPeriod" startAt="5"/>
            </a:pPr>
            <a:r>
              <a:rPr lang="en-US" sz="1440" kern="0" dirty="0">
                <a:solidFill>
                  <a:srgbClr val="000000"/>
                </a:solidFill>
                <a:ea typeface="Arial Unicode MS" pitchFamily="34" charset="-128"/>
                <a:cs typeface="Arial Unicode MS" pitchFamily="34" charset="-128"/>
              </a:rPr>
              <a:t>Link the</a:t>
            </a:r>
            <a:r>
              <a:rPr lang="en-US" sz="1440" kern="0" dirty="0">
                <a:solidFill>
                  <a:schemeClr val="tx2"/>
                </a:solidFill>
                <a:ea typeface="Arial Unicode MS" pitchFamily="34" charset="-128"/>
                <a:cs typeface="Arial Unicode MS" pitchFamily="34" charset="-128"/>
              </a:rPr>
              <a:t> </a:t>
            </a:r>
            <a:r>
              <a:rPr lang="en-US" sz="1440" b="1" kern="0" dirty="0">
                <a:solidFill>
                  <a:schemeClr val="tx2"/>
                </a:solidFill>
                <a:latin typeface="Consolas" pitchFamily="49" charset="0"/>
                <a:ea typeface="Arial Unicode MS" pitchFamily="34" charset="-128"/>
                <a:cs typeface="Consolas" pitchFamily="49" charset="0"/>
              </a:rPr>
              <a:t>custom.css</a:t>
            </a:r>
            <a:r>
              <a:rPr lang="en-US" sz="1440" kern="0" dirty="0">
                <a:solidFill>
                  <a:schemeClr val="tx2"/>
                </a:solidFill>
                <a:ea typeface="Arial Unicode MS" pitchFamily="34" charset="-128"/>
                <a:cs typeface="Arial Unicode MS" pitchFamily="34" charset="-128"/>
              </a:rPr>
              <a:t>   </a:t>
            </a:r>
            <a:r>
              <a:rPr lang="en-US" sz="1440" kern="0" dirty="0">
                <a:solidFill>
                  <a:srgbClr val="000000"/>
                </a:solidFill>
                <a:ea typeface="Arial Unicode MS" pitchFamily="34" charset="-128"/>
                <a:cs typeface="Arial Unicode MS" pitchFamily="34" charset="-128"/>
              </a:rPr>
              <a:t>file to the index.html</a:t>
            </a:r>
          </a:p>
          <a:p>
            <a:pPr marL="308507" indent="-308507">
              <a:buClr>
                <a:schemeClr val="tx1"/>
              </a:buClr>
              <a:buFont typeface="+mj-lt"/>
              <a:buAutoNum type="arabicPeriod"/>
            </a:pPr>
            <a:endParaRPr lang="de-DE" sz="1440" dirty="0"/>
          </a:p>
          <a:p>
            <a:pPr marL="257089" indent="-257089">
              <a:spcBef>
                <a:spcPct val="50000"/>
              </a:spcBef>
              <a:buClr>
                <a:srgbClr val="F0AB00"/>
              </a:buClr>
              <a:buSzPct val="80000"/>
              <a:buFont typeface="Arial"/>
              <a:buChar char="•"/>
            </a:pPr>
            <a:endParaRPr lang="en-US" sz="1440" kern="0" dirty="0">
              <a:solidFill>
                <a:srgbClr val="000000"/>
              </a:solidFill>
              <a:ea typeface="Arial Unicode MS" pitchFamily="34" charset="-128"/>
              <a:cs typeface="Arial Unicode MS" pitchFamily="34" charset="-128"/>
            </a:endParaRPr>
          </a:p>
        </p:txBody>
      </p:sp>
      <p:sp>
        <p:nvSpPr>
          <p:cNvPr id="5" name="Rounded Rectangle 4">
            <a:hlinkClick r:id="rId3" action="ppaction://hlinksldjump" highlightClick="1"/>
          </p:cNvPr>
          <p:cNvSpPr/>
          <p:nvPr/>
        </p:nvSpPr>
        <p:spPr bwMode="gray">
          <a:xfrm>
            <a:off x="7444458" y="4738301"/>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Solution</a:t>
            </a:r>
          </a:p>
        </p:txBody>
      </p:sp>
      <p:pic>
        <p:nvPicPr>
          <p:cNvPr id="3" name="Picture 2"/>
          <p:cNvPicPr>
            <a:picLocks noChangeAspect="1"/>
          </p:cNvPicPr>
          <p:nvPr/>
        </p:nvPicPr>
        <p:blipFill>
          <a:blip r:embed="rId4"/>
          <a:stretch>
            <a:fillRect/>
          </a:stretch>
        </p:blipFill>
        <p:spPr>
          <a:xfrm>
            <a:off x="4180191" y="1068671"/>
            <a:ext cx="6467421" cy="3103834"/>
          </a:xfrm>
          <a:prstGeom prst="rect">
            <a:avLst/>
          </a:prstGeom>
        </p:spPr>
      </p:pic>
    </p:spTree>
    <p:extLst>
      <p:ext uri="{BB962C8B-B14F-4D97-AF65-F5344CB8AC3E}">
        <p14:creationId xmlns:p14="http://schemas.microsoft.com/office/powerpoint/2010/main" val="1573110167"/>
      </p:ext>
    </p:extLst>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62269" y="327389"/>
            <a:ext cx="7644188" cy="680203"/>
          </a:xfrm>
        </p:spPr>
        <p:txBody>
          <a:bodyPr/>
          <a:lstStyle/>
          <a:p>
            <a:r>
              <a:rPr lang="en-GB" sz="2879" dirty="0"/>
              <a:t>Solution </a:t>
            </a:r>
            <a:r>
              <a:rPr lang="de-DE" sz="2879" dirty="0"/>
              <a:t>for Exercise </a:t>
            </a:r>
            <a:r>
              <a:rPr lang="de-DE" sz="2879" dirty="0" smtClean="0"/>
              <a:t>19 </a:t>
            </a:r>
            <a:r>
              <a:rPr lang="de-DE" sz="2879" dirty="0"/>
              <a:t>- Part 2</a:t>
            </a:r>
            <a:endParaRPr lang="en-GB" sz="2879" dirty="0"/>
          </a:p>
        </p:txBody>
      </p:sp>
      <p:sp>
        <p:nvSpPr>
          <p:cNvPr id="27" name="Rectangle 26"/>
          <p:cNvSpPr/>
          <p:nvPr/>
        </p:nvSpPr>
        <p:spPr>
          <a:xfrm>
            <a:off x="509825" y="5094658"/>
            <a:ext cx="7596868" cy="369204"/>
          </a:xfrm>
          <a:prstGeom prst="rect">
            <a:avLst/>
          </a:prstGeom>
        </p:spPr>
        <p:txBody>
          <a:bodyPr wrap="square">
            <a:spAutoFit/>
          </a:bodyPr>
          <a:lstStyle/>
          <a:p>
            <a:pPr fontAlgn="base">
              <a:spcBef>
                <a:spcPct val="50000"/>
              </a:spcBef>
              <a:spcAft>
                <a:spcPct val="0"/>
              </a:spcAft>
              <a:buClr>
                <a:srgbClr val="F0AB00"/>
              </a:buClr>
              <a:buSzPct val="80000"/>
            </a:pPr>
            <a:r>
              <a:rPr lang="en-US" sz="1799" kern="0" dirty="0">
                <a:solidFill>
                  <a:srgbClr val="000000"/>
                </a:solidFill>
                <a:ea typeface="Arial Unicode MS" pitchFamily="34" charset="-128"/>
                <a:cs typeface="Arial Unicode MS" pitchFamily="34" charset="-128"/>
              </a:rPr>
              <a:t>Steps in the </a:t>
            </a:r>
            <a:r>
              <a:rPr lang="en-US" sz="1799" kern="0" dirty="0" smtClean="0">
                <a:solidFill>
                  <a:srgbClr val="000000"/>
                </a:solidFill>
                <a:ea typeface="Arial Unicode MS" pitchFamily="34" charset="-128"/>
                <a:cs typeface="Arial Unicode MS" pitchFamily="34" charset="-128"/>
              </a:rPr>
              <a:t>WEBIDE </a:t>
            </a:r>
            <a:r>
              <a:rPr lang="en-US" sz="1799" kern="0" dirty="0">
                <a:solidFill>
                  <a:srgbClr val="000000"/>
                </a:solidFill>
                <a:ea typeface="Arial Unicode MS" pitchFamily="34" charset="-128"/>
                <a:cs typeface="Arial Unicode MS" pitchFamily="34" charset="-128"/>
              </a:rPr>
              <a:t>Project</a:t>
            </a:r>
          </a:p>
        </p:txBody>
      </p:sp>
      <p:pic>
        <p:nvPicPr>
          <p:cNvPr id="3" name="Picture 2"/>
          <p:cNvPicPr>
            <a:picLocks noChangeAspect="1"/>
          </p:cNvPicPr>
          <p:nvPr/>
        </p:nvPicPr>
        <p:blipFill>
          <a:blip r:embed="rId3"/>
          <a:stretch>
            <a:fillRect/>
          </a:stretch>
        </p:blipFill>
        <p:spPr>
          <a:xfrm>
            <a:off x="362269" y="1672133"/>
            <a:ext cx="9779503" cy="3048157"/>
          </a:xfrm>
          <a:prstGeom prst="rect">
            <a:avLst/>
          </a:prstGeom>
        </p:spPr>
      </p:pic>
      <p:sp>
        <p:nvSpPr>
          <p:cNvPr id="15" name="TextBox 14"/>
          <p:cNvSpPr txBox="1"/>
          <p:nvPr/>
        </p:nvSpPr>
        <p:spPr>
          <a:xfrm>
            <a:off x="2320546" y="2531671"/>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1.</a:t>
            </a:r>
          </a:p>
        </p:txBody>
      </p:sp>
      <p:sp>
        <p:nvSpPr>
          <p:cNvPr id="25" name="TextBox 24"/>
          <p:cNvSpPr txBox="1"/>
          <p:nvPr/>
        </p:nvSpPr>
        <p:spPr>
          <a:xfrm>
            <a:off x="7434082" y="2863941"/>
            <a:ext cx="582761" cy="3322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159" b="1" kern="0" dirty="0">
                <a:solidFill>
                  <a:srgbClr val="FF0000"/>
                </a:solidFill>
                <a:ea typeface="Arial Unicode MS" pitchFamily="34" charset="-128"/>
                <a:cs typeface="Arial Unicode MS" pitchFamily="34" charset="-128"/>
              </a:rPr>
              <a:t>2.</a:t>
            </a:r>
          </a:p>
        </p:txBody>
      </p:sp>
      <p:pic>
        <p:nvPicPr>
          <p:cNvPr id="4" name="Picture 3"/>
          <p:cNvPicPr>
            <a:picLocks noChangeAspect="1"/>
          </p:cNvPicPr>
          <p:nvPr/>
        </p:nvPicPr>
        <p:blipFill>
          <a:blip r:embed="rId4"/>
          <a:stretch>
            <a:fillRect/>
          </a:stretch>
        </p:blipFill>
        <p:spPr>
          <a:xfrm>
            <a:off x="3961858" y="4720290"/>
            <a:ext cx="6108893" cy="912492"/>
          </a:xfrm>
          <a:prstGeom prst="rect">
            <a:avLst/>
          </a:prstGeom>
        </p:spPr>
      </p:pic>
    </p:spTree>
    <p:extLst>
      <p:ext uri="{BB962C8B-B14F-4D97-AF65-F5344CB8AC3E}">
        <p14:creationId xmlns:p14="http://schemas.microsoft.com/office/powerpoint/2010/main" val="992134006"/>
      </p:ext>
    </p:extLst>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13</a:t>
            </a:r>
            <a:r>
              <a:rPr lang="en-GB" sz="4000" dirty="0" smtClean="0">
                <a:solidFill>
                  <a:srgbClr val="A80163"/>
                </a:solidFill>
                <a:ea typeface="+mj-ea"/>
                <a:cs typeface="+mj-cs"/>
              </a:rPr>
              <a:t>, </a:t>
            </a:r>
            <a:r>
              <a:rPr lang="en-GB" sz="4000" dirty="0" smtClean="0">
                <a:solidFill>
                  <a:srgbClr val="A80163"/>
                </a:solidFill>
                <a:ea typeface="+mj-ea"/>
                <a:cs typeface="+mj-cs"/>
                <a:hlinkClick r:id="rId9"/>
              </a:rPr>
              <a:t>14</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186007010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Dialogs and </a:t>
            </a:r>
            <a:r>
              <a:rPr lang="en-GB" sz="4000" dirty="0" smtClean="0">
                <a:solidFill>
                  <a:schemeClr val="accent1"/>
                </a:solidFill>
                <a:latin typeface="Arial" panose="020B0604020202020204" pitchFamily="34" charset="0"/>
              </a:rPr>
              <a:t>Fragments</a:t>
            </a:r>
          </a:p>
        </p:txBody>
      </p:sp>
    </p:spTree>
    <p:custDataLst>
      <p:tags r:id="rId1"/>
    </p:custDataLst>
    <p:extLst>
      <p:ext uri="{BB962C8B-B14F-4D97-AF65-F5344CB8AC3E}">
        <p14:creationId xmlns:p14="http://schemas.microsoft.com/office/powerpoint/2010/main" val="362518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700" dirty="0" smtClean="0">
                <a:solidFill>
                  <a:schemeClr val="accent1"/>
                </a:solidFill>
              </a:rPr>
              <a:t>Fragments</a:t>
            </a:r>
            <a:r>
              <a:rPr lang="en-GB" sz="1400" dirty="0">
                <a:solidFill>
                  <a:schemeClr val="accent1"/>
                </a:solidFill>
              </a:rPr>
              <a:t/>
            </a:r>
            <a:br>
              <a:rPr lang="en-GB" sz="1400" dirty="0">
                <a:solidFill>
                  <a:schemeClr val="accent1"/>
                </a:solidFill>
              </a:rPr>
            </a:br>
            <a:endParaRPr lang="en-US" dirty="0"/>
          </a:p>
        </p:txBody>
      </p:sp>
      <p:sp>
        <p:nvSpPr>
          <p:cNvPr id="3" name="Text Placeholder 2"/>
          <p:cNvSpPr>
            <a:spLocks noGrp="1"/>
          </p:cNvSpPr>
          <p:nvPr>
            <p:ph type="body" idx="1"/>
          </p:nvPr>
        </p:nvSpPr>
        <p:spPr/>
        <p:txBody>
          <a:bodyPr/>
          <a:lstStyle/>
          <a:p>
            <a:r>
              <a:rPr lang="en-US" sz="1400" dirty="0"/>
              <a:t>Fragments are light-weight UI parts (UI subtrees) which can be reused but do not have any controller. </a:t>
            </a:r>
            <a:endParaRPr lang="en-US" sz="1400" dirty="0" smtClean="0"/>
          </a:p>
          <a:p>
            <a:pPr marL="0" indent="0">
              <a:buNone/>
            </a:pPr>
            <a:r>
              <a:rPr lang="en-US" sz="1400" dirty="0"/>
              <a:t> </a:t>
            </a:r>
            <a:r>
              <a:rPr lang="en-US" sz="1400" dirty="0" smtClean="0"/>
              <a:t>   This </a:t>
            </a:r>
            <a:r>
              <a:rPr lang="en-US" sz="1400" dirty="0"/>
              <a:t>means, whenever you want to define a certain part of your UI to be reusable across multiple views, or when you want to exchange some parts of a view against one another under certain circumstances (different user roles, edit mode vs read-only mode), a fragment is a good candidate, especially where no additional controller logic is required</a:t>
            </a:r>
            <a:r>
              <a:rPr lang="en-US" sz="1400" dirty="0" smtClean="0"/>
              <a:t>.</a:t>
            </a:r>
          </a:p>
          <a:p>
            <a:pPr marL="0" indent="0">
              <a:buNone/>
            </a:pPr>
            <a:endParaRPr lang="en-US" sz="1400" dirty="0"/>
          </a:p>
          <a:p>
            <a:r>
              <a:rPr lang="en-US" sz="1400" dirty="0"/>
              <a:t>A fragment </a:t>
            </a:r>
            <a:r>
              <a:rPr lang="en-US" sz="1400" dirty="0" smtClean="0"/>
              <a:t>can </a:t>
            </a:r>
            <a:r>
              <a:rPr lang="en-US" sz="1400" dirty="0"/>
              <a:t>consist of 1 to n </a:t>
            </a:r>
            <a:r>
              <a:rPr lang="en-US" sz="1400" dirty="0" smtClean="0"/>
              <a:t>controls</a:t>
            </a:r>
          </a:p>
          <a:p>
            <a:pPr marL="0" indent="0">
              <a:buNone/>
            </a:pPr>
            <a:r>
              <a:rPr lang="en-US" sz="1400" dirty="0"/>
              <a:t> </a:t>
            </a:r>
            <a:r>
              <a:rPr lang="en-US" sz="1400" dirty="0" smtClean="0"/>
              <a:t>   </a:t>
            </a:r>
            <a:r>
              <a:rPr lang="en-US" sz="1400" dirty="0"/>
              <a:t>At runtime, fragments placed in a view behave similar to "normal" view content, which means controls inside the fragment will just be included into the view’s DOM when rendered. There are of course controls that are not designed to become part of a view, for example, dialogs.</a:t>
            </a:r>
          </a:p>
        </p:txBody>
      </p:sp>
      <p:pic>
        <p:nvPicPr>
          <p:cNvPr id="4" name="Picture 3"/>
          <p:cNvPicPr>
            <a:picLocks noChangeAspect="1"/>
          </p:cNvPicPr>
          <p:nvPr/>
        </p:nvPicPr>
        <p:blipFill>
          <a:blip r:embed="rId2"/>
          <a:stretch>
            <a:fillRect/>
          </a:stretch>
        </p:blipFill>
        <p:spPr>
          <a:xfrm>
            <a:off x="925590" y="3667467"/>
            <a:ext cx="3530781" cy="1943200"/>
          </a:xfrm>
          <a:prstGeom prst="rect">
            <a:avLst/>
          </a:prstGeom>
        </p:spPr>
      </p:pic>
      <p:pic>
        <p:nvPicPr>
          <p:cNvPr id="5" name="Picture 4"/>
          <p:cNvPicPr>
            <a:picLocks noChangeAspect="1"/>
          </p:cNvPicPr>
          <p:nvPr/>
        </p:nvPicPr>
        <p:blipFill>
          <a:blip r:embed="rId3"/>
          <a:stretch>
            <a:fillRect/>
          </a:stretch>
        </p:blipFill>
        <p:spPr>
          <a:xfrm>
            <a:off x="5483473" y="3380401"/>
            <a:ext cx="3832175" cy="2662307"/>
          </a:xfrm>
          <a:prstGeom prst="rect">
            <a:avLst/>
          </a:prstGeom>
        </p:spPr>
      </p:pic>
    </p:spTree>
    <p:extLst>
      <p:ext uri="{BB962C8B-B14F-4D97-AF65-F5344CB8AC3E}">
        <p14:creationId xmlns:p14="http://schemas.microsoft.com/office/powerpoint/2010/main" val="421923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US" sz="4000" dirty="0" smtClean="0">
                <a:solidFill>
                  <a:schemeClr val="accent1"/>
                </a:solidFill>
                <a:latin typeface="Arial" panose="020B0604020202020204" pitchFamily="34" charset="0"/>
                <a:hlinkClick r:id="rId8"/>
              </a:rPr>
              <a:t>16</a:t>
            </a:r>
            <a:r>
              <a:rPr lang="en-US" sz="4000" dirty="0" smtClean="0">
                <a:solidFill>
                  <a:schemeClr val="accent1"/>
                </a:solidFill>
                <a:latin typeface="Arial" panose="020B0604020202020204" pitchFamily="34" charset="0"/>
              </a:rPr>
              <a:t>, </a:t>
            </a:r>
            <a:r>
              <a:rPr lang="en-US" sz="4000" dirty="0" smtClean="0">
                <a:solidFill>
                  <a:schemeClr val="accent1"/>
                </a:solidFill>
                <a:latin typeface="Arial" panose="020B0604020202020204" pitchFamily="34" charset="0"/>
                <a:hlinkClick r:id="rId9"/>
              </a:rPr>
              <a:t>17</a:t>
            </a:r>
            <a:r>
              <a:rPr lang="en-US" sz="4000" dirty="0" smtClean="0">
                <a:solidFill>
                  <a:schemeClr val="accent1"/>
                </a:solidFill>
                <a:latin typeface="Arial" panose="020B0604020202020204" pitchFamily="34" charset="0"/>
              </a:rPr>
              <a:t>, </a:t>
            </a:r>
            <a:r>
              <a:rPr lang="en-US" sz="4000" dirty="0" smtClean="0">
                <a:solidFill>
                  <a:schemeClr val="accent1"/>
                </a:solidFill>
                <a:latin typeface="Arial" panose="020B0604020202020204" pitchFamily="34" charset="0"/>
                <a:hlinkClick r:id="rId10"/>
              </a:rPr>
              <a:t>18</a:t>
            </a:r>
            <a:r>
              <a:rPr lang="en-US" sz="4000" dirty="0" smtClean="0">
                <a:solidFill>
                  <a:schemeClr val="accent1"/>
                </a:solidFill>
                <a:latin typeface="Arial" panose="020B0604020202020204" pitchFamily="34" charset="0"/>
              </a:rPr>
              <a:t>, </a:t>
            </a:r>
            <a:r>
              <a:rPr lang="en-US" sz="4000" dirty="0" smtClean="0">
                <a:solidFill>
                  <a:schemeClr val="accent1"/>
                </a:solidFill>
                <a:latin typeface="Arial" panose="020B0604020202020204" pitchFamily="34" charset="0"/>
                <a:hlinkClick r:id="rId11"/>
              </a:rPr>
              <a:t>19</a:t>
            </a:r>
            <a:r>
              <a:rPr lang="en-US" sz="4000" dirty="0" smtClean="0">
                <a:solidFill>
                  <a:schemeClr val="accent1"/>
                </a:solidFill>
                <a:latin typeface="Arial" panose="020B0604020202020204" pitchFamily="34" charset="0"/>
              </a:rPr>
              <a:t> </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174722335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a:solidFill>
                  <a:schemeClr val="accent1"/>
                </a:solidFill>
                <a:latin typeface="Arial" panose="020B0604020202020204" pitchFamily="34" charset="0"/>
              </a:rPr>
              <a:t>Binding Data to a UI5 Control</a:t>
            </a:r>
            <a:endParaRPr lang="en-US" sz="4000" dirty="0">
              <a:solidFill>
                <a:srgbClr val="A80163"/>
              </a:solidFill>
            </a:endParaRPr>
          </a:p>
        </p:txBody>
      </p:sp>
    </p:spTree>
    <p:custDataLst>
      <p:tags r:id="rId1"/>
    </p:custDataLst>
    <p:extLst>
      <p:ext uri="{BB962C8B-B14F-4D97-AF65-F5344CB8AC3E}">
        <p14:creationId xmlns:p14="http://schemas.microsoft.com/office/powerpoint/2010/main" val="23313986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gray">
          <a:xfrm>
            <a:off x="5093913" y="2497520"/>
            <a:ext cx="3662901" cy="2632072"/>
          </a:xfrm>
          <a:prstGeom prst="rect">
            <a:avLst/>
          </a:prstGeom>
          <a:solidFill>
            <a:schemeClr val="accent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43" name="Rectangle 42"/>
          <p:cNvSpPr/>
          <p:nvPr/>
        </p:nvSpPr>
        <p:spPr bwMode="gray">
          <a:xfrm>
            <a:off x="1065730" y="2497520"/>
            <a:ext cx="3662901" cy="2632072"/>
          </a:xfrm>
          <a:prstGeom prst="rect">
            <a:avLst/>
          </a:prstGeom>
          <a:solidFill>
            <a:schemeClr val="accent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4" name="Title 3"/>
          <p:cNvSpPr>
            <a:spLocks noGrp="1"/>
          </p:cNvSpPr>
          <p:nvPr>
            <p:ph type="title"/>
          </p:nvPr>
        </p:nvSpPr>
        <p:spPr>
          <a:xfrm>
            <a:off x="345569" y="436234"/>
            <a:ext cx="8221605" cy="388800"/>
          </a:xfrm>
        </p:spPr>
        <p:txBody>
          <a:bodyPr/>
          <a:lstStyle/>
          <a:p>
            <a:r>
              <a:rPr lang="en-GB" sz="2879" dirty="0">
                <a:solidFill>
                  <a:schemeClr val="accent1"/>
                </a:solidFill>
              </a:rPr>
              <a:t>UI5 Data Binding</a:t>
            </a:r>
            <a:endParaRPr lang="en-US" sz="2879" dirty="0">
              <a:solidFill>
                <a:schemeClr val="accent1"/>
              </a:solidFill>
            </a:endParaRPr>
          </a:p>
        </p:txBody>
      </p:sp>
      <p:sp>
        <p:nvSpPr>
          <p:cNvPr id="5" name="Text Placeholder 4"/>
          <p:cNvSpPr>
            <a:spLocks noGrp="1"/>
          </p:cNvSpPr>
          <p:nvPr>
            <p:ph type="body" sz="quarter" idx="10"/>
          </p:nvPr>
        </p:nvSpPr>
        <p:spPr>
          <a:xfrm>
            <a:off x="1023514" y="1118141"/>
            <a:ext cx="3576346" cy="1157881"/>
          </a:xfrm>
        </p:spPr>
        <p:txBody>
          <a:bodyPr/>
          <a:lstStyle/>
          <a:p>
            <a:pPr>
              <a:spcBef>
                <a:spcPts val="1440"/>
              </a:spcBef>
            </a:pPr>
            <a:r>
              <a:rPr lang="en-US" sz="1440" dirty="0"/>
              <a:t>In UI5, </a:t>
            </a:r>
            <a:r>
              <a:rPr lang="en-US" sz="1440" cap="all" dirty="0"/>
              <a:t>data binding </a:t>
            </a:r>
            <a:r>
              <a:rPr lang="en-US" sz="1440" dirty="0"/>
              <a:t>is used to bind UI5 controls to a data source that holds the application data, so that the controls are updated automatically whenever the application data is changed.</a:t>
            </a:r>
          </a:p>
        </p:txBody>
      </p:sp>
      <p:sp>
        <p:nvSpPr>
          <p:cNvPr id="3" name="Rectangle 2"/>
          <p:cNvSpPr/>
          <p:nvPr/>
        </p:nvSpPr>
        <p:spPr>
          <a:xfrm>
            <a:off x="1144844" y="5257480"/>
            <a:ext cx="7655588" cy="286232"/>
          </a:xfrm>
          <a:prstGeom prst="rect">
            <a:avLst/>
          </a:prstGeom>
        </p:spPr>
        <p:txBody>
          <a:bodyPr wrap="square">
            <a:spAutoFit/>
          </a:bodyPr>
          <a:lstStyle/>
          <a:p>
            <a:pPr>
              <a:spcBef>
                <a:spcPts val="1440"/>
              </a:spcBef>
            </a:pPr>
            <a:r>
              <a:rPr lang="en-GB" sz="1260" dirty="0"/>
              <a:t>Data binding supports binding of simple controls like </a:t>
            </a:r>
            <a:r>
              <a:rPr lang="en-GB" sz="1260" dirty="0" err="1"/>
              <a:t>TextField</a:t>
            </a:r>
            <a:r>
              <a:rPr lang="en-GB" sz="1260" dirty="0"/>
              <a:t> and list type controls like</a:t>
            </a:r>
            <a:r>
              <a:rPr lang="en-GB" sz="1260" dirty="0" smtClean="0"/>
              <a:t>.</a:t>
            </a:r>
            <a:endParaRPr lang="en-GB" sz="1260" dirty="0"/>
          </a:p>
        </p:txBody>
      </p:sp>
      <p:sp>
        <p:nvSpPr>
          <p:cNvPr id="6" name="Text Placeholder 4_"/>
          <p:cNvSpPr txBox="1">
            <a:spLocks/>
          </p:cNvSpPr>
          <p:nvPr/>
        </p:nvSpPr>
        <p:spPr bwMode="gray">
          <a:xfrm>
            <a:off x="5072103" y="1180576"/>
            <a:ext cx="3706519" cy="1157881"/>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40"/>
              </a:spcBef>
            </a:pPr>
            <a:r>
              <a:rPr lang="de-DE" sz="1440" b="0" dirty="0" err="1"/>
              <a:t>With</a:t>
            </a:r>
            <a:r>
              <a:rPr lang="de-DE" sz="1440" b="0" dirty="0"/>
              <a:t> </a:t>
            </a:r>
            <a:r>
              <a:rPr lang="de-DE" sz="1440" cap="all" dirty="0" err="1"/>
              <a:t>two-way-binding</a:t>
            </a:r>
            <a:r>
              <a:rPr lang="de-DE" sz="1440" b="0" dirty="0"/>
              <a:t> </a:t>
            </a:r>
            <a:r>
              <a:rPr lang="de-DE" sz="1440" b="0" dirty="0" err="1"/>
              <a:t>the</a:t>
            </a:r>
            <a:r>
              <a:rPr lang="de-DE" sz="1440" b="0" dirty="0"/>
              <a:t> </a:t>
            </a:r>
            <a:r>
              <a:rPr lang="de-DE" sz="1440" b="0" dirty="0" err="1"/>
              <a:t>application</a:t>
            </a:r>
            <a:r>
              <a:rPr lang="de-DE" sz="1440" b="0" dirty="0"/>
              <a:t> </a:t>
            </a:r>
            <a:r>
              <a:rPr lang="de-DE" sz="1440" b="0" dirty="0" err="1"/>
              <a:t>data</a:t>
            </a:r>
            <a:r>
              <a:rPr lang="de-DE" sz="1440" b="0" dirty="0"/>
              <a:t> </a:t>
            </a:r>
            <a:r>
              <a:rPr lang="de-DE" sz="1440" b="0" dirty="0" err="1"/>
              <a:t>is</a:t>
            </a:r>
            <a:r>
              <a:rPr lang="de-DE" sz="1440" b="0" dirty="0"/>
              <a:t> </a:t>
            </a:r>
            <a:r>
              <a:rPr lang="de-DE" sz="1440" b="0" dirty="0" err="1"/>
              <a:t>updated</a:t>
            </a:r>
            <a:r>
              <a:rPr lang="de-DE" sz="1440" b="0" dirty="0"/>
              <a:t> </a:t>
            </a:r>
            <a:r>
              <a:rPr lang="de-DE" sz="1440" b="0" dirty="0" err="1"/>
              <a:t>whenever</a:t>
            </a:r>
            <a:r>
              <a:rPr lang="de-DE" sz="1440" b="0" dirty="0"/>
              <a:t> </a:t>
            </a:r>
            <a:r>
              <a:rPr lang="de-DE" sz="1440" b="0" dirty="0" err="1"/>
              <a:t>the</a:t>
            </a:r>
            <a:r>
              <a:rPr lang="de-DE" sz="1440" b="0" dirty="0"/>
              <a:t> </a:t>
            </a:r>
            <a:r>
              <a:rPr lang="de-DE" sz="1440" b="0" dirty="0" err="1"/>
              <a:t>value</a:t>
            </a:r>
            <a:r>
              <a:rPr lang="de-DE" sz="1440" b="0" dirty="0"/>
              <a:t> </a:t>
            </a:r>
            <a:r>
              <a:rPr lang="de-DE" sz="1440" b="0" dirty="0" err="1"/>
              <a:t>of</a:t>
            </a:r>
            <a:r>
              <a:rPr lang="de-DE" sz="1440" b="0" dirty="0"/>
              <a:t> a </a:t>
            </a:r>
            <a:r>
              <a:rPr lang="de-DE" sz="1440" b="0" dirty="0" err="1"/>
              <a:t>bound</a:t>
            </a:r>
            <a:r>
              <a:rPr lang="de-DE" sz="1440" b="0" dirty="0"/>
              <a:t> </a:t>
            </a:r>
            <a:r>
              <a:rPr lang="de-DE" sz="1440" b="0" dirty="0" err="1"/>
              <a:t>control</a:t>
            </a:r>
            <a:r>
              <a:rPr lang="de-DE" sz="1440" b="0" dirty="0"/>
              <a:t> </a:t>
            </a:r>
            <a:r>
              <a:rPr lang="de-DE" sz="1440" b="0" dirty="0" err="1"/>
              <a:t>changes</a:t>
            </a:r>
            <a:r>
              <a:rPr lang="de-DE" sz="1440" b="0" dirty="0"/>
              <a:t>, e.g. </a:t>
            </a:r>
            <a:r>
              <a:rPr lang="de-DE" sz="1440" b="0" dirty="0" err="1"/>
              <a:t>through</a:t>
            </a:r>
            <a:r>
              <a:rPr lang="de-DE" sz="1440" b="0" dirty="0"/>
              <a:t> </a:t>
            </a:r>
            <a:r>
              <a:rPr lang="de-DE" sz="1440" b="0" dirty="0" err="1"/>
              <a:t>user</a:t>
            </a:r>
            <a:r>
              <a:rPr lang="de-DE" sz="1440" b="0" dirty="0"/>
              <a:t> </a:t>
            </a:r>
            <a:r>
              <a:rPr lang="de-DE" sz="1440" b="0" dirty="0" err="1"/>
              <a:t>input</a:t>
            </a:r>
            <a:r>
              <a:rPr lang="de-DE" sz="1440" b="0" dirty="0"/>
              <a:t>.</a:t>
            </a:r>
          </a:p>
        </p:txBody>
      </p:sp>
      <p:sp>
        <p:nvSpPr>
          <p:cNvPr id="7" name="Rectangle 6"/>
          <p:cNvSpPr/>
          <p:nvPr/>
        </p:nvSpPr>
        <p:spPr bwMode="gray">
          <a:xfrm>
            <a:off x="1144843" y="2571002"/>
            <a:ext cx="1276822" cy="1013737"/>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8" name="Rectangle 7"/>
          <p:cNvSpPr/>
          <p:nvPr/>
        </p:nvSpPr>
        <p:spPr bwMode="gray">
          <a:xfrm>
            <a:off x="1144843" y="2571002"/>
            <a:ext cx="1276822" cy="331376"/>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0" name="Rectangle 9"/>
          <p:cNvSpPr/>
          <p:nvPr/>
        </p:nvSpPr>
        <p:spPr>
          <a:xfrm>
            <a:off x="995261" y="2609782"/>
            <a:ext cx="1437093" cy="258532"/>
          </a:xfrm>
          <a:prstGeom prst="rect">
            <a:avLst/>
          </a:prstGeom>
        </p:spPr>
        <p:txBody>
          <a:bodyPr wrap="square">
            <a:spAutoFit/>
          </a:bodyPr>
          <a:lstStyle/>
          <a:p>
            <a:pPr marL="161946" lvl="3"/>
            <a:r>
              <a:rPr lang="de-DE" sz="1080" b="1" dirty="0" err="1">
                <a:solidFill>
                  <a:schemeClr val="bg1"/>
                </a:solidFill>
              </a:rPr>
              <a:t>application</a:t>
            </a:r>
            <a:r>
              <a:rPr lang="de-DE" sz="1080" b="1" dirty="0">
                <a:solidFill>
                  <a:schemeClr val="bg1"/>
                </a:solidFill>
              </a:rPr>
              <a:t> </a:t>
            </a:r>
            <a:r>
              <a:rPr lang="de-DE" sz="1080" b="1" dirty="0" err="1">
                <a:solidFill>
                  <a:schemeClr val="bg1"/>
                </a:solidFill>
              </a:rPr>
              <a:t>data</a:t>
            </a:r>
            <a:endParaRPr lang="de-DE" sz="1080" b="1" dirty="0">
              <a:solidFill>
                <a:schemeClr val="bg1"/>
              </a:solidFill>
            </a:endParaRPr>
          </a:p>
        </p:txBody>
      </p:sp>
      <p:sp>
        <p:nvSpPr>
          <p:cNvPr id="11" name="Rectangle 10"/>
          <p:cNvSpPr/>
          <p:nvPr/>
        </p:nvSpPr>
        <p:spPr bwMode="gray">
          <a:xfrm>
            <a:off x="1144843" y="3926139"/>
            <a:ext cx="1276822" cy="1060804"/>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2" name="Rectangle 11"/>
          <p:cNvSpPr/>
          <p:nvPr/>
        </p:nvSpPr>
        <p:spPr bwMode="gray">
          <a:xfrm>
            <a:off x="1144843" y="3927755"/>
            <a:ext cx="1276822" cy="376828"/>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3" name="Rectangle 12"/>
          <p:cNvSpPr/>
          <p:nvPr/>
        </p:nvSpPr>
        <p:spPr>
          <a:xfrm>
            <a:off x="1055324" y="3897524"/>
            <a:ext cx="1437093" cy="424732"/>
          </a:xfrm>
          <a:prstGeom prst="rect">
            <a:avLst/>
          </a:prstGeom>
        </p:spPr>
        <p:txBody>
          <a:bodyPr wrap="square">
            <a:spAutoFit/>
          </a:bodyPr>
          <a:lstStyle/>
          <a:p>
            <a:pPr marL="0" lvl="2" indent="-249397" algn="ctr"/>
            <a:r>
              <a:rPr lang="de-DE" sz="1080" b="1" dirty="0" err="1">
                <a:solidFill>
                  <a:schemeClr val="bg1"/>
                </a:solidFill>
              </a:rPr>
              <a:t>application</a:t>
            </a:r>
            <a:r>
              <a:rPr lang="de-DE" sz="1080" b="1" dirty="0">
                <a:solidFill>
                  <a:schemeClr val="bg1"/>
                </a:solidFill>
              </a:rPr>
              <a:t> </a:t>
            </a:r>
            <a:r>
              <a:rPr lang="de-DE" sz="1080" b="1" dirty="0" err="1">
                <a:solidFill>
                  <a:schemeClr val="bg1"/>
                </a:solidFill>
              </a:rPr>
              <a:t>data</a:t>
            </a:r>
            <a:endParaRPr lang="de-DE" sz="1080" b="1" dirty="0">
              <a:solidFill>
                <a:schemeClr val="bg1"/>
              </a:solidFill>
            </a:endParaRPr>
          </a:p>
          <a:p>
            <a:pPr marL="0" lvl="2" indent="-249397" algn="ctr"/>
            <a:r>
              <a:rPr lang="de-DE" sz="1080" b="1" dirty="0" err="1">
                <a:solidFill>
                  <a:schemeClr val="bg1"/>
                </a:solidFill>
              </a:rPr>
              <a:t>has</a:t>
            </a:r>
            <a:r>
              <a:rPr lang="de-DE" sz="1080" b="1" dirty="0">
                <a:solidFill>
                  <a:schemeClr val="bg1"/>
                </a:solidFill>
              </a:rPr>
              <a:t> </a:t>
            </a:r>
            <a:r>
              <a:rPr lang="de-DE" sz="1080" b="1" dirty="0" err="1">
                <a:solidFill>
                  <a:schemeClr val="bg1"/>
                </a:solidFill>
              </a:rPr>
              <a:t>been</a:t>
            </a:r>
            <a:r>
              <a:rPr lang="de-DE" sz="1080" b="1" dirty="0">
                <a:solidFill>
                  <a:schemeClr val="bg1"/>
                </a:solidFill>
              </a:rPr>
              <a:t> </a:t>
            </a:r>
            <a:r>
              <a:rPr lang="de-DE" sz="1080" b="1" dirty="0" err="1">
                <a:solidFill>
                  <a:schemeClr val="bg1"/>
                </a:solidFill>
              </a:rPr>
              <a:t>updated</a:t>
            </a:r>
            <a:endParaRPr lang="de-DE" sz="1080" b="1" dirty="0">
              <a:solidFill>
                <a:schemeClr val="bg1"/>
              </a:solidFill>
            </a:endParaRPr>
          </a:p>
        </p:txBody>
      </p:sp>
      <p:sp>
        <p:nvSpPr>
          <p:cNvPr id="14" name="TextBox 13"/>
          <p:cNvSpPr txBox="1"/>
          <p:nvPr/>
        </p:nvSpPr>
        <p:spPr>
          <a:xfrm>
            <a:off x="1201660" y="2926131"/>
            <a:ext cx="1137502" cy="56060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a:t>
            </a:r>
          </a:p>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Age: 35</a:t>
            </a:r>
          </a:p>
        </p:txBody>
      </p:sp>
      <p:sp>
        <p:nvSpPr>
          <p:cNvPr id="15" name="TextBox 14"/>
          <p:cNvSpPr txBox="1"/>
          <p:nvPr/>
        </p:nvSpPr>
        <p:spPr>
          <a:xfrm>
            <a:off x="1201660" y="4334366"/>
            <a:ext cx="1137502" cy="56060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a:t>
            </a:r>
          </a:p>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Age: </a:t>
            </a:r>
            <a:r>
              <a:rPr lang="en-US" sz="1457" kern="0" dirty="0">
                <a:solidFill>
                  <a:srgbClr val="FF0000"/>
                </a:solidFill>
                <a:ea typeface="Arial Unicode MS" pitchFamily="34" charset="-128"/>
                <a:cs typeface="Arial Unicode MS" pitchFamily="34" charset="-128"/>
              </a:rPr>
              <a:t>36</a:t>
            </a:r>
          </a:p>
        </p:txBody>
      </p:sp>
      <p:sp>
        <p:nvSpPr>
          <p:cNvPr id="17" name="Rectangle 16"/>
          <p:cNvSpPr/>
          <p:nvPr/>
        </p:nvSpPr>
        <p:spPr bwMode="gray">
          <a:xfrm>
            <a:off x="3097913" y="2927121"/>
            <a:ext cx="1473327" cy="426666"/>
          </a:xfrm>
          <a:prstGeom prst="rect">
            <a:avLst/>
          </a:prstGeom>
          <a:solidFill>
            <a:schemeClr val="bg1"/>
          </a:solidFill>
          <a:ln w="6350" algn="ctr">
            <a:solidFill>
              <a:schemeClr val="bg1"/>
            </a:solid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8" name="Rectangle 17"/>
          <p:cNvSpPr/>
          <p:nvPr/>
        </p:nvSpPr>
        <p:spPr>
          <a:xfrm>
            <a:off x="2904338" y="2609782"/>
            <a:ext cx="1695522" cy="258532"/>
          </a:xfrm>
          <a:prstGeom prst="rect">
            <a:avLst/>
          </a:prstGeom>
        </p:spPr>
        <p:txBody>
          <a:bodyPr wrap="square">
            <a:spAutoFit/>
          </a:bodyPr>
          <a:lstStyle/>
          <a:p>
            <a:pPr marL="161946" lvl="3"/>
            <a:r>
              <a:rPr lang="de-DE" sz="1080" b="1" dirty="0"/>
              <a:t>UI5 </a:t>
            </a:r>
            <a:r>
              <a:rPr lang="de-DE" sz="1080" b="1" dirty="0" err="1"/>
              <a:t>Control</a:t>
            </a:r>
            <a:r>
              <a:rPr lang="de-DE" sz="1080" b="1" dirty="0"/>
              <a:t>  / Output</a:t>
            </a:r>
          </a:p>
        </p:txBody>
      </p:sp>
      <p:sp>
        <p:nvSpPr>
          <p:cNvPr id="19" name="TextBox 18"/>
          <p:cNvSpPr txBox="1"/>
          <p:nvPr/>
        </p:nvSpPr>
        <p:spPr>
          <a:xfrm>
            <a:off x="3097913" y="3015839"/>
            <a:ext cx="1488052" cy="22422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 35</a:t>
            </a:r>
          </a:p>
        </p:txBody>
      </p:sp>
      <p:sp>
        <p:nvSpPr>
          <p:cNvPr id="20" name="Rectangle 19"/>
          <p:cNvSpPr/>
          <p:nvPr/>
        </p:nvSpPr>
        <p:spPr bwMode="gray">
          <a:xfrm>
            <a:off x="3097913" y="4352401"/>
            <a:ext cx="1473327" cy="426666"/>
          </a:xfrm>
          <a:prstGeom prst="rect">
            <a:avLst/>
          </a:prstGeom>
          <a:solidFill>
            <a:schemeClr val="bg1"/>
          </a:solidFill>
          <a:ln w="6350" algn="ctr">
            <a:solidFill>
              <a:schemeClr val="bg1"/>
            </a:solid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1" name="Rectangle 20"/>
          <p:cNvSpPr/>
          <p:nvPr/>
        </p:nvSpPr>
        <p:spPr>
          <a:xfrm>
            <a:off x="2904338" y="3932222"/>
            <a:ext cx="1695522" cy="424732"/>
          </a:xfrm>
          <a:prstGeom prst="rect">
            <a:avLst/>
          </a:prstGeom>
        </p:spPr>
        <p:txBody>
          <a:bodyPr wrap="square">
            <a:spAutoFit/>
          </a:bodyPr>
          <a:lstStyle/>
          <a:p>
            <a:pPr marL="161946" lvl="3" algn="ctr"/>
            <a:r>
              <a:rPr lang="de-DE" sz="1080" b="1" dirty="0" err="1"/>
              <a:t>Resulting</a:t>
            </a:r>
            <a:r>
              <a:rPr lang="de-DE" sz="1080" b="1" dirty="0"/>
              <a:t> </a:t>
            </a:r>
            <a:br>
              <a:rPr lang="de-DE" sz="1080" b="1" dirty="0"/>
            </a:br>
            <a:r>
              <a:rPr lang="de-DE" sz="1080" b="1" dirty="0"/>
              <a:t>UI5 </a:t>
            </a:r>
            <a:r>
              <a:rPr lang="de-DE" sz="1080" b="1" dirty="0" err="1"/>
              <a:t>Control</a:t>
            </a:r>
            <a:r>
              <a:rPr lang="de-DE" sz="1080" b="1" dirty="0"/>
              <a:t>  / Output</a:t>
            </a:r>
          </a:p>
        </p:txBody>
      </p:sp>
      <p:sp>
        <p:nvSpPr>
          <p:cNvPr id="22" name="TextBox 21"/>
          <p:cNvSpPr txBox="1"/>
          <p:nvPr/>
        </p:nvSpPr>
        <p:spPr>
          <a:xfrm>
            <a:off x="3097913" y="4441119"/>
            <a:ext cx="1488052" cy="22422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 </a:t>
            </a:r>
            <a:r>
              <a:rPr lang="en-US" sz="1457" kern="0" dirty="0">
                <a:solidFill>
                  <a:srgbClr val="FF0000"/>
                </a:solidFill>
                <a:ea typeface="Arial Unicode MS" pitchFamily="34" charset="-128"/>
                <a:cs typeface="Arial Unicode MS" pitchFamily="34" charset="-128"/>
              </a:rPr>
              <a:t>36</a:t>
            </a:r>
          </a:p>
        </p:txBody>
      </p:sp>
      <p:sp>
        <p:nvSpPr>
          <p:cNvPr id="23" name="Right Arrow 22"/>
          <p:cNvSpPr/>
          <p:nvPr/>
        </p:nvSpPr>
        <p:spPr bwMode="gray">
          <a:xfrm>
            <a:off x="2532321" y="3077871"/>
            <a:ext cx="479325" cy="187194"/>
          </a:xfrm>
          <a:prstGeom prst="rightArrow">
            <a:avLst/>
          </a:prstGeom>
          <a:solidFill>
            <a:srgbClr val="FFC000"/>
          </a:solidFill>
          <a:ln w="19050" algn="ctr">
            <a:solidFill>
              <a:schemeClr val="bg1"/>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4" name="Right Arrow 23"/>
          <p:cNvSpPr/>
          <p:nvPr/>
        </p:nvSpPr>
        <p:spPr bwMode="gray">
          <a:xfrm>
            <a:off x="2532321" y="4488545"/>
            <a:ext cx="479325" cy="187194"/>
          </a:xfrm>
          <a:prstGeom prst="rightArrow">
            <a:avLst/>
          </a:prstGeom>
          <a:solidFill>
            <a:srgbClr val="FFC000"/>
          </a:solidFill>
          <a:ln w="19050" algn="ctr">
            <a:solidFill>
              <a:schemeClr val="bg1"/>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5" name="Rectangle 24"/>
          <p:cNvSpPr/>
          <p:nvPr/>
        </p:nvSpPr>
        <p:spPr bwMode="gray">
          <a:xfrm>
            <a:off x="5193374" y="2571002"/>
            <a:ext cx="1276822" cy="1013737"/>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6" name="Rectangle 25"/>
          <p:cNvSpPr/>
          <p:nvPr/>
        </p:nvSpPr>
        <p:spPr bwMode="gray">
          <a:xfrm>
            <a:off x="5193374" y="2571002"/>
            <a:ext cx="1276822" cy="331376"/>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7" name="Rectangle 26"/>
          <p:cNvSpPr/>
          <p:nvPr/>
        </p:nvSpPr>
        <p:spPr>
          <a:xfrm>
            <a:off x="5043791" y="2609782"/>
            <a:ext cx="1437093" cy="258532"/>
          </a:xfrm>
          <a:prstGeom prst="rect">
            <a:avLst/>
          </a:prstGeom>
        </p:spPr>
        <p:txBody>
          <a:bodyPr wrap="square">
            <a:spAutoFit/>
          </a:bodyPr>
          <a:lstStyle/>
          <a:p>
            <a:pPr marL="161946" lvl="3"/>
            <a:r>
              <a:rPr lang="de-DE" sz="1080" b="1" dirty="0" err="1">
                <a:solidFill>
                  <a:schemeClr val="bg1"/>
                </a:solidFill>
              </a:rPr>
              <a:t>application</a:t>
            </a:r>
            <a:r>
              <a:rPr lang="de-DE" sz="1080" b="1" dirty="0">
                <a:solidFill>
                  <a:schemeClr val="bg1"/>
                </a:solidFill>
              </a:rPr>
              <a:t> </a:t>
            </a:r>
            <a:r>
              <a:rPr lang="de-DE" sz="1080" b="1" dirty="0" err="1">
                <a:solidFill>
                  <a:schemeClr val="bg1"/>
                </a:solidFill>
              </a:rPr>
              <a:t>data</a:t>
            </a:r>
            <a:endParaRPr lang="de-DE" sz="1080" b="1" dirty="0">
              <a:solidFill>
                <a:schemeClr val="bg1"/>
              </a:solidFill>
            </a:endParaRPr>
          </a:p>
        </p:txBody>
      </p:sp>
      <p:sp>
        <p:nvSpPr>
          <p:cNvPr id="28" name="Rectangle 27"/>
          <p:cNvSpPr/>
          <p:nvPr/>
        </p:nvSpPr>
        <p:spPr bwMode="gray">
          <a:xfrm>
            <a:off x="5193374" y="3927755"/>
            <a:ext cx="1276822" cy="1059189"/>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9" name="Rectangle 28"/>
          <p:cNvSpPr/>
          <p:nvPr/>
        </p:nvSpPr>
        <p:spPr bwMode="gray">
          <a:xfrm>
            <a:off x="5193374" y="3927755"/>
            <a:ext cx="1276822" cy="376828"/>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30" name="Rectangle 29"/>
          <p:cNvSpPr/>
          <p:nvPr/>
        </p:nvSpPr>
        <p:spPr>
          <a:xfrm>
            <a:off x="5043791" y="3901919"/>
            <a:ext cx="1437093" cy="424732"/>
          </a:xfrm>
          <a:prstGeom prst="rect">
            <a:avLst/>
          </a:prstGeom>
        </p:spPr>
        <p:txBody>
          <a:bodyPr wrap="square">
            <a:spAutoFit/>
          </a:bodyPr>
          <a:lstStyle/>
          <a:p>
            <a:pPr marL="161946" lvl="3" algn="ctr"/>
            <a:r>
              <a:rPr lang="de-DE" sz="1080" b="1" dirty="0" err="1">
                <a:solidFill>
                  <a:schemeClr val="bg1"/>
                </a:solidFill>
              </a:rPr>
              <a:t>Resulting</a:t>
            </a:r>
            <a:endParaRPr lang="de-DE" sz="1080" b="1" dirty="0">
              <a:solidFill>
                <a:schemeClr val="bg1"/>
              </a:solidFill>
            </a:endParaRPr>
          </a:p>
          <a:p>
            <a:pPr marL="161946" lvl="3" algn="ctr"/>
            <a:r>
              <a:rPr lang="de-DE" sz="1080" b="1" dirty="0" err="1">
                <a:solidFill>
                  <a:schemeClr val="bg1"/>
                </a:solidFill>
              </a:rPr>
              <a:t>application</a:t>
            </a:r>
            <a:r>
              <a:rPr lang="de-DE" sz="1080" b="1" dirty="0">
                <a:solidFill>
                  <a:schemeClr val="bg1"/>
                </a:solidFill>
              </a:rPr>
              <a:t> </a:t>
            </a:r>
            <a:r>
              <a:rPr lang="de-DE" sz="1080" b="1" dirty="0" err="1">
                <a:solidFill>
                  <a:schemeClr val="bg1"/>
                </a:solidFill>
              </a:rPr>
              <a:t>data</a:t>
            </a:r>
            <a:endParaRPr lang="de-DE" sz="1080" b="1" dirty="0">
              <a:solidFill>
                <a:schemeClr val="bg1"/>
              </a:solidFill>
            </a:endParaRPr>
          </a:p>
        </p:txBody>
      </p:sp>
      <p:sp>
        <p:nvSpPr>
          <p:cNvPr id="31" name="TextBox 30"/>
          <p:cNvSpPr txBox="1"/>
          <p:nvPr/>
        </p:nvSpPr>
        <p:spPr>
          <a:xfrm>
            <a:off x="5250190" y="2926131"/>
            <a:ext cx="1137502" cy="56060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a:t>
            </a:r>
          </a:p>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Age: 35</a:t>
            </a:r>
          </a:p>
        </p:txBody>
      </p:sp>
      <p:sp>
        <p:nvSpPr>
          <p:cNvPr id="32" name="TextBox 31"/>
          <p:cNvSpPr txBox="1"/>
          <p:nvPr/>
        </p:nvSpPr>
        <p:spPr>
          <a:xfrm>
            <a:off x="5250190" y="4334366"/>
            <a:ext cx="1137502" cy="56060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a:t>
            </a:r>
          </a:p>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Age: </a:t>
            </a:r>
            <a:r>
              <a:rPr lang="en-US" sz="1457" kern="0" dirty="0">
                <a:solidFill>
                  <a:srgbClr val="FF0000"/>
                </a:solidFill>
                <a:ea typeface="Arial Unicode MS" pitchFamily="34" charset="-128"/>
                <a:cs typeface="Arial Unicode MS" pitchFamily="34" charset="-128"/>
              </a:rPr>
              <a:t>36</a:t>
            </a:r>
          </a:p>
        </p:txBody>
      </p:sp>
      <p:sp>
        <p:nvSpPr>
          <p:cNvPr id="33" name="Rectangle 32"/>
          <p:cNvSpPr/>
          <p:nvPr/>
        </p:nvSpPr>
        <p:spPr bwMode="gray">
          <a:xfrm>
            <a:off x="7146444" y="2927121"/>
            <a:ext cx="1473327" cy="426666"/>
          </a:xfrm>
          <a:prstGeom prst="rect">
            <a:avLst/>
          </a:prstGeom>
          <a:solidFill>
            <a:schemeClr val="bg1"/>
          </a:solidFill>
          <a:ln w="6350" algn="ctr">
            <a:solidFill>
              <a:schemeClr val="bg1"/>
            </a:solid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34" name="Rectangle 33"/>
          <p:cNvSpPr/>
          <p:nvPr/>
        </p:nvSpPr>
        <p:spPr>
          <a:xfrm>
            <a:off x="6952868" y="2609782"/>
            <a:ext cx="1695522" cy="258532"/>
          </a:xfrm>
          <a:prstGeom prst="rect">
            <a:avLst/>
          </a:prstGeom>
        </p:spPr>
        <p:txBody>
          <a:bodyPr wrap="square">
            <a:spAutoFit/>
          </a:bodyPr>
          <a:lstStyle/>
          <a:p>
            <a:pPr marL="161946" lvl="3"/>
            <a:r>
              <a:rPr lang="de-DE" sz="1080" b="1" dirty="0"/>
              <a:t>UI5 </a:t>
            </a:r>
            <a:r>
              <a:rPr lang="de-DE" sz="1080" b="1" dirty="0" err="1"/>
              <a:t>Control</a:t>
            </a:r>
            <a:r>
              <a:rPr lang="de-DE" sz="1080" b="1" dirty="0"/>
              <a:t>  / Output</a:t>
            </a:r>
          </a:p>
        </p:txBody>
      </p:sp>
      <p:sp>
        <p:nvSpPr>
          <p:cNvPr id="35" name="TextBox 34"/>
          <p:cNvSpPr txBox="1"/>
          <p:nvPr/>
        </p:nvSpPr>
        <p:spPr>
          <a:xfrm>
            <a:off x="7146444" y="3015839"/>
            <a:ext cx="1488052" cy="22422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 35</a:t>
            </a:r>
          </a:p>
        </p:txBody>
      </p:sp>
      <p:sp>
        <p:nvSpPr>
          <p:cNvPr id="36" name="Rectangle 35"/>
          <p:cNvSpPr/>
          <p:nvPr/>
        </p:nvSpPr>
        <p:spPr bwMode="gray">
          <a:xfrm>
            <a:off x="7146444" y="4352401"/>
            <a:ext cx="1473327" cy="426666"/>
          </a:xfrm>
          <a:prstGeom prst="rect">
            <a:avLst/>
          </a:prstGeom>
          <a:solidFill>
            <a:schemeClr val="bg1"/>
          </a:solidFill>
          <a:ln w="6350" algn="ctr">
            <a:solidFill>
              <a:schemeClr val="bg1"/>
            </a:solid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37" name="Rectangle 36"/>
          <p:cNvSpPr/>
          <p:nvPr/>
        </p:nvSpPr>
        <p:spPr>
          <a:xfrm>
            <a:off x="6952868" y="3927755"/>
            <a:ext cx="1695522" cy="424732"/>
          </a:xfrm>
          <a:prstGeom prst="rect">
            <a:avLst/>
          </a:prstGeom>
        </p:spPr>
        <p:txBody>
          <a:bodyPr wrap="square">
            <a:spAutoFit/>
          </a:bodyPr>
          <a:lstStyle/>
          <a:p>
            <a:pPr marL="161946" lvl="3" algn="ctr"/>
            <a:r>
              <a:rPr lang="de-DE" sz="1080" b="1" dirty="0"/>
              <a:t>UI5 </a:t>
            </a:r>
            <a:r>
              <a:rPr lang="de-DE" sz="1080" b="1" dirty="0" err="1"/>
              <a:t>Control</a:t>
            </a:r>
            <a:r>
              <a:rPr lang="de-DE" sz="1080" b="1" dirty="0"/>
              <a:t>  / Output</a:t>
            </a:r>
          </a:p>
          <a:p>
            <a:pPr marL="161946" lvl="3" algn="ctr"/>
            <a:r>
              <a:rPr lang="de-DE" sz="1080" b="1" dirty="0"/>
              <a:t> </a:t>
            </a:r>
            <a:r>
              <a:rPr lang="de-DE" sz="1080" b="1" dirty="0" err="1"/>
              <a:t>has</a:t>
            </a:r>
            <a:r>
              <a:rPr lang="de-DE" sz="1080" b="1" dirty="0"/>
              <a:t> </a:t>
            </a:r>
            <a:r>
              <a:rPr lang="de-DE" sz="1080" b="1" dirty="0" err="1"/>
              <a:t>been</a:t>
            </a:r>
            <a:r>
              <a:rPr lang="de-DE" sz="1080" b="1" dirty="0"/>
              <a:t> </a:t>
            </a:r>
            <a:r>
              <a:rPr lang="de-DE" sz="1080" b="1" dirty="0" err="1"/>
              <a:t>updated</a:t>
            </a:r>
            <a:endParaRPr lang="de-DE" sz="1080" b="1" dirty="0"/>
          </a:p>
        </p:txBody>
      </p:sp>
      <p:sp>
        <p:nvSpPr>
          <p:cNvPr id="38" name="TextBox 37"/>
          <p:cNvSpPr txBox="1"/>
          <p:nvPr/>
        </p:nvSpPr>
        <p:spPr>
          <a:xfrm>
            <a:off x="7146444" y="4441119"/>
            <a:ext cx="1488052" cy="22422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57" kern="0" dirty="0">
                <a:ea typeface="Arial Unicode MS" pitchFamily="34" charset="-128"/>
                <a:cs typeface="Arial Unicode MS" pitchFamily="34" charset="-128"/>
              </a:rPr>
              <a:t>John Doe, </a:t>
            </a:r>
            <a:r>
              <a:rPr lang="en-US" sz="1457" kern="0" dirty="0">
                <a:solidFill>
                  <a:srgbClr val="FF0000"/>
                </a:solidFill>
                <a:ea typeface="Arial Unicode MS" pitchFamily="34" charset="-128"/>
                <a:cs typeface="Arial Unicode MS" pitchFamily="34" charset="-128"/>
              </a:rPr>
              <a:t>36</a:t>
            </a:r>
          </a:p>
        </p:txBody>
      </p:sp>
      <p:sp>
        <p:nvSpPr>
          <p:cNvPr id="39" name="Right Arrow 38"/>
          <p:cNvSpPr/>
          <p:nvPr/>
        </p:nvSpPr>
        <p:spPr bwMode="gray">
          <a:xfrm>
            <a:off x="6580851" y="3077871"/>
            <a:ext cx="479325" cy="187194"/>
          </a:xfrm>
          <a:prstGeom prst="rightArrow">
            <a:avLst/>
          </a:prstGeom>
          <a:solidFill>
            <a:srgbClr val="FFC000"/>
          </a:solidFill>
          <a:ln w="19050" algn="ctr">
            <a:solidFill>
              <a:schemeClr val="bg1"/>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40" name="Right Arrow 39"/>
          <p:cNvSpPr/>
          <p:nvPr/>
        </p:nvSpPr>
        <p:spPr bwMode="gray">
          <a:xfrm rot="10800000">
            <a:off x="6580851" y="4488545"/>
            <a:ext cx="479325" cy="187194"/>
          </a:xfrm>
          <a:prstGeom prst="rightArrow">
            <a:avLst/>
          </a:prstGeom>
          <a:solidFill>
            <a:srgbClr val="FFC000"/>
          </a:solidFill>
          <a:ln w="19050" algn="ctr">
            <a:solidFill>
              <a:schemeClr val="bg1"/>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097514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gray">
          <a:xfrm>
            <a:off x="6400622" y="1805813"/>
            <a:ext cx="2861842" cy="2874184"/>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7" name="Rectangle 16"/>
          <p:cNvSpPr/>
          <p:nvPr/>
        </p:nvSpPr>
        <p:spPr bwMode="gray">
          <a:xfrm>
            <a:off x="6423652" y="1805814"/>
            <a:ext cx="2838812" cy="534236"/>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3" name="Rectangle 2"/>
          <p:cNvSpPr/>
          <p:nvPr/>
        </p:nvSpPr>
        <p:spPr bwMode="gray">
          <a:xfrm>
            <a:off x="3882891" y="1804316"/>
            <a:ext cx="2083520" cy="2874184"/>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3" name="Rectangle 12"/>
          <p:cNvSpPr/>
          <p:nvPr/>
        </p:nvSpPr>
        <p:spPr bwMode="gray">
          <a:xfrm>
            <a:off x="3882890" y="1804317"/>
            <a:ext cx="2083522" cy="534236"/>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1" name="Rectangle 10"/>
          <p:cNvSpPr/>
          <p:nvPr/>
        </p:nvSpPr>
        <p:spPr bwMode="gray">
          <a:xfrm>
            <a:off x="1094124" y="1804316"/>
            <a:ext cx="2283454" cy="2874184"/>
          </a:xfrm>
          <a:prstGeom prst="rect">
            <a:avLst/>
          </a:prstGeom>
          <a:solidFill>
            <a:schemeClr val="bg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2" name="Rectangle 11"/>
          <p:cNvSpPr/>
          <p:nvPr/>
        </p:nvSpPr>
        <p:spPr bwMode="gray">
          <a:xfrm>
            <a:off x="1094124" y="1804317"/>
            <a:ext cx="2283454" cy="534236"/>
          </a:xfrm>
          <a:prstGeom prst="rect">
            <a:avLst/>
          </a:prstGeom>
          <a:solidFill>
            <a:schemeClr val="tx1"/>
          </a:solidFill>
          <a:ln w="6350" algn="ctr">
            <a:solidFill>
              <a:schemeClr val="bg1"/>
            </a:solidFill>
            <a:miter lim="800000"/>
            <a:headEnd/>
            <a:tailEnd/>
          </a:ln>
          <a:effectLst>
            <a:outerShdw blurRad="1524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de-DE" sz="2879" dirty="0">
                <a:solidFill>
                  <a:schemeClr val="accent1"/>
                </a:solidFill>
              </a:rPr>
              <a:t>Data Binding: Model Types</a:t>
            </a:r>
            <a:endParaRPr lang="en-US" sz="2879" dirty="0">
              <a:solidFill>
                <a:schemeClr val="accent1"/>
              </a:solidFill>
            </a:endParaRPr>
          </a:p>
        </p:txBody>
      </p:sp>
      <p:sp>
        <p:nvSpPr>
          <p:cNvPr id="4" name="Text Placeholder 3"/>
          <p:cNvSpPr>
            <a:spLocks noGrp="1"/>
          </p:cNvSpPr>
          <p:nvPr>
            <p:ph type="body" sz="quarter" idx="10"/>
          </p:nvPr>
        </p:nvSpPr>
        <p:spPr>
          <a:xfrm>
            <a:off x="446053" y="1279458"/>
            <a:ext cx="7645037" cy="429053"/>
          </a:xfrm>
        </p:spPr>
        <p:txBody>
          <a:bodyPr/>
          <a:lstStyle/>
          <a:p>
            <a:pPr lvl="1">
              <a:spcBef>
                <a:spcPts val="1458"/>
              </a:spcBef>
            </a:pPr>
            <a:r>
              <a:rPr lang="en-GB" sz="1600" dirty="0"/>
              <a:t>UI5 data binding </a:t>
            </a:r>
            <a:r>
              <a:rPr lang="en-GB" sz="1600" dirty="0" smtClean="0"/>
              <a:t>supports three different model implementations.</a:t>
            </a:r>
            <a:endParaRPr lang="en-GB" sz="1600" dirty="0"/>
          </a:p>
        </p:txBody>
      </p:sp>
      <p:sp>
        <p:nvSpPr>
          <p:cNvPr id="5" name="Text Placeholder 4"/>
          <p:cNvSpPr>
            <a:spLocks noGrp="1"/>
          </p:cNvSpPr>
          <p:nvPr>
            <p:ph type="body" sz="quarter" idx="11"/>
          </p:nvPr>
        </p:nvSpPr>
        <p:spPr>
          <a:xfrm>
            <a:off x="1174025" y="2000559"/>
            <a:ext cx="2123651" cy="2481698"/>
          </a:xfrm>
        </p:spPr>
        <p:txBody>
          <a:bodyPr/>
          <a:lstStyle/>
          <a:p>
            <a:pPr marL="161946" lvl="3" indent="0">
              <a:buNone/>
            </a:pPr>
            <a:r>
              <a:rPr lang="de-DE" sz="1799" b="1" dirty="0">
                <a:solidFill>
                  <a:schemeClr val="bg1"/>
                </a:solidFill>
              </a:rPr>
              <a:t>JSON </a:t>
            </a:r>
            <a:r>
              <a:rPr lang="de-DE" sz="1799" b="1" dirty="0" err="1">
                <a:solidFill>
                  <a:schemeClr val="bg1"/>
                </a:solidFill>
              </a:rPr>
              <a:t>model</a:t>
            </a:r>
            <a:endParaRPr lang="de-DE" sz="1799" b="1" dirty="0">
              <a:solidFill>
                <a:schemeClr val="bg1"/>
              </a:solidFill>
            </a:endParaRPr>
          </a:p>
          <a:p>
            <a:pPr marL="161946" lvl="3" indent="0">
              <a:buNone/>
            </a:pPr>
            <a:endParaRPr lang="de-DE" sz="1619" b="1" dirty="0"/>
          </a:p>
          <a:p>
            <a:pPr lvl="2"/>
            <a:r>
              <a:rPr lang="en-GB" sz="1400" dirty="0" smtClean="0"/>
              <a:t>supports </a:t>
            </a:r>
            <a:r>
              <a:rPr lang="en-GB" sz="1400" dirty="0"/>
              <a:t>data in a JavaScript Object Notation format</a:t>
            </a:r>
          </a:p>
          <a:p>
            <a:pPr lvl="2"/>
            <a:r>
              <a:rPr lang="en-GB" sz="1400" dirty="0" smtClean="0"/>
              <a:t>supports two-way </a:t>
            </a:r>
            <a:r>
              <a:rPr lang="en-GB" sz="1400" dirty="0"/>
              <a:t>binding</a:t>
            </a:r>
          </a:p>
          <a:p>
            <a:endParaRPr lang="en-US" dirty="0"/>
          </a:p>
        </p:txBody>
      </p:sp>
      <p:sp>
        <p:nvSpPr>
          <p:cNvPr id="8" name="Text Placeholder 4_"/>
          <p:cNvSpPr txBox="1">
            <a:spLocks/>
          </p:cNvSpPr>
          <p:nvPr/>
        </p:nvSpPr>
        <p:spPr bwMode="gray">
          <a:xfrm>
            <a:off x="3922031" y="1949671"/>
            <a:ext cx="2267344" cy="248169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9950" lvl="3" indent="0">
              <a:buNone/>
            </a:pPr>
            <a:r>
              <a:rPr lang="de-DE" sz="1799" b="1" dirty="0">
                <a:solidFill>
                  <a:schemeClr val="bg1"/>
                </a:solidFill>
              </a:rPr>
              <a:t>XML </a:t>
            </a:r>
            <a:r>
              <a:rPr lang="de-DE" sz="1799" b="1" dirty="0" err="1">
                <a:solidFill>
                  <a:schemeClr val="bg1"/>
                </a:solidFill>
              </a:rPr>
              <a:t>model</a:t>
            </a:r>
            <a:endParaRPr lang="de-DE" sz="1799" b="1" dirty="0">
              <a:solidFill>
                <a:schemeClr val="bg1"/>
              </a:solidFill>
            </a:endParaRPr>
          </a:p>
          <a:p>
            <a:pPr marL="239950" lvl="3" indent="0">
              <a:buNone/>
            </a:pPr>
            <a:endParaRPr lang="de-DE" sz="1619" b="1" dirty="0"/>
          </a:p>
          <a:p>
            <a:pPr lvl="2"/>
            <a:r>
              <a:rPr lang="en-GB" sz="1440" dirty="0"/>
              <a:t>supports XML data</a:t>
            </a:r>
          </a:p>
          <a:p>
            <a:pPr lvl="2"/>
            <a:r>
              <a:rPr lang="en-GB" sz="1440" dirty="0"/>
              <a:t>supports two-way binding</a:t>
            </a:r>
          </a:p>
          <a:p>
            <a:endParaRPr lang="en-US" sz="1619" dirty="0"/>
          </a:p>
        </p:txBody>
      </p:sp>
      <p:sp>
        <p:nvSpPr>
          <p:cNvPr id="9" name="Text Placeholder 4__"/>
          <p:cNvSpPr txBox="1">
            <a:spLocks/>
          </p:cNvSpPr>
          <p:nvPr/>
        </p:nvSpPr>
        <p:spPr bwMode="gray">
          <a:xfrm>
            <a:off x="6478689" y="1952666"/>
            <a:ext cx="2720863" cy="301150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9950" lvl="3" indent="0">
              <a:buNone/>
            </a:pPr>
            <a:r>
              <a:rPr lang="de-DE" sz="1799" b="1" dirty="0" err="1">
                <a:solidFill>
                  <a:schemeClr val="bg1"/>
                </a:solidFill>
              </a:rPr>
              <a:t>OData</a:t>
            </a:r>
            <a:r>
              <a:rPr lang="de-DE" sz="1799" b="1" dirty="0">
                <a:solidFill>
                  <a:schemeClr val="bg1"/>
                </a:solidFill>
              </a:rPr>
              <a:t> </a:t>
            </a:r>
            <a:r>
              <a:rPr lang="de-DE" sz="1799" b="1" dirty="0" err="1">
                <a:solidFill>
                  <a:schemeClr val="bg1"/>
                </a:solidFill>
              </a:rPr>
              <a:t>model</a:t>
            </a:r>
            <a:endParaRPr lang="de-DE" sz="1799" b="1" dirty="0">
              <a:solidFill>
                <a:schemeClr val="bg1"/>
              </a:solidFill>
            </a:endParaRPr>
          </a:p>
          <a:p>
            <a:pPr marL="239950" lvl="3" indent="0">
              <a:buNone/>
            </a:pPr>
            <a:endParaRPr lang="de-DE" sz="1619" b="1" dirty="0"/>
          </a:p>
          <a:p>
            <a:pPr lvl="2"/>
            <a:r>
              <a:rPr lang="en-GB" sz="1440" dirty="0"/>
              <a:t>supports </a:t>
            </a:r>
            <a:r>
              <a:rPr lang="en-GB" sz="1440" dirty="0">
                <a:hlinkClick r:id="rId2"/>
              </a:rPr>
              <a:t>OData</a:t>
            </a:r>
            <a:r>
              <a:rPr lang="en-GB" sz="1440" dirty="0"/>
              <a:t> compliant data</a:t>
            </a:r>
          </a:p>
          <a:p>
            <a:pPr lvl="2"/>
            <a:r>
              <a:rPr lang="en-GB" sz="1440" dirty="0"/>
              <a:t>creates OData requests and handles responses</a:t>
            </a:r>
          </a:p>
          <a:p>
            <a:pPr lvl="2"/>
            <a:r>
              <a:rPr lang="en-GB" sz="1440" dirty="0"/>
              <a:t>includes the open source library </a:t>
            </a:r>
            <a:r>
              <a:rPr lang="en-GB" sz="1440" dirty="0" err="1">
                <a:hlinkClick r:id="rId3"/>
              </a:rPr>
              <a:t>dataJS</a:t>
            </a:r>
            <a:r>
              <a:rPr lang="en-GB" sz="1440" dirty="0"/>
              <a:t> to handle OData requests and data</a:t>
            </a:r>
          </a:p>
          <a:p>
            <a:pPr lvl="2"/>
            <a:r>
              <a:rPr lang="en-GB" sz="1440" dirty="0" smtClean="0"/>
              <a:t>Support two-way </a:t>
            </a:r>
            <a:r>
              <a:rPr lang="en-GB" sz="1440" dirty="0"/>
              <a:t>binding</a:t>
            </a:r>
          </a:p>
          <a:p>
            <a:endParaRPr lang="en-US" sz="1619" dirty="0"/>
          </a:p>
        </p:txBody>
      </p:sp>
      <p:sp>
        <p:nvSpPr>
          <p:cNvPr id="7" name="Text Placeholder 3_"/>
          <p:cNvSpPr txBox="1">
            <a:spLocks/>
          </p:cNvSpPr>
          <p:nvPr/>
        </p:nvSpPr>
        <p:spPr bwMode="gray">
          <a:xfrm>
            <a:off x="943974" y="4952782"/>
            <a:ext cx="7623200" cy="76292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458"/>
              </a:spcBef>
            </a:pPr>
            <a:r>
              <a:rPr lang="en-GB" sz="1619" dirty="0"/>
              <a:t>Additionally, the </a:t>
            </a:r>
            <a:r>
              <a:rPr lang="en-GB" sz="1619" dirty="0" err="1"/>
              <a:t>ResourceModel</a:t>
            </a:r>
            <a:r>
              <a:rPr lang="en-GB" sz="1619" dirty="0"/>
              <a:t> helps binding translated texts.</a:t>
            </a:r>
            <a:br>
              <a:rPr lang="en-GB" sz="1619" dirty="0"/>
            </a:br>
            <a:r>
              <a:rPr lang="en-GB" sz="1619" dirty="0"/>
              <a:t>Applications can create their own Model implementations.</a:t>
            </a:r>
          </a:p>
          <a:p>
            <a:pPr lvl="1">
              <a:spcBef>
                <a:spcPts val="1458"/>
              </a:spcBef>
            </a:pPr>
            <a:endParaRPr lang="en-GB" sz="1619" dirty="0"/>
          </a:p>
        </p:txBody>
      </p:sp>
    </p:spTree>
    <p:extLst>
      <p:ext uri="{BB962C8B-B14F-4D97-AF65-F5344CB8AC3E}">
        <p14:creationId xmlns:p14="http://schemas.microsoft.com/office/powerpoint/2010/main" val="29198171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Box 2"/>
          <p:cNvSpPr txBox="1"/>
          <p:nvPr>
            <p:custDataLst>
              <p:tags r:id="rId6"/>
            </p:custDataLst>
          </p:nvPr>
        </p:nvSpPr>
        <p:spPr>
          <a:xfrm>
            <a:off x="259080" y="1295400"/>
            <a:ext cx="211963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7"/>
            </p:custDataLst>
          </p:nvPr>
        </p:nvSpPr>
        <p:spPr>
          <a:xfrm>
            <a:off x="266700" y="38692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a:solidFill>
                  <a:srgbClr val="A80163"/>
                </a:solidFill>
              </a:rPr>
              <a:t>UI5 Knowledge and  Resources</a:t>
            </a:r>
          </a:p>
        </p:txBody>
      </p:sp>
      <p:sp>
        <p:nvSpPr>
          <p:cNvPr id="9" name="Text Placeholder 2"/>
          <p:cNvSpPr txBox="1">
            <a:spLocks/>
          </p:cNvSpPr>
          <p:nvPr>
            <p:custDataLst>
              <p:tags r:id="rId8"/>
            </p:custDataLst>
          </p:nvPr>
        </p:nvSpPr>
        <p:spPr>
          <a:xfrm>
            <a:off x="259079" y="1116535"/>
            <a:ext cx="10305347" cy="4581320"/>
          </a:xfrm>
          <a:prstGeom prst="rect">
            <a:avLst/>
          </a:prstGeom>
        </p:spPr>
        <p:txBody>
          <a:bodyPr>
            <a:normAutofit/>
          </a:bodyPr>
          <a:lst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a:lstStyle>
          <a:p>
            <a:pPr lvl="1" fontAlgn="auto">
              <a:spcAft>
                <a:spcPts val="1200"/>
              </a:spcAft>
            </a:pPr>
            <a:r>
              <a:rPr lang="en-GB" b="1" dirty="0" smtClean="0"/>
              <a:t>Documentation and Information</a:t>
            </a:r>
          </a:p>
          <a:p>
            <a:pPr lvl="3" fontAlgn="auto">
              <a:spcAft>
                <a:spcPts val="1200"/>
              </a:spcAft>
              <a:buClr>
                <a:schemeClr val="accent1"/>
              </a:buClr>
              <a:buFont typeface="Arial" pitchFamily="34" charset="0"/>
              <a:buChar char="•"/>
            </a:pPr>
            <a:r>
              <a:rPr lang="en-GB" sz="1500" dirty="0" smtClean="0">
                <a:hlinkClick r:id="rId10"/>
              </a:rPr>
              <a:t>Demo kit</a:t>
            </a:r>
            <a:endParaRPr lang="en-GB" sz="1500" dirty="0" smtClean="0"/>
          </a:p>
          <a:p>
            <a:pPr lvl="3" fontAlgn="auto">
              <a:spcAft>
                <a:spcPts val="1200"/>
              </a:spcAft>
              <a:buClr>
                <a:schemeClr val="accent1"/>
              </a:buClr>
              <a:buFont typeface="Arial" pitchFamily="34" charset="0"/>
              <a:buChar char="•"/>
            </a:pPr>
            <a:r>
              <a:rPr lang="en-GB" sz="1500" dirty="0" smtClean="0">
                <a:hlinkClick r:id="rId11"/>
              </a:rPr>
              <a:t>API Documentation </a:t>
            </a:r>
            <a:endParaRPr lang="en-GB" sz="1500" dirty="0" smtClean="0">
              <a:hlinkClick r:id="rId12"/>
            </a:endParaRPr>
          </a:p>
          <a:p>
            <a:pPr lvl="1" fontAlgn="auto">
              <a:spcAft>
                <a:spcPts val="1200"/>
              </a:spcAft>
            </a:pPr>
            <a:r>
              <a:rPr lang="en-GB" b="1" dirty="0" smtClean="0"/>
              <a:t>Bosch Communities </a:t>
            </a:r>
            <a:r>
              <a:rPr lang="en-US" altLang="zh-CN" b="1" dirty="0" smtClean="0"/>
              <a:t>&amp; wiki page</a:t>
            </a:r>
            <a:endParaRPr lang="en-GB" b="1" dirty="0" smtClean="0"/>
          </a:p>
          <a:p>
            <a:pPr lvl="3" fontAlgn="auto">
              <a:spcAft>
                <a:spcPts val="1200"/>
              </a:spcAft>
              <a:buClr>
                <a:schemeClr val="accent1"/>
              </a:buClr>
              <a:buFont typeface="Arial" pitchFamily="34" charset="0"/>
              <a:buChar char="•"/>
            </a:pPr>
            <a:r>
              <a:rPr lang="en-GB" dirty="0" smtClean="0">
                <a:hlinkClick r:id="rId13"/>
              </a:rPr>
              <a:t>SAP UI</a:t>
            </a:r>
            <a:endParaRPr lang="en-GB" dirty="0" smtClean="0"/>
          </a:p>
          <a:p>
            <a:pPr lvl="3" fontAlgn="auto">
              <a:spcAft>
                <a:spcPts val="1200"/>
              </a:spcAft>
              <a:buClr>
                <a:schemeClr val="accent1"/>
              </a:buClr>
              <a:buFont typeface="Arial" pitchFamily="34" charset="0"/>
              <a:buChar char="•"/>
            </a:pPr>
            <a:r>
              <a:rPr lang="en-GB" dirty="0" smtClean="0">
                <a:hlinkClick r:id="rId14"/>
              </a:rPr>
              <a:t>SAP Fiori</a:t>
            </a:r>
            <a:endParaRPr lang="en-GB" dirty="0" smtClean="0"/>
          </a:p>
          <a:p>
            <a:pPr lvl="3" fontAlgn="auto">
              <a:spcAft>
                <a:spcPts val="1200"/>
              </a:spcAft>
              <a:buClr>
                <a:schemeClr val="accent1"/>
              </a:buClr>
              <a:buFont typeface="Arial" pitchFamily="34" charset="0"/>
              <a:buChar char="•"/>
            </a:pPr>
            <a:r>
              <a:rPr lang="it-IT" dirty="0">
                <a:hlinkClick r:id="rId15"/>
              </a:rPr>
              <a:t>SAP Fiori / SAPUI5 Development@Bosch </a:t>
            </a:r>
            <a:r>
              <a:rPr lang="it-IT" dirty="0" smtClean="0">
                <a:hlinkClick r:id="rId15"/>
              </a:rPr>
              <a:t>Home</a:t>
            </a:r>
            <a:endParaRPr lang="en-GB" dirty="0" smtClean="0"/>
          </a:p>
          <a:p>
            <a:pPr lvl="1" fontAlgn="auto">
              <a:spcAft>
                <a:spcPts val="1200"/>
              </a:spcAft>
            </a:pPr>
            <a:r>
              <a:rPr lang="en-GB" b="1" dirty="0" smtClean="0"/>
              <a:t>Development Tools</a:t>
            </a:r>
          </a:p>
          <a:p>
            <a:pPr lvl="3" fontAlgn="auto">
              <a:spcAft>
                <a:spcPts val="1200"/>
              </a:spcAft>
              <a:buClr>
                <a:schemeClr val="accent1"/>
              </a:buClr>
              <a:buFont typeface="Arial" pitchFamily="34" charset="0"/>
              <a:buChar char="•"/>
            </a:pPr>
            <a:r>
              <a:rPr lang="en-GB" dirty="0" smtClean="0">
                <a:hlinkClick r:id="rId16"/>
              </a:rPr>
              <a:t>SAP </a:t>
            </a:r>
            <a:r>
              <a:rPr lang="en-US" altLang="zh-CN" dirty="0" smtClean="0">
                <a:hlinkClick r:id="rId16"/>
              </a:rPr>
              <a:t>Web IDE </a:t>
            </a:r>
            <a:r>
              <a:rPr lang="en-US" altLang="zh-CN" dirty="0" smtClean="0"/>
              <a:t>(SAP official tool) (Trial </a:t>
            </a:r>
            <a:r>
              <a:rPr lang="en-US" altLang="zh-CN" dirty="0"/>
              <a:t>version: </a:t>
            </a:r>
            <a:r>
              <a:rPr lang="en-US" dirty="0">
                <a:hlinkClick r:id="rId17" tooltip="https://account.hanatrial.ondemand.com/"/>
              </a:rPr>
              <a:t>https://account.hanatrial.ondemand.com/</a:t>
            </a:r>
            <a:r>
              <a:rPr lang="en-US" dirty="0"/>
              <a:t> </a:t>
            </a:r>
            <a:r>
              <a:rPr lang="en-US" dirty="0" smtClean="0"/>
              <a:t>)</a:t>
            </a:r>
            <a:endParaRPr lang="en-GB" dirty="0" smtClean="0"/>
          </a:p>
          <a:p>
            <a:pPr lvl="3" fontAlgn="auto">
              <a:spcAft>
                <a:spcPts val="1200"/>
              </a:spcAft>
              <a:buClr>
                <a:schemeClr val="accent1"/>
              </a:buClr>
              <a:buFont typeface="Arial" pitchFamily="34" charset="0"/>
              <a:buChar char="•"/>
            </a:pPr>
            <a:r>
              <a:rPr lang="en-GB" dirty="0" smtClean="0"/>
              <a:t>Eclipse</a:t>
            </a:r>
            <a:endParaRPr lang="en-GB" dirty="0"/>
          </a:p>
        </p:txBody>
      </p:sp>
    </p:spTree>
    <p:custDataLst>
      <p:tags r:id="rId1"/>
    </p:custDataLst>
    <p:extLst>
      <p:ext uri="{BB962C8B-B14F-4D97-AF65-F5344CB8AC3E}">
        <p14:creationId xmlns:p14="http://schemas.microsoft.com/office/powerpoint/2010/main" val="42220500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Creating a Model Instance</a:t>
            </a:r>
            <a:endParaRPr lang="en-US" sz="2879" dirty="0">
              <a:solidFill>
                <a:schemeClr val="accent1"/>
              </a:solidFill>
            </a:endParaRPr>
          </a:p>
        </p:txBody>
      </p:sp>
      <p:sp>
        <p:nvSpPr>
          <p:cNvPr id="5" name="Text Placeholder 4"/>
          <p:cNvSpPr>
            <a:spLocks noGrp="1"/>
          </p:cNvSpPr>
          <p:nvPr>
            <p:ph type="body" sz="quarter" idx="10"/>
          </p:nvPr>
        </p:nvSpPr>
        <p:spPr>
          <a:xfrm>
            <a:off x="499753" y="1437603"/>
            <a:ext cx="7643030" cy="995192"/>
          </a:xfrm>
        </p:spPr>
        <p:txBody>
          <a:bodyPr/>
          <a:lstStyle/>
          <a:p>
            <a:r>
              <a:rPr lang="de-DE" sz="1400" b="0" dirty="0" smtClean="0"/>
              <a:t>To use data binding in a SAPUI5 applications you will need to instantiate the appropiate model first. The constructor takes the URL of the model data or the data itself as the first </a:t>
            </a:r>
            <a:r>
              <a:rPr lang="de-DE" sz="1400" b="0" dirty="0" err="1" smtClean="0"/>
              <a:t>parameter</a:t>
            </a:r>
            <a:r>
              <a:rPr lang="de-DE" sz="1400" b="0" dirty="0" smtClean="0"/>
              <a:t>.</a:t>
            </a:r>
            <a:endParaRPr lang="de-DE" sz="1400" dirty="0">
              <a:latin typeface="Consolas" pitchFamily="49" charset="0"/>
              <a:cs typeface="Consolas"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93" y="2618561"/>
            <a:ext cx="7577083" cy="430071"/>
          </a:xfrm>
          <a:prstGeom prst="rect">
            <a:avLst/>
          </a:prstGeom>
          <a:effectLst>
            <a:innerShdw blurRad="114300">
              <a:prstClr val="black"/>
            </a:inn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93" y="3622931"/>
            <a:ext cx="7577083" cy="444310"/>
          </a:xfrm>
          <a:prstGeom prst="rect">
            <a:avLst/>
          </a:prstGeom>
          <a:effectLst>
            <a:innerShdw blurRad="114300">
              <a:prstClr val="black"/>
            </a:inn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693" y="4616394"/>
            <a:ext cx="7577083" cy="387630"/>
          </a:xfrm>
          <a:prstGeom prst="rect">
            <a:avLst/>
          </a:prstGeom>
          <a:effectLst>
            <a:innerShdw blurRad="114300">
              <a:prstClr val="black"/>
            </a:innerShdw>
          </a:effectLst>
        </p:spPr>
      </p:pic>
      <p:sp>
        <p:nvSpPr>
          <p:cNvPr id="3" name="Rectangle 2"/>
          <p:cNvSpPr/>
          <p:nvPr/>
        </p:nvSpPr>
        <p:spPr>
          <a:xfrm>
            <a:off x="1066694" y="4179341"/>
            <a:ext cx="1399742" cy="316562"/>
          </a:xfrm>
          <a:prstGeom prst="rect">
            <a:avLst/>
          </a:prstGeom>
        </p:spPr>
        <p:txBody>
          <a:bodyPr wrap="none">
            <a:spAutoFit/>
          </a:bodyPr>
          <a:lstStyle/>
          <a:p>
            <a:r>
              <a:rPr lang="de-DE" sz="1457" b="1" dirty="0" err="1"/>
              <a:t>OData</a:t>
            </a:r>
            <a:r>
              <a:rPr lang="de-DE" sz="1457" b="1" dirty="0"/>
              <a:t>-Model:</a:t>
            </a:r>
            <a:endParaRPr lang="en-US" sz="1457" b="1" dirty="0"/>
          </a:p>
        </p:txBody>
      </p:sp>
      <p:sp>
        <p:nvSpPr>
          <p:cNvPr id="8" name="Rectangle 7"/>
          <p:cNvSpPr/>
          <p:nvPr/>
        </p:nvSpPr>
        <p:spPr>
          <a:xfrm>
            <a:off x="1066693" y="3186713"/>
            <a:ext cx="1242648" cy="316562"/>
          </a:xfrm>
          <a:prstGeom prst="rect">
            <a:avLst/>
          </a:prstGeom>
        </p:spPr>
        <p:txBody>
          <a:bodyPr wrap="none">
            <a:spAutoFit/>
          </a:bodyPr>
          <a:lstStyle/>
          <a:p>
            <a:r>
              <a:rPr lang="de-DE" sz="1457" b="1" dirty="0"/>
              <a:t>XML-Model:</a:t>
            </a:r>
            <a:endParaRPr lang="en-US" sz="1457" b="1" dirty="0"/>
          </a:p>
        </p:txBody>
      </p:sp>
      <p:sp>
        <p:nvSpPr>
          <p:cNvPr id="9" name="Rectangle 8"/>
          <p:cNvSpPr/>
          <p:nvPr/>
        </p:nvSpPr>
        <p:spPr>
          <a:xfrm>
            <a:off x="1089770" y="2188147"/>
            <a:ext cx="1358064" cy="316562"/>
          </a:xfrm>
          <a:prstGeom prst="rect">
            <a:avLst/>
          </a:prstGeom>
        </p:spPr>
        <p:txBody>
          <a:bodyPr wrap="none">
            <a:spAutoFit/>
          </a:bodyPr>
          <a:lstStyle/>
          <a:p>
            <a:r>
              <a:rPr lang="de-DE" sz="1457" b="1" dirty="0"/>
              <a:t>JSON-Model:</a:t>
            </a:r>
          </a:p>
        </p:txBody>
      </p:sp>
    </p:spTree>
    <p:extLst>
      <p:ext uri="{BB962C8B-B14F-4D97-AF65-F5344CB8AC3E}">
        <p14:creationId xmlns:p14="http://schemas.microsoft.com/office/powerpoint/2010/main" val="335077999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Assigning the Model</a:t>
            </a:r>
            <a:endParaRPr lang="en-US" sz="2879" dirty="0">
              <a:solidFill>
                <a:schemeClr val="accent1"/>
              </a:solidFill>
            </a:endParaRPr>
          </a:p>
        </p:txBody>
      </p:sp>
      <p:sp>
        <p:nvSpPr>
          <p:cNvPr id="3" name="Text Placeholder 2"/>
          <p:cNvSpPr>
            <a:spLocks noGrp="1"/>
          </p:cNvSpPr>
          <p:nvPr>
            <p:ph type="body" sz="quarter" idx="10"/>
          </p:nvPr>
        </p:nvSpPr>
        <p:spPr/>
        <p:txBody>
          <a:bodyPr/>
          <a:lstStyle/>
          <a:p>
            <a:r>
              <a:rPr lang="de-DE" sz="1400" b="0" dirty="0"/>
              <a:t>After the model has been created you can assign the model to the Core or specific controls with the </a:t>
            </a:r>
            <a:r>
              <a:rPr lang="de-DE" sz="1400" dirty="0">
                <a:solidFill>
                  <a:schemeClr val="tx2"/>
                </a:solidFill>
                <a:latin typeface="Consolas" pitchFamily="49" charset="0"/>
                <a:cs typeface="Consolas" pitchFamily="49" charset="0"/>
              </a:rPr>
              <a:t>setModel</a:t>
            </a:r>
            <a:r>
              <a:rPr lang="de-DE" sz="1400" b="0" dirty="0"/>
              <a:t> method.</a:t>
            </a:r>
          </a:p>
          <a:p>
            <a:pPr fontAlgn="base">
              <a:spcBef>
                <a:spcPct val="50000"/>
              </a:spcBef>
              <a:spcAft>
                <a:spcPct val="0"/>
              </a:spcAft>
              <a:buClr>
                <a:srgbClr val="F0AB00"/>
              </a:buClr>
            </a:pPr>
            <a:r>
              <a:rPr lang="en-GB" sz="1400" b="0" kern="0" dirty="0" smtClean="0">
                <a:ea typeface="Arial Unicode MS" pitchFamily="34" charset="-128"/>
                <a:cs typeface="Arial Unicode MS" pitchFamily="34" charset="-128"/>
              </a:rPr>
              <a:t>The </a:t>
            </a:r>
            <a:r>
              <a:rPr lang="en-GB" sz="1400" b="0" kern="0" dirty="0">
                <a:ea typeface="Arial Unicode MS" pitchFamily="34" charset="-128"/>
                <a:cs typeface="Arial Unicode MS" pitchFamily="34" charset="-128"/>
              </a:rPr>
              <a:t>relevant model for a control is the one which is nearest to it on the path up to the root (UI area</a:t>
            </a:r>
            <a:r>
              <a:rPr lang="en-GB" sz="1400" b="0" kern="0" dirty="0" smtClean="0">
                <a:ea typeface="Arial Unicode MS" pitchFamily="34" charset="-128"/>
                <a:cs typeface="Arial Unicode MS" pitchFamily="34" charset="-128"/>
              </a:rPr>
              <a:t>). If </a:t>
            </a:r>
            <a:r>
              <a:rPr lang="en-GB" sz="1400" b="0" kern="0" dirty="0">
                <a:ea typeface="Arial Unicode MS" pitchFamily="34" charset="-128"/>
                <a:cs typeface="Arial Unicode MS" pitchFamily="34" charset="-128"/>
              </a:rPr>
              <a:t>there is no model in the root path </a:t>
            </a:r>
            <a:r>
              <a:rPr lang="en-GB" sz="1400" b="0" kern="0" dirty="0" smtClean="0">
                <a:ea typeface="Arial Unicode MS" pitchFamily="34" charset="-128"/>
                <a:cs typeface="Arial Unicode MS" pitchFamily="34" charset="-128"/>
              </a:rPr>
              <a:t>found, </a:t>
            </a:r>
            <a:r>
              <a:rPr lang="en-GB" sz="1400" b="0" kern="0" dirty="0">
                <a:ea typeface="Arial Unicode MS" pitchFamily="34" charset="-128"/>
                <a:cs typeface="Arial Unicode MS" pitchFamily="34" charset="-128"/>
              </a:rPr>
              <a:t>the one attached to the core becomes the relevant </a:t>
            </a:r>
            <a:r>
              <a:rPr lang="en-GB" sz="1400" b="0" kern="0" dirty="0" smtClean="0">
                <a:ea typeface="Arial Unicode MS" pitchFamily="34" charset="-128"/>
                <a:cs typeface="Arial Unicode MS" pitchFamily="34" charset="-128"/>
              </a:rPr>
              <a:t>model.</a:t>
            </a:r>
          </a:p>
          <a:p>
            <a:pPr fontAlgn="base">
              <a:spcBef>
                <a:spcPct val="50000"/>
              </a:spcBef>
              <a:spcAft>
                <a:spcPct val="0"/>
              </a:spcAft>
              <a:buClr>
                <a:srgbClr val="F0AB00"/>
              </a:buClr>
            </a:pPr>
            <a:endParaRPr lang="en-GB" kern="0" dirty="0">
              <a:ea typeface="Arial Unicode MS" pitchFamily="34" charset="-128"/>
              <a:cs typeface="Arial Unicode MS" pitchFamily="34" charset="-128"/>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629" y="2901707"/>
            <a:ext cx="7688823" cy="2040236"/>
          </a:xfrm>
          <a:prstGeom prst="rect">
            <a:avLst/>
          </a:prstGeom>
          <a:effectLst>
            <a:innerShdw blurRad="114300">
              <a:prstClr val="black"/>
            </a:innerShdw>
          </a:effectLst>
        </p:spPr>
      </p:pic>
    </p:spTree>
    <p:extLst>
      <p:ext uri="{BB962C8B-B14F-4D97-AF65-F5344CB8AC3E}">
        <p14:creationId xmlns:p14="http://schemas.microsoft.com/office/powerpoint/2010/main" val="392514806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cs typeface="Consolas" pitchFamily="49" charset="0"/>
              </a:rPr>
              <a:t>Property Binding</a:t>
            </a:r>
            <a:endParaRPr lang="en-US" sz="2879" dirty="0">
              <a:solidFill>
                <a:schemeClr val="accent1"/>
              </a:solidFill>
              <a:cs typeface="Consolas" pitchFamily="49" charset="0"/>
            </a:endParaRPr>
          </a:p>
        </p:txBody>
      </p:sp>
      <p:sp>
        <p:nvSpPr>
          <p:cNvPr id="3" name="Text Placeholder 2"/>
          <p:cNvSpPr>
            <a:spLocks noGrp="1"/>
          </p:cNvSpPr>
          <p:nvPr>
            <p:ph type="body" sz="quarter" idx="10"/>
          </p:nvPr>
        </p:nvSpPr>
        <p:spPr>
          <a:xfrm>
            <a:off x="1431908" y="1246032"/>
            <a:ext cx="7643030" cy="3688213"/>
          </a:xfrm>
        </p:spPr>
        <p:txBody>
          <a:bodyPr/>
          <a:lstStyle/>
          <a:p>
            <a:r>
              <a:rPr lang="de-DE" sz="1400" b="0" dirty="0" smtClean="0"/>
              <a:t>Most of the properties of a control can be bound to model properties. </a:t>
            </a:r>
          </a:p>
          <a:p>
            <a:r>
              <a:rPr lang="de-DE" sz="1400" b="0" dirty="0" smtClean="0"/>
              <a:t>There are two ways to bind properties to the model, in the constructor with curly braces or using the </a:t>
            </a:r>
            <a:r>
              <a:rPr lang="de-DE" sz="1400" dirty="0" smtClean="0">
                <a:solidFill>
                  <a:schemeClr val="tx2"/>
                </a:solidFill>
                <a:latin typeface="Consolas" pitchFamily="49" charset="0"/>
                <a:cs typeface="Consolas" pitchFamily="49" charset="0"/>
              </a:rPr>
              <a:t>bindProperty</a:t>
            </a:r>
            <a:r>
              <a:rPr lang="de-DE" sz="1400" b="0" dirty="0" smtClean="0">
                <a:solidFill>
                  <a:schemeClr val="tx2"/>
                </a:solidFill>
              </a:rPr>
              <a:t> </a:t>
            </a:r>
            <a:r>
              <a:rPr lang="de-DE" sz="1400" b="0" dirty="0" err="1" smtClean="0"/>
              <a:t>method</a:t>
            </a:r>
            <a:r>
              <a:rPr lang="de-DE" sz="1400" b="0" dirty="0" smtClean="0"/>
              <a:t>.</a:t>
            </a:r>
          </a:p>
          <a:p>
            <a:r>
              <a:rPr lang="de-DE" sz="1400" dirty="0" err="1"/>
              <a:t>bindProperty</a:t>
            </a:r>
            <a:r>
              <a:rPr lang="de-DE" sz="1400" dirty="0"/>
              <a:t> </a:t>
            </a:r>
            <a:r>
              <a:rPr lang="de-DE" sz="1400" dirty="0" err="1"/>
              <a:t>method</a:t>
            </a:r>
            <a:r>
              <a:rPr lang="de-DE" sz="1400" dirty="0" smtClean="0"/>
              <a:t>:</a:t>
            </a:r>
          </a:p>
          <a:p>
            <a:pPr marL="0" indent="0">
              <a:buNone/>
            </a:pPr>
            <a:endParaRPr lang="de-DE" dirty="0" smtClean="0"/>
          </a:p>
        </p:txBody>
      </p:sp>
      <p:grpSp>
        <p:nvGrpSpPr>
          <p:cNvPr id="16" name="Group 15"/>
          <p:cNvGrpSpPr/>
          <p:nvPr/>
        </p:nvGrpSpPr>
        <p:grpSpPr>
          <a:xfrm>
            <a:off x="1439552" y="2679640"/>
            <a:ext cx="7682302" cy="432337"/>
            <a:chOff x="332505" y="3124299"/>
            <a:chExt cx="8538362" cy="480514"/>
          </a:xfrm>
        </p:grpSpPr>
        <p:sp>
          <p:nvSpPr>
            <p:cNvPr id="14" name="Rectangle 13"/>
            <p:cNvSpPr/>
            <p:nvPr/>
          </p:nvSpPr>
          <p:spPr bwMode="gray">
            <a:xfrm>
              <a:off x="332505" y="3124299"/>
              <a:ext cx="8538359" cy="480514"/>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1" name="Rectangle 10"/>
            <p:cNvSpPr/>
            <p:nvPr/>
          </p:nvSpPr>
          <p:spPr>
            <a:xfrm>
              <a:off x="332508" y="3177084"/>
              <a:ext cx="8538359" cy="348915"/>
            </a:xfrm>
            <a:prstGeom prst="rect">
              <a:avLst/>
            </a:prstGeom>
          </p:spPr>
          <p:txBody>
            <a:bodyPr wrap="square">
              <a:spAutoFit/>
            </a:bodyPr>
            <a:lstStyle/>
            <a:p>
              <a:r>
                <a:rPr lang="de-DE" sz="1440" dirty="0" err="1">
                  <a:latin typeface="Consolas" pitchFamily="49" charset="0"/>
                  <a:cs typeface="Consolas" pitchFamily="49" charset="0"/>
                </a:rPr>
                <a:t>oControl.bindProperty</a:t>
              </a:r>
              <a:r>
                <a:rPr lang="de-DE" sz="1440" dirty="0">
                  <a:latin typeface="Consolas" pitchFamily="49" charset="0"/>
                  <a:cs typeface="Consolas" pitchFamily="49" charset="0"/>
                </a:rPr>
                <a:t>(</a:t>
              </a:r>
              <a:r>
                <a:rPr lang="de-DE" sz="1440" dirty="0">
                  <a:solidFill>
                    <a:schemeClr val="accent5"/>
                  </a:solidFill>
                  <a:latin typeface="Consolas" pitchFamily="49" charset="0"/>
                  <a:cs typeface="Consolas" pitchFamily="49" charset="0"/>
                </a:rPr>
                <a:t>"</a:t>
              </a:r>
              <a:r>
                <a:rPr lang="de-DE" sz="1440" dirty="0" err="1">
                  <a:solidFill>
                    <a:schemeClr val="accent5"/>
                  </a:solidFill>
                  <a:latin typeface="Consolas" pitchFamily="49" charset="0"/>
                  <a:cs typeface="Consolas" pitchFamily="49" charset="0"/>
                </a:rPr>
                <a:t>controlProperty</a:t>
              </a:r>
              <a:r>
                <a:rPr lang="de-DE" sz="1440" dirty="0">
                  <a:solidFill>
                    <a:schemeClr val="accent5"/>
                  </a:solidFill>
                  <a:latin typeface="Consolas" pitchFamily="49" charset="0"/>
                  <a:cs typeface="Consolas" pitchFamily="49" charset="0"/>
                </a:rPr>
                <a:t>"</a:t>
              </a:r>
              <a:r>
                <a:rPr lang="de-DE" sz="1440" dirty="0">
                  <a:latin typeface="Consolas" pitchFamily="49" charset="0"/>
                  <a:cs typeface="Consolas" pitchFamily="49" charset="0"/>
                </a:rPr>
                <a:t>, </a:t>
              </a:r>
              <a:r>
                <a:rPr lang="de-DE" sz="1440" dirty="0">
                  <a:solidFill>
                    <a:schemeClr val="accent5"/>
                  </a:solidFill>
                  <a:latin typeface="Consolas" pitchFamily="49" charset="0"/>
                  <a:cs typeface="Consolas" pitchFamily="49" charset="0"/>
                </a:rPr>
                <a:t>"</a:t>
              </a:r>
              <a:r>
                <a:rPr lang="de-DE" sz="1440" b="1" dirty="0" err="1">
                  <a:solidFill>
                    <a:schemeClr val="accent5"/>
                  </a:solidFill>
                  <a:latin typeface="Consolas" pitchFamily="49" charset="0"/>
                  <a:cs typeface="Consolas" pitchFamily="49" charset="0"/>
                </a:rPr>
                <a:t>modelProperty</a:t>
              </a:r>
              <a:r>
                <a:rPr lang="de-DE" sz="1440" dirty="0">
                  <a:solidFill>
                    <a:schemeClr val="accent5"/>
                  </a:solidFill>
                  <a:latin typeface="Consolas" pitchFamily="49" charset="0"/>
                  <a:cs typeface="Consolas" pitchFamily="49" charset="0"/>
                </a:rPr>
                <a:t>"</a:t>
              </a:r>
              <a:r>
                <a:rPr lang="de-DE" sz="1440" dirty="0">
                  <a:latin typeface="Consolas" pitchFamily="49" charset="0"/>
                  <a:cs typeface="Consolas" pitchFamily="49" charset="0"/>
                </a:rPr>
                <a:t>);</a:t>
              </a:r>
            </a:p>
          </p:txBody>
        </p:sp>
      </p:grpSp>
      <p:grpSp>
        <p:nvGrpSpPr>
          <p:cNvPr id="17" name="Group 16"/>
          <p:cNvGrpSpPr/>
          <p:nvPr/>
        </p:nvGrpSpPr>
        <p:grpSpPr>
          <a:xfrm>
            <a:off x="1439555" y="3572502"/>
            <a:ext cx="7682301" cy="775484"/>
            <a:chOff x="332507" y="3879155"/>
            <a:chExt cx="8538361" cy="861898"/>
          </a:xfrm>
        </p:grpSpPr>
        <p:sp>
          <p:nvSpPr>
            <p:cNvPr id="15" name="Rectangle 14"/>
            <p:cNvSpPr/>
            <p:nvPr/>
          </p:nvSpPr>
          <p:spPr bwMode="gray">
            <a:xfrm>
              <a:off x="332509" y="3879155"/>
              <a:ext cx="8538359" cy="851396"/>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2" name="Rectangle 11"/>
            <p:cNvSpPr/>
            <p:nvPr/>
          </p:nvSpPr>
          <p:spPr>
            <a:xfrm>
              <a:off x="332507" y="3899554"/>
              <a:ext cx="8538359" cy="841499"/>
            </a:xfrm>
            <a:prstGeom prst="rect">
              <a:avLst/>
            </a:prstGeom>
          </p:spPr>
          <p:txBody>
            <a:bodyPr wrap="square">
              <a:spAutoFit/>
            </a:bodyPr>
            <a:lstStyle/>
            <a:p>
              <a:r>
                <a:rPr lang="de-DE" sz="1440" dirty="0" err="1">
                  <a:solidFill>
                    <a:schemeClr val="accent6"/>
                  </a:solidFill>
                  <a:latin typeface="Consolas" pitchFamily="49" charset="0"/>
                  <a:cs typeface="Consolas" pitchFamily="49" charset="0"/>
                </a:rPr>
                <a:t>var</a:t>
              </a:r>
              <a:r>
                <a:rPr lang="de-DE" sz="1440" dirty="0">
                  <a:latin typeface="Consolas" pitchFamily="49" charset="0"/>
                  <a:cs typeface="Consolas" pitchFamily="49" charset="0"/>
                </a:rPr>
                <a:t> </a:t>
              </a:r>
              <a:r>
                <a:rPr lang="de-DE" sz="1440" dirty="0" err="1">
                  <a:latin typeface="Consolas" pitchFamily="49" charset="0"/>
                  <a:cs typeface="Consolas" pitchFamily="49" charset="0"/>
                </a:rPr>
                <a:t>oControl</a:t>
              </a:r>
              <a:r>
                <a:rPr lang="de-DE" sz="1440" dirty="0">
                  <a:latin typeface="Consolas" pitchFamily="49" charset="0"/>
                  <a:cs typeface="Consolas" pitchFamily="49" charset="0"/>
                </a:rPr>
                <a:t> = </a:t>
              </a:r>
              <a:r>
                <a:rPr lang="de-DE" sz="1440" dirty="0" err="1">
                  <a:solidFill>
                    <a:schemeClr val="accent6"/>
                  </a:solidFill>
                  <a:latin typeface="Consolas" pitchFamily="49" charset="0"/>
                  <a:cs typeface="Consolas" pitchFamily="49" charset="0"/>
                </a:rPr>
                <a:t>new</a:t>
              </a:r>
              <a:r>
                <a:rPr lang="de-DE" sz="1440" dirty="0">
                  <a:latin typeface="Consolas" pitchFamily="49" charset="0"/>
                  <a:cs typeface="Consolas" pitchFamily="49" charset="0"/>
                </a:rPr>
                <a:t> </a:t>
              </a:r>
              <a:r>
                <a:rPr lang="de-DE" sz="1440" dirty="0" err="1">
                  <a:latin typeface="Consolas" pitchFamily="49" charset="0"/>
                  <a:cs typeface="Consolas" pitchFamily="49" charset="0"/>
                </a:rPr>
                <a:t>sap.ui.commons.TextView</a:t>
              </a:r>
              <a:r>
                <a:rPr lang="de-DE" sz="1440" dirty="0">
                  <a:latin typeface="Consolas" pitchFamily="49" charset="0"/>
                  <a:cs typeface="Consolas" pitchFamily="49" charset="0"/>
                </a:rPr>
                <a:t>({</a:t>
              </a:r>
              <a:br>
                <a:rPr lang="de-DE" sz="1440" dirty="0">
                  <a:latin typeface="Consolas" pitchFamily="49" charset="0"/>
                  <a:cs typeface="Consolas" pitchFamily="49" charset="0"/>
                </a:rPr>
              </a:br>
              <a:r>
                <a:rPr lang="de-DE" sz="1440" dirty="0">
                  <a:latin typeface="Consolas" pitchFamily="49" charset="0"/>
                  <a:cs typeface="Consolas" pitchFamily="49" charset="0"/>
                </a:rPr>
                <a:t>  </a:t>
              </a:r>
              <a:r>
                <a:rPr lang="de-DE" sz="1440" dirty="0" err="1">
                  <a:latin typeface="Consolas" pitchFamily="49" charset="0"/>
                  <a:cs typeface="Consolas" pitchFamily="49" charset="0"/>
                </a:rPr>
                <a:t>controlProperty</a:t>
              </a:r>
              <a:r>
                <a:rPr lang="de-DE" sz="1440" dirty="0">
                  <a:latin typeface="Consolas" pitchFamily="49" charset="0"/>
                  <a:cs typeface="Consolas" pitchFamily="49" charset="0"/>
                </a:rPr>
                <a:t>: </a:t>
              </a:r>
              <a:r>
                <a:rPr lang="de-DE" sz="1440" dirty="0">
                  <a:solidFill>
                    <a:schemeClr val="accent5"/>
                  </a:solidFill>
                  <a:latin typeface="Consolas" pitchFamily="49" charset="0"/>
                  <a:cs typeface="Consolas" pitchFamily="49" charset="0"/>
                </a:rPr>
                <a:t>"{</a:t>
              </a:r>
              <a:r>
                <a:rPr lang="de-DE" sz="1440" b="1" dirty="0" err="1">
                  <a:solidFill>
                    <a:schemeClr val="accent5"/>
                  </a:solidFill>
                  <a:latin typeface="Consolas" pitchFamily="49" charset="0"/>
                  <a:cs typeface="Consolas" pitchFamily="49" charset="0"/>
                </a:rPr>
                <a:t>modelProperty</a:t>
              </a:r>
              <a:r>
                <a:rPr lang="de-DE" sz="1440" dirty="0">
                  <a:solidFill>
                    <a:schemeClr val="accent5"/>
                  </a:solidFill>
                  <a:latin typeface="Consolas" pitchFamily="49" charset="0"/>
                  <a:cs typeface="Consolas" pitchFamily="49" charset="0"/>
                </a:rPr>
                <a:t>}"</a:t>
              </a:r>
              <a:r>
                <a:rPr lang="de-DE" sz="1440" dirty="0">
                  <a:latin typeface="Consolas" pitchFamily="49" charset="0"/>
                  <a:cs typeface="Consolas" pitchFamily="49" charset="0"/>
                </a:rPr>
                <a:t/>
              </a:r>
              <a:br>
                <a:rPr lang="de-DE" sz="1440" dirty="0">
                  <a:latin typeface="Consolas" pitchFamily="49" charset="0"/>
                  <a:cs typeface="Consolas" pitchFamily="49" charset="0"/>
                </a:rPr>
              </a:br>
              <a:r>
                <a:rPr lang="de-DE" sz="1440" dirty="0">
                  <a:latin typeface="Consolas" pitchFamily="49" charset="0"/>
                  <a:cs typeface="Consolas" pitchFamily="49" charset="0"/>
                </a:rPr>
                <a:t>});</a:t>
              </a:r>
            </a:p>
          </p:txBody>
        </p:sp>
      </p:grpSp>
      <p:grpSp>
        <p:nvGrpSpPr>
          <p:cNvPr id="19" name="Group 18"/>
          <p:cNvGrpSpPr/>
          <p:nvPr/>
        </p:nvGrpSpPr>
        <p:grpSpPr>
          <a:xfrm>
            <a:off x="1439552" y="4797966"/>
            <a:ext cx="7682300" cy="803334"/>
            <a:chOff x="332505" y="5573676"/>
            <a:chExt cx="8538360" cy="892852"/>
          </a:xfrm>
        </p:grpSpPr>
        <p:sp>
          <p:nvSpPr>
            <p:cNvPr id="18" name="Rectangle 17"/>
            <p:cNvSpPr/>
            <p:nvPr/>
          </p:nvSpPr>
          <p:spPr bwMode="gray">
            <a:xfrm>
              <a:off x="332505" y="5573676"/>
              <a:ext cx="8538359" cy="892852"/>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3" name="Rectangle 12"/>
            <p:cNvSpPr/>
            <p:nvPr/>
          </p:nvSpPr>
          <p:spPr>
            <a:xfrm>
              <a:off x="332506" y="5611655"/>
              <a:ext cx="8538359" cy="841499"/>
            </a:xfrm>
            <a:prstGeom prst="rect">
              <a:avLst/>
            </a:prstGeom>
          </p:spPr>
          <p:txBody>
            <a:bodyPr wrap="square">
              <a:spAutoFit/>
            </a:bodyPr>
            <a:lstStyle/>
            <a:p>
              <a:r>
                <a:rPr lang="en-US" sz="1440" dirty="0" err="1">
                  <a:solidFill>
                    <a:schemeClr val="accent6"/>
                  </a:solidFill>
                  <a:latin typeface="Consolas" pitchFamily="49" charset="0"/>
                  <a:cs typeface="Consolas" pitchFamily="49" charset="0"/>
                </a:rPr>
                <a:t>var</a:t>
              </a:r>
              <a:r>
                <a:rPr lang="en-US" sz="1440" dirty="0">
                  <a:latin typeface="Consolas" pitchFamily="49" charset="0"/>
                  <a:cs typeface="Consolas" pitchFamily="49" charset="0"/>
                </a:rPr>
                <a:t> </a:t>
              </a:r>
              <a:r>
                <a:rPr lang="en-US" sz="1440" dirty="0" err="1">
                  <a:latin typeface="Consolas" pitchFamily="49" charset="0"/>
                  <a:cs typeface="Consolas" pitchFamily="49" charset="0"/>
                </a:rPr>
                <a:t>oControl</a:t>
              </a:r>
              <a:r>
                <a:rPr lang="en-US" sz="1440" dirty="0">
                  <a:latin typeface="Consolas" pitchFamily="49" charset="0"/>
                  <a:cs typeface="Consolas" pitchFamily="49" charset="0"/>
                </a:rPr>
                <a:t> = </a:t>
              </a:r>
              <a:r>
                <a:rPr lang="en-US" sz="1440" dirty="0">
                  <a:solidFill>
                    <a:schemeClr val="accent6"/>
                  </a:solidFill>
                  <a:latin typeface="Consolas" pitchFamily="49" charset="0"/>
                  <a:cs typeface="Consolas" pitchFamily="49" charset="0"/>
                </a:rPr>
                <a:t>new</a:t>
              </a:r>
              <a:r>
                <a:rPr lang="en-US" sz="1440" dirty="0">
                  <a:latin typeface="Consolas" pitchFamily="49" charset="0"/>
                  <a:cs typeface="Consolas" pitchFamily="49" charset="0"/>
                </a:rPr>
                <a:t> </a:t>
              </a:r>
              <a:r>
                <a:rPr lang="en-US" sz="1440" dirty="0" err="1">
                  <a:latin typeface="Consolas" pitchFamily="49" charset="0"/>
                  <a:cs typeface="Consolas" pitchFamily="49" charset="0"/>
                </a:rPr>
                <a:t>sap.ui.commons.TextView</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controlProperty</a:t>
              </a:r>
              <a:r>
                <a:rPr lang="en-US" sz="1440" dirty="0">
                  <a:latin typeface="Consolas" pitchFamily="49" charset="0"/>
                  <a:cs typeface="Consolas" pitchFamily="49" charset="0"/>
                </a:rPr>
                <a:t>: { </a:t>
              </a:r>
              <a:r>
                <a:rPr lang="en-US" sz="1440" dirty="0">
                  <a:solidFill>
                    <a:schemeClr val="accent5"/>
                  </a:solidFill>
                  <a:latin typeface="Consolas" pitchFamily="49" charset="0"/>
                  <a:cs typeface="Consolas" pitchFamily="49" charset="0"/>
                </a:rPr>
                <a:t>path: “</a:t>
              </a:r>
              <a:r>
                <a:rPr lang="en-US" sz="1440" b="1" dirty="0" err="1">
                  <a:solidFill>
                    <a:schemeClr val="accent5"/>
                  </a:solidFill>
                  <a:latin typeface="Consolas" pitchFamily="49" charset="0"/>
                  <a:cs typeface="Consolas" pitchFamily="49" charset="0"/>
                </a:rPr>
                <a:t>modelProperty</a:t>
              </a:r>
              <a:r>
                <a:rPr lang="en-US" sz="1440" dirty="0">
                  <a:solidFill>
                    <a:schemeClr val="accent5"/>
                  </a:solidFill>
                  <a:latin typeface="Consolas" pitchFamily="49" charset="0"/>
                  <a:cs typeface="Consolas" pitchFamily="49" charset="0"/>
                </a:rPr>
                <a:t>” </a:t>
              </a:r>
              <a:r>
                <a:rPr lang="en-US" sz="1440" dirty="0">
                  <a:latin typeface="Consolas" pitchFamily="49" charset="0"/>
                  <a:cs typeface="Consolas" pitchFamily="49" charset="0"/>
                </a:rPr>
                <a:t>}</a:t>
              </a:r>
              <a:endParaRPr lang="de-DE" sz="1440" dirty="0">
                <a:latin typeface="Consolas" pitchFamily="49" charset="0"/>
                <a:cs typeface="Consolas" pitchFamily="49" charset="0"/>
              </a:endParaRPr>
            </a:p>
            <a:p>
              <a:r>
                <a:rPr lang="de-DE" sz="1440" dirty="0">
                  <a:latin typeface="Consolas" pitchFamily="49" charset="0"/>
                  <a:cs typeface="Consolas" pitchFamily="49" charset="0"/>
                </a:rPr>
                <a:t>});</a:t>
              </a:r>
            </a:p>
          </p:txBody>
        </p:sp>
      </p:grpSp>
      <p:sp>
        <p:nvSpPr>
          <p:cNvPr id="20" name="Rectangle 19"/>
          <p:cNvSpPr/>
          <p:nvPr/>
        </p:nvSpPr>
        <p:spPr>
          <a:xfrm>
            <a:off x="1364761" y="3197894"/>
            <a:ext cx="1991251" cy="316562"/>
          </a:xfrm>
          <a:prstGeom prst="rect">
            <a:avLst/>
          </a:prstGeom>
        </p:spPr>
        <p:txBody>
          <a:bodyPr wrap="none">
            <a:spAutoFit/>
          </a:bodyPr>
          <a:lstStyle/>
          <a:p>
            <a:r>
              <a:rPr lang="de-DE" sz="1457" b="1" dirty="0" err="1"/>
              <a:t>curly</a:t>
            </a:r>
            <a:r>
              <a:rPr lang="de-DE" sz="1457" b="1" dirty="0"/>
              <a:t> </a:t>
            </a:r>
            <a:r>
              <a:rPr lang="de-DE" sz="1457" b="1" dirty="0" err="1"/>
              <a:t>braces</a:t>
            </a:r>
            <a:r>
              <a:rPr lang="de-DE" sz="1457" b="1" dirty="0"/>
              <a:t> </a:t>
            </a:r>
            <a:r>
              <a:rPr lang="de-DE" sz="1457" b="1" dirty="0" err="1"/>
              <a:t>syntax</a:t>
            </a:r>
            <a:r>
              <a:rPr lang="de-DE" sz="1457" b="1" dirty="0"/>
              <a:t>:</a:t>
            </a:r>
          </a:p>
        </p:txBody>
      </p:sp>
      <p:sp>
        <p:nvSpPr>
          <p:cNvPr id="21" name="Rectangle 20"/>
          <p:cNvSpPr/>
          <p:nvPr/>
        </p:nvSpPr>
        <p:spPr>
          <a:xfrm>
            <a:off x="1364761" y="4444783"/>
            <a:ext cx="4113609" cy="316562"/>
          </a:xfrm>
          <a:prstGeom prst="rect">
            <a:avLst/>
          </a:prstGeom>
        </p:spPr>
        <p:txBody>
          <a:bodyPr>
            <a:spAutoFit/>
          </a:bodyPr>
          <a:lstStyle/>
          <a:p>
            <a:r>
              <a:rPr lang="de-DE" sz="1457" b="1" dirty="0"/>
              <a:t>(</a:t>
            </a:r>
            <a:r>
              <a:rPr lang="de-DE" sz="1457" b="1" dirty="0" err="1"/>
              <a:t>alternatively</a:t>
            </a:r>
            <a:r>
              <a:rPr lang="de-DE" sz="1457" b="1" dirty="0"/>
              <a:t>) </a:t>
            </a:r>
            <a:r>
              <a:rPr lang="de-DE" sz="1457" b="1" dirty="0" err="1"/>
              <a:t>by</a:t>
            </a:r>
            <a:r>
              <a:rPr lang="de-DE" sz="1457" b="1" dirty="0"/>
              <a:t> </a:t>
            </a:r>
            <a:r>
              <a:rPr lang="de-DE" sz="1457" b="1" dirty="0" err="1"/>
              <a:t>path</a:t>
            </a:r>
            <a:r>
              <a:rPr lang="de-DE" sz="1457" b="1" dirty="0"/>
              <a:t>:</a:t>
            </a:r>
            <a:endParaRPr lang="de-DE" sz="1457" dirty="0">
              <a:latin typeface="Consolas" pitchFamily="49" charset="0"/>
              <a:cs typeface="Consolas" pitchFamily="49" charset="0"/>
            </a:endParaRPr>
          </a:p>
        </p:txBody>
      </p:sp>
    </p:spTree>
    <p:extLst>
      <p:ext uri="{BB962C8B-B14F-4D97-AF65-F5344CB8AC3E}">
        <p14:creationId xmlns:p14="http://schemas.microsoft.com/office/powerpoint/2010/main" val="178923444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398" y="354969"/>
            <a:ext cx="7644188" cy="680203"/>
          </a:xfrm>
        </p:spPr>
        <p:txBody>
          <a:bodyPr/>
          <a:lstStyle/>
          <a:p>
            <a:r>
              <a:rPr lang="en-GB" sz="2879" dirty="0">
                <a:solidFill>
                  <a:schemeClr val="accent1"/>
                </a:solidFill>
              </a:rPr>
              <a:t>Example for Simple Control</a:t>
            </a:r>
            <a:r>
              <a:rPr lang="en-GB" sz="2609" dirty="0">
                <a:solidFill>
                  <a:schemeClr val="accent1"/>
                </a:solidFill>
              </a:rPr>
              <a:t/>
            </a:r>
            <a:br>
              <a:rPr lang="en-GB" sz="2609" dirty="0">
                <a:solidFill>
                  <a:schemeClr val="accent1"/>
                </a:solidFill>
              </a:rPr>
            </a:br>
            <a:endParaRPr lang="en-GB" sz="1260" dirty="0">
              <a:solidFill>
                <a:schemeClr val="accent1"/>
              </a:solidFill>
              <a:latin typeface="BentonSans Light" pitchFamily="2" charset="0"/>
            </a:endParaRPr>
          </a:p>
        </p:txBody>
      </p:sp>
      <p:sp>
        <p:nvSpPr>
          <p:cNvPr id="4" name="Rounded Rectangle 3">
            <a:hlinkClick r:id="rId3" action="ppaction://hlinksldjump" highlightClick="1"/>
          </p:cNvPr>
          <p:cNvSpPr/>
          <p:nvPr/>
        </p:nvSpPr>
        <p:spPr bwMode="gray">
          <a:xfrm>
            <a:off x="7557366" y="462869"/>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Exercise </a:t>
            </a:r>
            <a:r>
              <a:rPr lang="de-DE" sz="1457" kern="0" dirty="0" smtClean="0">
                <a:ea typeface="Arial Unicode MS" pitchFamily="34" charset="-128"/>
                <a:cs typeface="Arial Unicode MS" pitchFamily="34" charset="-128"/>
              </a:rPr>
              <a:t>5</a:t>
            </a:r>
            <a:endParaRPr lang="de-DE" sz="1457" kern="0" dirty="0">
              <a:ea typeface="Arial Unicode MS" pitchFamily="34" charset="-128"/>
              <a:cs typeface="Arial Unicode MS" pitchFamily="34" charset="-128"/>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534" y="1360769"/>
            <a:ext cx="7627700" cy="3488516"/>
          </a:xfrm>
          <a:prstGeom prst="rect">
            <a:avLst/>
          </a:prstGeom>
          <a:effectLst>
            <a:innerShdw blurRad="114300">
              <a:prstClr val="black"/>
            </a:innerShdw>
          </a:effectLst>
        </p:spPr>
      </p:pic>
    </p:spTree>
    <p:extLst>
      <p:ext uri="{BB962C8B-B14F-4D97-AF65-F5344CB8AC3E}">
        <p14:creationId xmlns:p14="http://schemas.microsoft.com/office/powerpoint/2010/main" val="2853863965"/>
      </p:ext>
    </p:extLst>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a:t>
            </a:r>
            <a:r>
              <a:rPr lang="en-GB" sz="2879" dirty="0" smtClean="0"/>
              <a:t>5 </a:t>
            </a:r>
            <a:r>
              <a:rPr lang="en-US" sz="2879" dirty="0"/>
              <a:t>–</a:t>
            </a:r>
            <a:r>
              <a:rPr lang="en-GB" sz="2879" dirty="0"/>
              <a:t> Data Binding</a:t>
            </a:r>
          </a:p>
        </p:txBody>
      </p:sp>
      <p:sp>
        <p:nvSpPr>
          <p:cNvPr id="5" name="Text Placeholder 2"/>
          <p:cNvSpPr>
            <a:spLocks noGrp="1"/>
          </p:cNvSpPr>
          <p:nvPr>
            <p:ph type="body" sz="quarter" idx="10"/>
          </p:nvPr>
        </p:nvSpPr>
        <p:spPr>
          <a:xfrm>
            <a:off x="650668" y="1347654"/>
            <a:ext cx="4190412" cy="4047979"/>
          </a:xfrm>
        </p:spPr>
        <p:txBody>
          <a:bodyPr>
            <a:noAutofit/>
          </a:bodyPr>
          <a:lstStyle/>
          <a:p>
            <a:pPr marL="308507" indent="-308507" fontAlgn="base">
              <a:spcBef>
                <a:spcPct val="50000"/>
              </a:spcBef>
              <a:spcAft>
                <a:spcPct val="0"/>
              </a:spcAft>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a:t>
            </a:r>
            <a:r>
              <a:rPr lang="de-DE" sz="1440" dirty="0" smtClean="0">
                <a:solidFill>
                  <a:srgbClr val="000000"/>
                </a:solidFill>
              </a:rPr>
              <a:t>browser. </a:t>
            </a:r>
            <a:endParaRPr lang="de-DE" sz="1440" dirty="0">
              <a:solidFill>
                <a:srgbClr val="000000"/>
              </a:solidFill>
            </a:endParaRPr>
          </a:p>
          <a:p>
            <a:pPr marL="308507" indent="-308507" fontAlgn="base">
              <a:spcBef>
                <a:spcPct val="50000"/>
              </a:spcBef>
              <a:spcAft>
                <a:spcPct val="0"/>
              </a:spcAft>
              <a:buFont typeface="+mj-lt"/>
              <a:buAutoNum type="arabicPeriod"/>
            </a:pPr>
            <a:r>
              <a:rPr lang="de-DE" sz="1440" dirty="0">
                <a:solidFill>
                  <a:srgbClr val="000000"/>
                </a:solidFill>
                <a:cs typeface="Consolas" pitchFamily="49" charset="0"/>
              </a:rPr>
              <a:t>Create </a:t>
            </a:r>
            <a:r>
              <a:rPr lang="de-DE" sz="1440" dirty="0" err="1">
                <a:solidFill>
                  <a:srgbClr val="000000"/>
                </a:solidFill>
                <a:cs typeface="Consolas" pitchFamily="49" charset="0"/>
              </a:rPr>
              <a:t>some</a:t>
            </a:r>
            <a:r>
              <a:rPr lang="de-DE" sz="1440" dirty="0">
                <a:solidFill>
                  <a:srgbClr val="000000"/>
                </a:solidFill>
                <a:cs typeface="Consolas" pitchFamily="49" charset="0"/>
              </a:rPr>
              <a:t> JSON sample </a:t>
            </a:r>
            <a:r>
              <a:rPr lang="de-DE" sz="1440" dirty="0" err="1">
                <a:solidFill>
                  <a:srgbClr val="000000"/>
                </a:solidFill>
                <a:cs typeface="Consolas" pitchFamily="49" charset="0"/>
              </a:rPr>
              <a:t>data</a:t>
            </a:r>
            <a:endParaRPr lang="de-DE" sz="1440" dirty="0">
              <a:solidFill>
                <a:srgbClr val="000000"/>
              </a:solidFill>
              <a:cs typeface="Consolas" pitchFamily="49" charset="0"/>
            </a:endParaRPr>
          </a:p>
          <a:p>
            <a:pPr marL="308507" indent="-308507" fontAlgn="base">
              <a:spcBef>
                <a:spcPct val="50000"/>
              </a:spcBef>
              <a:spcAft>
                <a:spcPct val="0"/>
              </a:spcAft>
              <a:buFont typeface="+mj-lt"/>
              <a:buAutoNum type="arabicPeriod"/>
            </a:pPr>
            <a:r>
              <a:rPr lang="de-DE" sz="1440" dirty="0">
                <a:solidFill>
                  <a:srgbClr val="000000"/>
                </a:solidFill>
                <a:cs typeface="Consolas" pitchFamily="49" charset="0"/>
              </a:rPr>
              <a:t>Create JSON </a:t>
            </a:r>
            <a:r>
              <a:rPr lang="de-DE" sz="1440" dirty="0" err="1">
                <a:solidFill>
                  <a:srgbClr val="000000"/>
                </a:solidFill>
                <a:cs typeface="Consolas" pitchFamily="49" charset="0"/>
              </a:rPr>
              <a:t>model</a:t>
            </a:r>
            <a:r>
              <a:rPr lang="de-DE" sz="1440" dirty="0">
                <a:solidFill>
                  <a:srgbClr val="000000"/>
                </a:solidFill>
                <a:cs typeface="Consolas" pitchFamily="49" charset="0"/>
              </a:rPr>
              <a:t> </a:t>
            </a:r>
            <a:r>
              <a:rPr lang="de-DE" sz="1440" dirty="0" err="1">
                <a:solidFill>
                  <a:srgbClr val="000000"/>
                </a:solidFill>
                <a:cs typeface="Consolas" pitchFamily="49" charset="0"/>
              </a:rPr>
              <a:t>instance</a:t>
            </a:r>
            <a:r>
              <a:rPr lang="de-DE" sz="1440" dirty="0">
                <a:solidFill>
                  <a:srgbClr val="000000"/>
                </a:solidFill>
                <a:cs typeface="Consolas" pitchFamily="49" charset="0"/>
              </a:rPr>
              <a:t> / </a:t>
            </a:r>
            <a:r>
              <a:rPr lang="en-US" sz="1440" dirty="0">
                <a:solidFill>
                  <a:srgbClr val="000000"/>
                </a:solidFill>
                <a:cs typeface="Consolas" pitchFamily="49" charset="0"/>
              </a:rPr>
              <a:t>Set the data for the model / Set the model to the core</a:t>
            </a:r>
          </a:p>
          <a:p>
            <a:pPr marL="308507" indent="-308507" fontAlgn="base">
              <a:spcBef>
                <a:spcPct val="50000"/>
              </a:spcBef>
              <a:spcAft>
                <a:spcPct val="0"/>
              </a:spcAft>
              <a:buFont typeface="+mj-lt"/>
              <a:buAutoNum type="arabicPeriod"/>
            </a:pPr>
            <a:r>
              <a:rPr lang="en-US" altLang="zh-CN" sz="1440" dirty="0" smtClean="0">
                <a:solidFill>
                  <a:srgbClr val="000000"/>
                </a:solidFill>
                <a:cs typeface="Consolas" pitchFamily="49" charset="0"/>
              </a:rPr>
              <a:t>Keep</a:t>
            </a:r>
            <a:r>
              <a:rPr lang="de-DE" sz="1440" dirty="0" smtClean="0">
                <a:solidFill>
                  <a:srgbClr val="000000"/>
                </a:solidFill>
                <a:cs typeface="Consolas" pitchFamily="49" charset="0"/>
              </a:rPr>
              <a:t> </a:t>
            </a:r>
            <a:r>
              <a:rPr lang="de-DE" sz="1440" dirty="0">
                <a:solidFill>
                  <a:srgbClr val="000000"/>
                </a:solidFill>
                <a:cs typeface="Consolas" pitchFamily="49" charset="0"/>
              </a:rPr>
              <a:t>the controls in the </a:t>
            </a:r>
            <a:r>
              <a:rPr lang="zh-CN" altLang="en-US" sz="1440" dirty="0" smtClean="0">
                <a:solidFill>
                  <a:srgbClr val="000000"/>
                </a:solidFill>
                <a:cs typeface="Consolas" pitchFamily="49" charset="0"/>
              </a:rPr>
              <a:t>“</a:t>
            </a:r>
            <a:r>
              <a:rPr lang="de-DE" sz="1440" dirty="0" smtClean="0">
                <a:solidFill>
                  <a:srgbClr val="000000"/>
                </a:solidFill>
                <a:cs typeface="Consolas" pitchFamily="49" charset="0"/>
              </a:rPr>
              <a:t>Enter Data</a:t>
            </a:r>
            <a:r>
              <a:rPr lang="zh-CN" altLang="en-US" sz="1440" dirty="0" smtClean="0">
                <a:solidFill>
                  <a:srgbClr val="000000"/>
                </a:solidFill>
                <a:cs typeface="Consolas" pitchFamily="49" charset="0"/>
              </a:rPr>
              <a:t>” </a:t>
            </a:r>
            <a:r>
              <a:rPr lang="de-DE" sz="1440" dirty="0" smtClean="0">
                <a:solidFill>
                  <a:srgbClr val="000000"/>
                </a:solidFill>
                <a:cs typeface="Consolas" pitchFamily="49" charset="0"/>
              </a:rPr>
              <a:t>panel </a:t>
            </a:r>
            <a:r>
              <a:rPr lang="en-US" altLang="zh-CN" sz="1440" dirty="0" smtClean="0">
                <a:solidFill>
                  <a:srgbClr val="000000"/>
                </a:solidFill>
                <a:cs typeface="Consolas" pitchFamily="49" charset="0"/>
              </a:rPr>
              <a:t>in</a:t>
            </a:r>
            <a:r>
              <a:rPr lang="de-DE" sz="1440" dirty="0" smtClean="0">
                <a:solidFill>
                  <a:srgbClr val="000000"/>
                </a:solidFill>
                <a:cs typeface="Consolas" pitchFamily="49" charset="0"/>
              </a:rPr>
              <a:t> </a:t>
            </a:r>
            <a:r>
              <a:rPr lang="de-DE" sz="1440" dirty="0">
                <a:solidFill>
                  <a:srgbClr val="000000"/>
                </a:solidFill>
                <a:cs typeface="Consolas" pitchFamily="49" charset="0"/>
              </a:rPr>
              <a:t>the VerticalLayout </a:t>
            </a:r>
            <a:endParaRPr lang="de-DE" sz="1440" dirty="0" smtClean="0">
              <a:solidFill>
                <a:srgbClr val="000000"/>
              </a:solidFill>
              <a:cs typeface="Consolas" pitchFamily="49" charset="0"/>
            </a:endParaRPr>
          </a:p>
          <a:p>
            <a:pPr marL="308507" indent="-308507" fontAlgn="base">
              <a:spcBef>
                <a:spcPct val="50000"/>
              </a:spcBef>
              <a:spcAft>
                <a:spcPct val="0"/>
              </a:spcAft>
              <a:buFont typeface="+mj-lt"/>
              <a:buAutoNum type="arabicPeriod"/>
            </a:pPr>
            <a:r>
              <a:rPr lang="de-DE" sz="1440" dirty="0" smtClean="0">
                <a:solidFill>
                  <a:srgbClr val="000000"/>
                </a:solidFill>
                <a:cs typeface="Consolas"/>
              </a:rPr>
              <a:t>Bind </a:t>
            </a:r>
            <a:r>
              <a:rPr lang="de-DE" sz="1440" dirty="0">
                <a:solidFill>
                  <a:srgbClr val="000000"/>
                </a:solidFill>
                <a:cs typeface="Consolas"/>
              </a:rPr>
              <a:t>the data to the </a:t>
            </a:r>
            <a:r>
              <a:rPr lang="de-DE" sz="1440" dirty="0" smtClean="0">
                <a:solidFill>
                  <a:srgbClr val="000000"/>
                </a:solidFill>
                <a:cs typeface="Consolas"/>
              </a:rPr>
              <a:t>controls</a:t>
            </a:r>
            <a:endParaRPr lang="de-DE" sz="1440" dirty="0">
              <a:solidFill>
                <a:srgbClr val="000000"/>
              </a:solidFill>
              <a:cs typeface="Consolas"/>
            </a:endParaRPr>
          </a:p>
        </p:txBody>
      </p:sp>
      <p:sp>
        <p:nvSpPr>
          <p:cNvPr id="6" name="Rounded Rectangle 5">
            <a:hlinkClick r:id="rId3" action="ppaction://hlinksldjump" highlightClick="1"/>
          </p:cNvPr>
          <p:cNvSpPr/>
          <p:nvPr/>
        </p:nvSpPr>
        <p:spPr bwMode="gray">
          <a:xfrm>
            <a:off x="7530885" y="4862973"/>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3" name="Picture 2"/>
          <p:cNvPicPr>
            <a:picLocks noChangeAspect="1"/>
          </p:cNvPicPr>
          <p:nvPr/>
        </p:nvPicPr>
        <p:blipFill>
          <a:blip r:embed="rId4"/>
          <a:stretch>
            <a:fillRect/>
          </a:stretch>
        </p:blipFill>
        <p:spPr>
          <a:xfrm>
            <a:off x="6502785" y="1036801"/>
            <a:ext cx="2349621" cy="2546481"/>
          </a:xfrm>
          <a:prstGeom prst="rect">
            <a:avLst/>
          </a:prstGeom>
        </p:spPr>
      </p:pic>
    </p:spTree>
    <p:extLst>
      <p:ext uri="{BB962C8B-B14F-4D97-AF65-F5344CB8AC3E}">
        <p14:creationId xmlns:p14="http://schemas.microsoft.com/office/powerpoint/2010/main" val="1090803013"/>
      </p:ext>
    </p:extLst>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a:t>
            </a:r>
            <a:r>
              <a:rPr lang="en-GB" sz="2879" dirty="0" smtClean="0"/>
              <a:t>5</a:t>
            </a:r>
            <a:endParaRPr lang="en-GB" sz="2879" dirty="0"/>
          </a:p>
        </p:txBody>
      </p:sp>
      <p:sp>
        <p:nvSpPr>
          <p:cNvPr id="4" name="Rounded Rectangle 3">
            <a:hlinkClick r:id="rId3" action="ppaction://hlinksldjump" highlightClick="1"/>
          </p:cNvPr>
          <p:cNvSpPr/>
          <p:nvPr/>
        </p:nvSpPr>
        <p:spPr bwMode="gray">
          <a:xfrm>
            <a:off x="7522491" y="5386068"/>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3" name="Picture 2"/>
          <p:cNvPicPr>
            <a:picLocks noChangeAspect="1"/>
          </p:cNvPicPr>
          <p:nvPr/>
        </p:nvPicPr>
        <p:blipFill>
          <a:blip r:embed="rId4"/>
          <a:stretch>
            <a:fillRect/>
          </a:stretch>
        </p:blipFill>
        <p:spPr>
          <a:xfrm>
            <a:off x="2119379" y="1149159"/>
            <a:ext cx="6286823" cy="2895749"/>
          </a:xfrm>
          <a:prstGeom prst="rect">
            <a:avLst/>
          </a:prstGeom>
        </p:spPr>
      </p:pic>
      <p:pic>
        <p:nvPicPr>
          <p:cNvPr id="5" name="Picture 4"/>
          <p:cNvPicPr>
            <a:picLocks noChangeAspect="1"/>
          </p:cNvPicPr>
          <p:nvPr/>
        </p:nvPicPr>
        <p:blipFill>
          <a:blip r:embed="rId5"/>
          <a:stretch>
            <a:fillRect/>
          </a:stretch>
        </p:blipFill>
        <p:spPr>
          <a:xfrm>
            <a:off x="2119379" y="4169360"/>
            <a:ext cx="3333921" cy="546128"/>
          </a:xfrm>
          <a:prstGeom prst="rect">
            <a:avLst/>
          </a:prstGeom>
        </p:spPr>
      </p:pic>
    </p:spTree>
    <p:extLst>
      <p:ext uri="{BB962C8B-B14F-4D97-AF65-F5344CB8AC3E}">
        <p14:creationId xmlns:p14="http://schemas.microsoft.com/office/powerpoint/2010/main" val="2274079642"/>
      </p:ext>
    </p:extLst>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745" y="2417009"/>
            <a:ext cx="7536234" cy="1109041"/>
          </a:xfrm>
          <a:prstGeom prst="rect">
            <a:avLst/>
          </a:prstGeom>
          <a:effectLst>
            <a:innerShdw blurRad="114300">
              <a:prstClr val="black"/>
            </a:innerShdw>
          </a:effectLst>
        </p:spPr>
      </p:pic>
      <p:sp>
        <p:nvSpPr>
          <p:cNvPr id="2" name="Title 1"/>
          <p:cNvSpPr>
            <a:spLocks noGrp="1"/>
          </p:cNvSpPr>
          <p:nvPr>
            <p:ph type="title"/>
          </p:nvPr>
        </p:nvSpPr>
        <p:spPr/>
        <p:txBody>
          <a:bodyPr/>
          <a:lstStyle/>
          <a:p>
            <a:r>
              <a:rPr lang="de-DE" sz="2879" dirty="0">
                <a:solidFill>
                  <a:schemeClr val="accent1"/>
                </a:solidFill>
              </a:rPr>
              <a:t>Aggregation Binding</a:t>
            </a:r>
            <a:endParaRPr lang="en-US" sz="2879" dirty="0">
              <a:solidFill>
                <a:schemeClr val="accent1"/>
              </a:solidFill>
            </a:endParaRPr>
          </a:p>
        </p:txBody>
      </p:sp>
      <p:sp>
        <p:nvSpPr>
          <p:cNvPr id="3" name="Text Placeholder 2"/>
          <p:cNvSpPr>
            <a:spLocks noGrp="1"/>
          </p:cNvSpPr>
          <p:nvPr>
            <p:ph type="body" sz="quarter" idx="10"/>
          </p:nvPr>
        </p:nvSpPr>
        <p:spPr/>
        <p:txBody>
          <a:bodyPr/>
          <a:lstStyle/>
          <a:p>
            <a:r>
              <a:rPr lang="de-DE" sz="1400" b="0" dirty="0" smtClean="0"/>
              <a:t>Aggregation binding is used to bind a </a:t>
            </a:r>
            <a:r>
              <a:rPr lang="de-DE" sz="1400" dirty="0" smtClean="0"/>
              <a:t>collection</a:t>
            </a:r>
            <a:r>
              <a:rPr lang="de-DE" sz="1400" b="0" dirty="0" smtClean="0"/>
              <a:t> of values, like binding multiple rows to a table. To use aggregation you will have to use a control that acts as a template.</a:t>
            </a:r>
          </a:p>
          <a:p>
            <a:endParaRPr lang="de-DE" sz="1400" b="0" dirty="0" smtClean="0"/>
          </a:p>
          <a:p>
            <a:endParaRPr lang="de-DE" sz="1400" dirty="0" smtClean="0"/>
          </a:p>
          <a:p>
            <a:endParaRPr lang="de-DE" sz="1400" b="0" dirty="0" smtClean="0"/>
          </a:p>
          <a:p>
            <a:endParaRPr lang="de-DE" sz="1400" b="0" dirty="0" smtClean="0"/>
          </a:p>
          <a:p>
            <a:pPr marL="0" indent="0">
              <a:buNone/>
            </a:pPr>
            <a:endParaRPr lang="en-US" b="0" dirty="0" smtClean="0"/>
          </a:p>
          <a:p>
            <a:endParaRPr lang="en-US" b="0" dirty="0"/>
          </a:p>
          <a:p>
            <a:endParaRPr lang="en-US" b="0" dirty="0" smtClean="0"/>
          </a:p>
          <a:p>
            <a:r>
              <a:rPr lang="en-US" sz="1400" b="0" dirty="0" smtClean="0"/>
              <a:t>The aggregation binding can also be defined using the </a:t>
            </a:r>
            <a:r>
              <a:rPr lang="en-US" sz="1400" dirty="0" err="1" smtClean="0">
                <a:solidFill>
                  <a:schemeClr val="tx2"/>
                </a:solidFill>
                <a:latin typeface="Consolas" pitchFamily="49" charset="0"/>
                <a:cs typeface="Consolas" pitchFamily="49" charset="0"/>
              </a:rPr>
              <a:t>bindAggregation</a:t>
            </a:r>
            <a:r>
              <a:rPr lang="en-US" sz="1400" b="0" dirty="0" smtClean="0"/>
              <a:t> method of a control.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45" y="4421832"/>
            <a:ext cx="7536234" cy="646222"/>
          </a:xfrm>
          <a:prstGeom prst="rect">
            <a:avLst/>
          </a:prstGeom>
          <a:effectLst>
            <a:innerShdw blurRad="114300">
              <a:prstClr val="black"/>
            </a:innerShdw>
          </a:effectLst>
        </p:spPr>
      </p:pic>
    </p:spTree>
    <p:extLst>
      <p:ext uri="{BB962C8B-B14F-4D97-AF65-F5344CB8AC3E}">
        <p14:creationId xmlns:p14="http://schemas.microsoft.com/office/powerpoint/2010/main" val="18778149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621" y="495021"/>
            <a:ext cx="7644188" cy="680203"/>
          </a:xfrm>
        </p:spPr>
        <p:txBody>
          <a:bodyPr/>
          <a:lstStyle/>
          <a:p>
            <a:r>
              <a:rPr lang="en-GB" sz="2789" dirty="0"/>
              <a:t>Example of Aggregation Binding</a:t>
            </a:r>
            <a:br>
              <a:rPr lang="en-GB" sz="2789" dirty="0"/>
            </a:br>
            <a:endParaRPr lang="en-GB" sz="2789" dirty="0">
              <a:latin typeface="BentonSans Light"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032" y="1383505"/>
            <a:ext cx="7669855" cy="3509934"/>
          </a:xfrm>
          <a:prstGeom prst="rect">
            <a:avLst/>
          </a:prstGeom>
          <a:effectLst>
            <a:innerShdw blurRad="114300">
              <a:prstClr val="black"/>
            </a:innerShdw>
          </a:effectLst>
        </p:spPr>
      </p:pic>
      <p:sp>
        <p:nvSpPr>
          <p:cNvPr id="6" name="Rounded Rectangle 5">
            <a:hlinkClick r:id="rId4" action="ppaction://hlinksldjump" highlightClick="1"/>
          </p:cNvPr>
          <p:cNvSpPr/>
          <p:nvPr/>
        </p:nvSpPr>
        <p:spPr bwMode="gray">
          <a:xfrm>
            <a:off x="7567465" y="452461"/>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9</a:t>
            </a:r>
          </a:p>
        </p:txBody>
      </p:sp>
    </p:spTree>
    <p:extLst>
      <p:ext uri="{BB962C8B-B14F-4D97-AF65-F5344CB8AC3E}">
        <p14:creationId xmlns:p14="http://schemas.microsoft.com/office/powerpoint/2010/main" val="3245523372"/>
      </p:ext>
    </p:extLst>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9 </a:t>
            </a:r>
            <a:r>
              <a:rPr lang="en-US" sz="2879" dirty="0"/>
              <a:t>–</a:t>
            </a:r>
            <a:r>
              <a:rPr lang="en-GB" sz="2879" dirty="0"/>
              <a:t> Aggregation Binding</a:t>
            </a:r>
          </a:p>
        </p:txBody>
      </p:sp>
      <p:sp>
        <p:nvSpPr>
          <p:cNvPr id="8" name="Text Placeholder 2"/>
          <p:cNvSpPr>
            <a:spLocks noGrp="1"/>
          </p:cNvSpPr>
          <p:nvPr>
            <p:ph type="body" sz="quarter" idx="10"/>
          </p:nvPr>
        </p:nvSpPr>
        <p:spPr>
          <a:xfrm>
            <a:off x="890365" y="1347654"/>
            <a:ext cx="4365215" cy="4103235"/>
          </a:xfrm>
        </p:spPr>
        <p:txBody>
          <a:bodyPr>
            <a:noAutofit/>
          </a:bodyPr>
          <a:lstStyle/>
          <a:p>
            <a:pPr marL="308507" indent="-308507" fontAlgn="base">
              <a:spcBef>
                <a:spcPct val="50000"/>
              </a:spcBef>
              <a:spcAft>
                <a:spcPct val="0"/>
              </a:spcAft>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a:t>
            </a:r>
            <a:r>
              <a:rPr lang="de-DE" sz="1440" dirty="0" smtClean="0">
                <a:solidFill>
                  <a:srgbClr val="000000"/>
                </a:solidFill>
              </a:rPr>
              <a:t>browser. </a:t>
            </a:r>
            <a:endParaRPr lang="de-DE" sz="1440" dirty="0">
              <a:solidFill>
                <a:srgbClr val="000000"/>
              </a:solidFill>
            </a:endParaRPr>
          </a:p>
          <a:p>
            <a:pPr marL="308507" indent="-308507" fontAlgn="base">
              <a:spcBef>
                <a:spcPct val="50000"/>
              </a:spcBef>
              <a:spcAft>
                <a:spcPct val="0"/>
              </a:spcAft>
              <a:buFont typeface="+mj-lt"/>
              <a:buAutoNum type="arabicPeriod"/>
            </a:pPr>
            <a:r>
              <a:rPr lang="de-DE" sz="1440" dirty="0">
                <a:solidFill>
                  <a:srgbClr val="000000"/>
                </a:solidFill>
                <a:cs typeface="Consolas" pitchFamily="49" charset="0"/>
              </a:rPr>
              <a:t>Create a </a:t>
            </a:r>
            <a:r>
              <a:rPr lang="de-DE" sz="1440" dirty="0" err="1">
                <a:solidFill>
                  <a:srgbClr val="000000"/>
                </a:solidFill>
                <a:cs typeface="Consolas" pitchFamily="49" charset="0"/>
              </a:rPr>
              <a:t>new</a:t>
            </a:r>
            <a:r>
              <a:rPr lang="de-DE" sz="1440" dirty="0">
                <a:solidFill>
                  <a:srgbClr val="000000"/>
                </a:solidFill>
                <a:cs typeface="Consolas" pitchFamily="49" charset="0"/>
              </a:rPr>
              <a:t> JSON </a:t>
            </a:r>
            <a:r>
              <a:rPr lang="de-DE" sz="1440" dirty="0" err="1">
                <a:solidFill>
                  <a:srgbClr val="000000"/>
                </a:solidFill>
                <a:cs typeface="Consolas" pitchFamily="49" charset="0"/>
              </a:rPr>
              <a:t>model</a:t>
            </a:r>
            <a:r>
              <a:rPr lang="de-DE" sz="1440" dirty="0">
                <a:solidFill>
                  <a:srgbClr val="000000"/>
                </a:solidFill>
                <a:cs typeface="Consolas" pitchFamily="49" charset="0"/>
              </a:rPr>
              <a:t> </a:t>
            </a:r>
            <a:r>
              <a:rPr lang="de-DE" sz="1440" dirty="0" err="1">
                <a:solidFill>
                  <a:srgbClr val="000000"/>
                </a:solidFill>
                <a:cs typeface="Consolas" pitchFamily="49" charset="0"/>
              </a:rPr>
              <a:t>instance</a:t>
            </a:r>
            <a:r>
              <a:rPr lang="de-DE" sz="1440" dirty="0">
                <a:solidFill>
                  <a:srgbClr val="000000"/>
                </a:solidFill>
                <a:cs typeface="Consolas" pitchFamily="49" charset="0"/>
              </a:rPr>
              <a:t> </a:t>
            </a:r>
          </a:p>
          <a:p>
            <a:pPr marL="308507" indent="-308507" fontAlgn="base">
              <a:spcBef>
                <a:spcPct val="50000"/>
              </a:spcBef>
              <a:spcAft>
                <a:spcPct val="0"/>
              </a:spcAft>
              <a:buFont typeface="+mj-lt"/>
              <a:buAutoNum type="arabicPeriod"/>
            </a:pPr>
            <a:r>
              <a:rPr lang="en-US" sz="1440" dirty="0">
                <a:solidFill>
                  <a:srgbClr val="000000"/>
                </a:solidFill>
                <a:cs typeface="Consolas" pitchFamily="49" charset="0"/>
              </a:rPr>
              <a:t>Set multiple first name options as data for the model and assign a key to each of them</a:t>
            </a:r>
          </a:p>
          <a:p>
            <a:pPr marL="308507" indent="-308507" fontAlgn="base">
              <a:spcBef>
                <a:spcPct val="50000"/>
              </a:spcBef>
              <a:spcAft>
                <a:spcPct val="0"/>
              </a:spcAft>
              <a:buFont typeface="+mj-lt"/>
              <a:buAutoNum type="arabicPeriod"/>
            </a:pPr>
            <a:r>
              <a:rPr lang="en-US" sz="1440" dirty="0">
                <a:solidFill>
                  <a:srgbClr val="000000"/>
                </a:solidFill>
                <a:cs typeface="Consolas" pitchFamily="49" charset="0"/>
              </a:rPr>
              <a:t>Replace the “first name” </a:t>
            </a:r>
            <a:r>
              <a:rPr lang="en-US" sz="1440" dirty="0" err="1">
                <a:solidFill>
                  <a:srgbClr val="000000"/>
                </a:solidFill>
                <a:cs typeface="Consolas" pitchFamily="49" charset="0"/>
              </a:rPr>
              <a:t>Textfield</a:t>
            </a:r>
            <a:r>
              <a:rPr lang="en-US" sz="1440" dirty="0">
                <a:solidFill>
                  <a:srgbClr val="000000"/>
                </a:solidFill>
                <a:cs typeface="Consolas" pitchFamily="49" charset="0"/>
              </a:rPr>
              <a:t> with a </a:t>
            </a:r>
            <a:r>
              <a:rPr lang="en-US" sz="1440" dirty="0" err="1">
                <a:solidFill>
                  <a:srgbClr val="000000"/>
                </a:solidFill>
                <a:cs typeface="Consolas" pitchFamily="49" charset="0"/>
              </a:rPr>
              <a:t>Combobox</a:t>
            </a:r>
            <a:r>
              <a:rPr lang="en-US" sz="1440" dirty="0">
                <a:solidFill>
                  <a:srgbClr val="000000"/>
                </a:solidFill>
                <a:cs typeface="Consolas" pitchFamily="49" charset="0"/>
              </a:rPr>
              <a:t> and the “first name” </a:t>
            </a:r>
            <a:r>
              <a:rPr lang="en-US" sz="1440" dirty="0" err="1">
                <a:solidFill>
                  <a:srgbClr val="000000"/>
                </a:solidFill>
                <a:cs typeface="Consolas" pitchFamily="49" charset="0"/>
              </a:rPr>
              <a:t>Textview</a:t>
            </a:r>
            <a:r>
              <a:rPr lang="en-US" sz="1440" dirty="0">
                <a:solidFill>
                  <a:srgbClr val="000000"/>
                </a:solidFill>
                <a:cs typeface="Consolas" pitchFamily="49" charset="0"/>
              </a:rPr>
              <a:t> with a </a:t>
            </a:r>
            <a:r>
              <a:rPr lang="en-US" sz="1440" dirty="0" err="1">
                <a:solidFill>
                  <a:srgbClr val="000000"/>
                </a:solidFill>
                <a:cs typeface="Consolas" pitchFamily="49" charset="0"/>
              </a:rPr>
              <a:t>Textfield</a:t>
            </a:r>
            <a:r>
              <a:rPr lang="en-US" sz="1440" dirty="0">
                <a:solidFill>
                  <a:srgbClr val="000000"/>
                </a:solidFill>
                <a:cs typeface="Consolas" pitchFamily="49" charset="0"/>
              </a:rPr>
              <a:t> </a:t>
            </a:r>
          </a:p>
          <a:p>
            <a:pPr marL="668432" lvl="1" indent="-257089" fontAlgn="base">
              <a:spcBef>
                <a:spcPct val="50000"/>
              </a:spcBef>
              <a:spcAft>
                <a:spcPct val="0"/>
              </a:spcAft>
              <a:buClr>
                <a:srgbClr val="F0AB00"/>
              </a:buClr>
              <a:buFont typeface="Arial"/>
              <a:buChar char="•"/>
            </a:pPr>
            <a:r>
              <a:rPr lang="de-DE" sz="1260" b="1" dirty="0" err="1">
                <a:solidFill>
                  <a:schemeClr val="tx2"/>
                </a:solidFill>
                <a:latin typeface="Consolas" pitchFamily="49" charset="0"/>
                <a:cs typeface="Consolas" pitchFamily="49" charset="0"/>
              </a:rPr>
              <a:t>new</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sap.ui.commons.ComboBox</a:t>
            </a:r>
            <a:endParaRPr lang="de-DE" sz="1260" b="1" dirty="0">
              <a:solidFill>
                <a:schemeClr val="tx2"/>
              </a:solidFill>
              <a:latin typeface="Consolas" pitchFamily="49" charset="0"/>
              <a:cs typeface="Consolas" pitchFamily="49" charset="0"/>
            </a:endParaRPr>
          </a:p>
          <a:p>
            <a:pPr marL="668432" lvl="1" indent="-257089" fontAlgn="base">
              <a:spcBef>
                <a:spcPct val="50000"/>
              </a:spcBef>
              <a:spcAft>
                <a:spcPct val="0"/>
              </a:spcAft>
              <a:buClr>
                <a:srgbClr val="F0AB00"/>
              </a:buClr>
              <a:buFont typeface="Arial"/>
              <a:buChar char="•"/>
            </a:pPr>
            <a:r>
              <a:rPr lang="de-DE" sz="1260" b="1" dirty="0" err="1">
                <a:solidFill>
                  <a:schemeClr val="tx2"/>
                </a:solidFill>
                <a:latin typeface="Consolas" pitchFamily="49" charset="0"/>
                <a:cs typeface="Consolas" pitchFamily="49" charset="0"/>
              </a:rPr>
              <a:t>new</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sap.ui.core.ListItem</a:t>
            </a:r>
            <a:endParaRPr lang="de-DE" sz="1260" b="1" dirty="0">
              <a:solidFill>
                <a:schemeClr val="tx2"/>
              </a:solidFill>
              <a:latin typeface="Consolas" pitchFamily="49" charset="0"/>
              <a:cs typeface="Consolas" pitchFamily="49" charset="0"/>
            </a:endParaRPr>
          </a:p>
          <a:p>
            <a:pPr marL="308507" indent="-308507" fontAlgn="base">
              <a:spcBef>
                <a:spcPct val="50000"/>
              </a:spcBef>
              <a:spcAft>
                <a:spcPct val="0"/>
              </a:spcAft>
              <a:buFont typeface="+mj-lt"/>
              <a:buAutoNum type="arabicPeriod"/>
            </a:pPr>
            <a:r>
              <a:rPr lang="de-DE" sz="1440" dirty="0">
                <a:solidFill>
                  <a:srgbClr val="000000"/>
                </a:solidFill>
                <a:cs typeface="Consolas"/>
              </a:rPr>
              <a:t>Bind </a:t>
            </a:r>
            <a:r>
              <a:rPr lang="de-DE" sz="1440" dirty="0" err="1">
                <a:solidFill>
                  <a:srgbClr val="000000"/>
                </a:solidFill>
                <a:cs typeface="Consolas"/>
              </a:rPr>
              <a:t>the</a:t>
            </a:r>
            <a:r>
              <a:rPr lang="de-DE" sz="1440" dirty="0">
                <a:solidFill>
                  <a:srgbClr val="000000"/>
                </a:solidFill>
                <a:cs typeface="Consolas"/>
              </a:rPr>
              <a:t> </a:t>
            </a:r>
            <a:r>
              <a:rPr lang="de-DE" sz="1440" dirty="0" err="1">
                <a:solidFill>
                  <a:srgbClr val="000000"/>
                </a:solidFill>
                <a:cs typeface="Consolas"/>
              </a:rPr>
              <a:t>data</a:t>
            </a:r>
            <a:r>
              <a:rPr lang="de-DE" sz="1440" dirty="0">
                <a:solidFill>
                  <a:srgbClr val="000000"/>
                </a:solidFill>
                <a:cs typeface="Consolas"/>
              </a:rPr>
              <a:t> </a:t>
            </a:r>
            <a:r>
              <a:rPr lang="de-DE" sz="1440" dirty="0" err="1">
                <a:solidFill>
                  <a:srgbClr val="000000"/>
                </a:solidFill>
                <a:cs typeface="Consolas"/>
              </a:rPr>
              <a:t>to</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Combobox</a:t>
            </a:r>
          </a:p>
          <a:p>
            <a:pPr marL="308507" indent="-308507" fontAlgn="base">
              <a:spcBef>
                <a:spcPct val="50000"/>
              </a:spcBef>
              <a:spcAft>
                <a:spcPct val="0"/>
              </a:spcAft>
              <a:buFont typeface="+mj-lt"/>
              <a:buAutoNum type="arabicPeriod"/>
            </a:pPr>
            <a:r>
              <a:rPr lang="de-DE" sz="1440" dirty="0" err="1">
                <a:solidFill>
                  <a:srgbClr val="000000"/>
                </a:solidFill>
                <a:cs typeface="Consolas"/>
              </a:rPr>
              <a:t>Include</a:t>
            </a:r>
            <a:r>
              <a:rPr lang="de-DE" sz="1440" dirty="0">
                <a:solidFill>
                  <a:srgbClr val="000000"/>
                </a:solidFill>
                <a:cs typeface="Consolas"/>
              </a:rPr>
              <a:t> a </a:t>
            </a:r>
            <a:r>
              <a:rPr lang="de-DE" sz="1440" dirty="0" err="1">
                <a:solidFill>
                  <a:srgbClr val="000000"/>
                </a:solidFill>
                <a:cs typeface="Consolas"/>
              </a:rPr>
              <a:t>function</a:t>
            </a:r>
            <a:r>
              <a:rPr lang="de-DE" sz="1440" dirty="0">
                <a:solidFill>
                  <a:srgbClr val="000000"/>
                </a:solidFill>
                <a:cs typeface="Consolas"/>
              </a:rPr>
              <a:t> </a:t>
            </a:r>
            <a:r>
              <a:rPr lang="de-DE" sz="1440" dirty="0" err="1">
                <a:solidFill>
                  <a:srgbClr val="000000"/>
                </a:solidFill>
                <a:cs typeface="Consolas"/>
              </a:rPr>
              <a:t>to</a:t>
            </a:r>
            <a:r>
              <a:rPr lang="de-DE" sz="1440" dirty="0">
                <a:solidFill>
                  <a:srgbClr val="000000"/>
                </a:solidFill>
                <a:cs typeface="Consolas"/>
              </a:rPr>
              <a:t> update </a:t>
            </a:r>
            <a:r>
              <a:rPr lang="de-DE" sz="1440" dirty="0" err="1">
                <a:solidFill>
                  <a:srgbClr val="000000"/>
                </a:solidFill>
                <a:cs typeface="Consolas"/>
              </a:rPr>
              <a:t>the</a:t>
            </a:r>
            <a:r>
              <a:rPr lang="de-DE" sz="1440" dirty="0">
                <a:solidFill>
                  <a:srgbClr val="000000"/>
                </a:solidFill>
                <a:cs typeface="Consolas"/>
              </a:rPr>
              <a:t> </a:t>
            </a:r>
            <a:r>
              <a:rPr lang="de-DE" sz="1440" dirty="0" err="1">
                <a:solidFill>
                  <a:srgbClr val="000000"/>
                </a:solidFill>
                <a:cs typeface="Consolas"/>
              </a:rPr>
              <a:t>new</a:t>
            </a:r>
            <a:r>
              <a:rPr lang="de-DE" sz="1440" dirty="0">
                <a:solidFill>
                  <a:srgbClr val="000000"/>
                </a:solidFill>
                <a:cs typeface="Consolas"/>
              </a:rPr>
              <a:t> </a:t>
            </a:r>
            <a:r>
              <a:rPr lang="de-DE" sz="1440" dirty="0" err="1">
                <a:solidFill>
                  <a:srgbClr val="000000"/>
                </a:solidFill>
                <a:cs typeface="Consolas"/>
              </a:rPr>
              <a:t>Textfield</a:t>
            </a:r>
            <a:r>
              <a:rPr lang="de-DE" sz="1440" dirty="0">
                <a:solidFill>
                  <a:srgbClr val="000000"/>
                </a:solidFill>
                <a:cs typeface="Consolas"/>
              </a:rPr>
              <a:t> </a:t>
            </a:r>
            <a:r>
              <a:rPr lang="de-DE" sz="1440" dirty="0" err="1">
                <a:solidFill>
                  <a:srgbClr val="000000"/>
                </a:solidFill>
                <a:cs typeface="Consolas"/>
              </a:rPr>
              <a:t>with</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a:t>
            </a:r>
            <a:r>
              <a:rPr lang="de-DE" sz="1440" dirty="0" err="1">
                <a:solidFill>
                  <a:srgbClr val="000000"/>
                </a:solidFill>
                <a:cs typeface="Consolas"/>
              </a:rPr>
              <a:t>chosen</a:t>
            </a:r>
            <a:r>
              <a:rPr lang="de-DE" sz="1440" dirty="0">
                <a:solidFill>
                  <a:srgbClr val="000000"/>
                </a:solidFill>
                <a:cs typeface="Consolas"/>
              </a:rPr>
              <a:t> </a:t>
            </a:r>
            <a:r>
              <a:rPr lang="de-DE" sz="1440" dirty="0" err="1">
                <a:solidFill>
                  <a:srgbClr val="000000"/>
                </a:solidFill>
                <a:cs typeface="Consolas"/>
              </a:rPr>
              <a:t>value</a:t>
            </a:r>
            <a:r>
              <a:rPr lang="de-DE" sz="1440" dirty="0">
                <a:solidFill>
                  <a:srgbClr val="000000"/>
                </a:solidFill>
                <a:cs typeface="Consolas"/>
              </a:rPr>
              <a:t> </a:t>
            </a:r>
            <a:r>
              <a:rPr lang="de-DE" sz="1440" dirty="0" err="1">
                <a:solidFill>
                  <a:srgbClr val="000000"/>
                </a:solidFill>
                <a:cs typeface="Consolas"/>
              </a:rPr>
              <a:t>from</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Combobox (optional)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844" y="1429003"/>
            <a:ext cx="3306463" cy="1893871"/>
          </a:xfrm>
          <a:prstGeom prst="rect">
            <a:avLst/>
          </a:prstGeom>
          <a:ln>
            <a:solidFill>
              <a:schemeClr val="bg1">
                <a:lumMod val="50000"/>
              </a:schemeClr>
            </a:solidFill>
          </a:ln>
          <a:effectLst>
            <a:innerShdw blurRad="114300">
              <a:prstClr val="black"/>
            </a:innerShdw>
          </a:effectLst>
        </p:spPr>
      </p:pic>
      <p:sp>
        <p:nvSpPr>
          <p:cNvPr id="5" name="Rounded Rectangle 4">
            <a:hlinkClick r:id="rId4" action="ppaction://hlinksldjump" highlightClick="1"/>
          </p:cNvPr>
          <p:cNvSpPr/>
          <p:nvPr/>
        </p:nvSpPr>
        <p:spPr bwMode="gray">
          <a:xfrm>
            <a:off x="7460348" y="4765319"/>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spTree>
    <p:extLst>
      <p:ext uri="{BB962C8B-B14F-4D97-AF65-F5344CB8AC3E}">
        <p14:creationId xmlns:p14="http://schemas.microsoft.com/office/powerpoint/2010/main" val="1201605076"/>
      </p:ext>
    </p:extLst>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9</a:t>
            </a:r>
          </a:p>
        </p:txBody>
      </p:sp>
      <p:sp>
        <p:nvSpPr>
          <p:cNvPr id="4" name="Rounded Rectangle 3">
            <a:hlinkClick r:id="rId3" action="ppaction://hlinksldjump" highlightClick="1"/>
          </p:cNvPr>
          <p:cNvSpPr/>
          <p:nvPr/>
        </p:nvSpPr>
        <p:spPr bwMode="gray">
          <a:xfrm>
            <a:off x="7522490" y="5386072"/>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3" name="Picture 2"/>
          <p:cNvPicPr>
            <a:picLocks noChangeAspect="1"/>
          </p:cNvPicPr>
          <p:nvPr/>
        </p:nvPicPr>
        <p:blipFill>
          <a:blip r:embed="rId4"/>
          <a:stretch>
            <a:fillRect/>
          </a:stretch>
        </p:blipFill>
        <p:spPr>
          <a:xfrm>
            <a:off x="1949622" y="1509641"/>
            <a:ext cx="6854376" cy="3115625"/>
          </a:xfrm>
          <a:prstGeom prst="rect">
            <a:avLst/>
          </a:prstGeom>
        </p:spPr>
      </p:pic>
    </p:spTree>
    <p:extLst>
      <p:ext uri="{BB962C8B-B14F-4D97-AF65-F5344CB8AC3E}">
        <p14:creationId xmlns:p14="http://schemas.microsoft.com/office/powerpoint/2010/main" val="316079174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solidFill>
                  <a:schemeClr val="accent1"/>
                </a:solidFill>
              </a:rPr>
              <a:t>UI5 Application Example</a:t>
            </a:r>
            <a:endParaRPr lang="en-US" sz="2879" dirty="0">
              <a:solidFill>
                <a:schemeClr val="accent1"/>
              </a:solidFill>
            </a:endParaRPr>
          </a:p>
        </p:txBody>
      </p:sp>
      <p:sp>
        <p:nvSpPr>
          <p:cNvPr id="3" name="Text Placeholder 2"/>
          <p:cNvSpPr>
            <a:spLocks noGrp="1"/>
          </p:cNvSpPr>
          <p:nvPr>
            <p:ph type="body" sz="quarter" idx="10"/>
          </p:nvPr>
        </p:nvSpPr>
        <p:spPr>
          <a:xfrm>
            <a:off x="1636094" y="1145968"/>
            <a:ext cx="7643030" cy="435089"/>
          </a:xfrm>
        </p:spPr>
        <p:txBody>
          <a:bodyPr/>
          <a:lstStyle/>
          <a:p>
            <a:pPr lvl="1">
              <a:spcAft>
                <a:spcPts val="1080"/>
              </a:spcAft>
            </a:pPr>
            <a:r>
              <a:rPr lang="en-GB" dirty="0" smtClean="0"/>
              <a:t>“Hello World” Example in </a:t>
            </a:r>
            <a:r>
              <a:rPr lang="en-GB" dirty="0" err="1" smtClean="0"/>
              <a:t>WebIDE</a:t>
            </a:r>
            <a:endParaRPr lang="en-GB" dirty="0" smtClean="0">
              <a:hlinkClick r:id="rId3"/>
            </a:endParaRPr>
          </a:p>
          <a:p>
            <a:endParaRPr lang="en-US" dirty="0"/>
          </a:p>
        </p:txBody>
      </p:sp>
      <p:pic>
        <p:nvPicPr>
          <p:cNvPr id="5" name="Picture 4"/>
          <p:cNvPicPr>
            <a:picLocks noChangeAspect="1"/>
          </p:cNvPicPr>
          <p:nvPr/>
        </p:nvPicPr>
        <p:blipFill>
          <a:blip r:embed="rId4"/>
          <a:stretch>
            <a:fillRect/>
          </a:stretch>
        </p:blipFill>
        <p:spPr>
          <a:xfrm>
            <a:off x="142338" y="1363512"/>
            <a:ext cx="5850089" cy="4538039"/>
          </a:xfrm>
          <a:prstGeom prst="rect">
            <a:avLst/>
          </a:prstGeom>
        </p:spPr>
      </p:pic>
      <p:pic>
        <p:nvPicPr>
          <p:cNvPr id="6" name="Picture 5"/>
          <p:cNvPicPr>
            <a:picLocks noChangeAspect="1"/>
          </p:cNvPicPr>
          <p:nvPr/>
        </p:nvPicPr>
        <p:blipFill>
          <a:blip r:embed="rId5"/>
          <a:stretch>
            <a:fillRect/>
          </a:stretch>
        </p:blipFill>
        <p:spPr>
          <a:xfrm>
            <a:off x="6073385" y="1363513"/>
            <a:ext cx="4896240" cy="1718784"/>
          </a:xfrm>
          <a:prstGeom prst="rect">
            <a:avLst/>
          </a:prstGeom>
        </p:spPr>
      </p:pic>
    </p:spTree>
    <p:extLst>
      <p:ext uri="{BB962C8B-B14F-4D97-AF65-F5344CB8AC3E}">
        <p14:creationId xmlns:p14="http://schemas.microsoft.com/office/powerpoint/2010/main" val="1360848721"/>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69" y="461570"/>
            <a:ext cx="8221605" cy="388800"/>
          </a:xfrm>
        </p:spPr>
        <p:txBody>
          <a:bodyPr/>
          <a:lstStyle/>
          <a:p>
            <a:r>
              <a:rPr lang="en-GB" sz="2879" dirty="0">
                <a:solidFill>
                  <a:schemeClr val="accent1"/>
                </a:solidFill>
              </a:rPr>
              <a:t>About Binding Paths</a:t>
            </a:r>
            <a:endParaRPr lang="en-US" sz="2879" dirty="0">
              <a:solidFill>
                <a:schemeClr val="accent1"/>
              </a:solidFill>
            </a:endParaRPr>
          </a:p>
        </p:txBody>
      </p:sp>
      <p:sp>
        <p:nvSpPr>
          <p:cNvPr id="4" name="Text Placeholder 3"/>
          <p:cNvSpPr>
            <a:spLocks noGrp="1"/>
          </p:cNvSpPr>
          <p:nvPr>
            <p:ph type="body" sz="quarter" idx="10"/>
          </p:nvPr>
        </p:nvSpPr>
        <p:spPr>
          <a:xfrm>
            <a:off x="4662962" y="1136060"/>
            <a:ext cx="6194428" cy="3927630"/>
          </a:xfrm>
        </p:spPr>
        <p:txBody>
          <a:bodyPr/>
          <a:lstStyle/>
          <a:p>
            <a:pPr lvl="1"/>
            <a:r>
              <a:rPr lang="en-GB" sz="1400" b="1" dirty="0"/>
              <a:t>Absolute binding paths within this model: </a:t>
            </a:r>
          </a:p>
          <a:p>
            <a:pPr marL="239950" lvl="3" indent="0">
              <a:buNone/>
            </a:pPr>
            <a:r>
              <a:rPr lang="en-GB" sz="1440" dirty="0">
                <a:latin typeface="Consolas" pitchFamily="49" charset="0"/>
                <a:cs typeface="Consolas" pitchFamily="49" charset="0"/>
              </a:rPr>
              <a:t>/company/name </a:t>
            </a:r>
          </a:p>
          <a:p>
            <a:pPr marL="239950" lvl="3" indent="0">
              <a:buNone/>
            </a:pPr>
            <a:r>
              <a:rPr lang="en-GB" sz="1440" dirty="0">
                <a:latin typeface="Consolas" pitchFamily="49" charset="0"/>
                <a:cs typeface="Consolas" pitchFamily="49" charset="0"/>
              </a:rPr>
              <a:t>/company/info/employees </a:t>
            </a:r>
          </a:p>
          <a:p>
            <a:pPr marL="239950" lvl="3" indent="0">
              <a:buNone/>
            </a:pPr>
            <a:r>
              <a:rPr lang="en-GB" sz="1440" dirty="0">
                <a:latin typeface="Consolas" pitchFamily="49" charset="0"/>
                <a:cs typeface="Consolas" pitchFamily="49" charset="0"/>
              </a:rPr>
              <a:t>/company/contacts        (a collection!)</a:t>
            </a:r>
          </a:p>
          <a:p>
            <a:pPr marL="239950" lvl="3" indent="0">
              <a:buNone/>
            </a:pPr>
            <a:r>
              <a:rPr lang="en-GB" sz="1440" dirty="0">
                <a:latin typeface="Consolas" pitchFamily="49" charset="0"/>
                <a:cs typeface="Consolas" pitchFamily="49" charset="0"/>
              </a:rPr>
              <a:t>/company/contacts/0/</a:t>
            </a:r>
            <a:r>
              <a:rPr lang="en-GB" sz="1440" dirty="0" err="1">
                <a:latin typeface="Consolas" pitchFamily="49" charset="0"/>
                <a:cs typeface="Consolas" pitchFamily="49" charset="0"/>
              </a:rPr>
              <a:t>nameBinding</a:t>
            </a:r>
            <a:r>
              <a:rPr lang="en-GB" sz="1440" dirty="0">
                <a:latin typeface="Consolas" pitchFamily="49" charset="0"/>
                <a:cs typeface="Consolas" pitchFamily="49" charset="0"/>
              </a:rPr>
              <a:t> Data to a UI5 Control </a:t>
            </a:r>
            <a:r>
              <a:rPr lang="en-GB" sz="1440" dirty="0"/>
              <a:t/>
            </a:r>
            <a:br>
              <a:rPr lang="en-GB" sz="1440" dirty="0"/>
            </a:br>
            <a:endParaRPr lang="en-GB" sz="1440" dirty="0"/>
          </a:p>
          <a:p>
            <a:pPr lvl="1"/>
            <a:r>
              <a:rPr lang="en-GB" sz="1400" b="1" dirty="0"/>
              <a:t>Relative binding paths within the "/company" context: </a:t>
            </a:r>
          </a:p>
          <a:p>
            <a:pPr marL="239950" lvl="3" indent="0">
              <a:buNone/>
            </a:pPr>
            <a:r>
              <a:rPr lang="en-GB" sz="1440" dirty="0">
                <a:latin typeface="Consolas" pitchFamily="49" charset="0"/>
                <a:cs typeface="Consolas" pitchFamily="49" charset="0"/>
              </a:rPr>
              <a:t>name </a:t>
            </a:r>
          </a:p>
          <a:p>
            <a:pPr marL="239950" lvl="3" indent="0">
              <a:buNone/>
            </a:pPr>
            <a:r>
              <a:rPr lang="en-GB" sz="1440" dirty="0">
                <a:latin typeface="Consolas" pitchFamily="49" charset="0"/>
                <a:cs typeface="Consolas" pitchFamily="49" charset="0"/>
              </a:rPr>
              <a:t>info/employees </a:t>
            </a:r>
          </a:p>
          <a:p>
            <a:pPr marL="239950" lvl="3" indent="0">
              <a:buNone/>
            </a:pPr>
            <a:r>
              <a:rPr lang="en-GB" sz="1440" dirty="0">
                <a:latin typeface="Consolas" pitchFamily="49" charset="0"/>
                <a:cs typeface="Consolas" pitchFamily="49" charset="0"/>
              </a:rPr>
              <a:t>contacts </a:t>
            </a:r>
            <a:r>
              <a:rPr lang="en-GB" sz="1440" dirty="0"/>
              <a:t/>
            </a:r>
            <a:br>
              <a:rPr lang="en-GB" sz="1440" dirty="0"/>
            </a:br>
            <a:endParaRPr lang="en-GB" sz="1440" dirty="0"/>
          </a:p>
          <a:p>
            <a:pPr lvl="1"/>
            <a:r>
              <a:rPr lang="en-GB" sz="1400" b="1" dirty="0"/>
              <a:t>Relative binding paths within an aggregation binding of "/company/contacts": </a:t>
            </a:r>
          </a:p>
          <a:p>
            <a:pPr marL="239950" lvl="3" indent="0">
              <a:buNone/>
            </a:pPr>
            <a:r>
              <a:rPr lang="en-GB" sz="1440" dirty="0">
                <a:latin typeface="Consolas" pitchFamily="49" charset="0"/>
                <a:cs typeface="Consolas" pitchFamily="49" charset="0"/>
              </a:rPr>
              <a:t>name </a:t>
            </a:r>
          </a:p>
          <a:p>
            <a:pPr marL="239950" lvl="3" indent="0">
              <a:buNone/>
            </a:pPr>
            <a:r>
              <a:rPr lang="en-GB" sz="1440" dirty="0">
                <a:latin typeface="Consolas" pitchFamily="49" charset="0"/>
                <a:cs typeface="Consolas" pitchFamily="49" charset="0"/>
              </a:rPr>
              <a:t>phone </a:t>
            </a:r>
            <a:endParaRPr lang="en-GB" sz="1440" kern="0" dirty="0">
              <a:latin typeface="Consolas" pitchFamily="49" charset="0"/>
              <a:ea typeface="Arial Unicode MS" pitchFamily="34" charset="-128"/>
              <a:cs typeface="Consolas" pitchFamily="49" charset="0"/>
            </a:endParaRPr>
          </a:p>
          <a:p>
            <a:endParaRPr lang="en-US" dirty="0"/>
          </a:p>
        </p:txBody>
      </p:sp>
      <p:sp>
        <p:nvSpPr>
          <p:cNvPr id="6" name="Rectangle 5"/>
          <p:cNvSpPr/>
          <p:nvPr/>
        </p:nvSpPr>
        <p:spPr bwMode="gray">
          <a:xfrm>
            <a:off x="882383" y="1136060"/>
            <a:ext cx="2906239" cy="4402096"/>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5" name="Text Placeholder 4"/>
          <p:cNvSpPr>
            <a:spLocks noGrp="1"/>
          </p:cNvSpPr>
          <p:nvPr>
            <p:ph type="body" sz="quarter" idx="11"/>
          </p:nvPr>
        </p:nvSpPr>
        <p:spPr>
          <a:xfrm>
            <a:off x="942762" y="1275640"/>
            <a:ext cx="2785479" cy="4164911"/>
          </a:xfrm>
        </p:spPr>
        <p:txBody>
          <a:bodyPr>
            <a:noAutofit/>
          </a:bodyPr>
          <a:lstStyle/>
          <a:p>
            <a:r>
              <a:rPr lang="en-GB" dirty="0" smtClean="0">
                <a:solidFill>
                  <a:srgbClr val="000000"/>
                </a:solidFill>
                <a:latin typeface="Consolas" pitchFamily="49" charset="0"/>
                <a:ea typeface="Times New Roman"/>
                <a:cs typeface="Consolas" pitchFamily="49" charset="0"/>
              </a:rPr>
              <a:t>{</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company</a:t>
            </a:r>
            <a:r>
              <a:rPr lang="en-GB" dirty="0">
                <a:solidFill>
                  <a:srgbClr val="000000"/>
                </a:solidFill>
                <a:latin typeface="Consolas" pitchFamily="49" charset="0"/>
                <a:ea typeface="Times New Roman"/>
                <a:cs typeface="Consolas" pitchFamily="49" charset="0"/>
              </a:rPr>
              <a:t>: </a:t>
            </a:r>
            <a:r>
              <a:rPr lang="en-GB" dirty="0" smtClean="0">
                <a:solidFill>
                  <a:srgbClr val="000000"/>
                </a:solidFill>
                <a:latin typeface="Consolas" pitchFamily="49" charset="0"/>
                <a:ea typeface="Times New Roman"/>
                <a:cs typeface="Consolas" pitchFamily="49" charset="0"/>
              </a:rPr>
              <a:t>{</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name</a:t>
            </a:r>
            <a:r>
              <a:rPr lang="en-GB" dirty="0">
                <a:solidFill>
                  <a:srgbClr val="000000"/>
                </a:solidFill>
                <a:latin typeface="Consolas" pitchFamily="49" charset="0"/>
                <a:ea typeface="Times New Roman"/>
                <a:cs typeface="Consolas" pitchFamily="49" charset="0"/>
              </a:rPr>
              <a:t>: </a:t>
            </a:r>
            <a:r>
              <a:rPr lang="en-GB" dirty="0" smtClean="0">
                <a:solidFill>
                  <a:schemeClr val="accent5"/>
                </a:solidFill>
                <a:latin typeface="Consolas" pitchFamily="49" charset="0"/>
                <a:ea typeface="Times New Roman"/>
                <a:cs typeface="Consolas" pitchFamily="49" charset="0"/>
              </a:rPr>
              <a:t>"ACME"</a:t>
            </a:r>
            <a:r>
              <a:rPr lang="en-GB" dirty="0" smtClean="0">
                <a:solidFill>
                  <a:srgbClr val="000000"/>
                </a:solidFill>
                <a:latin typeface="Consolas" pitchFamily="49" charset="0"/>
                <a:ea typeface="Times New Roman"/>
                <a:cs typeface="Consolas" pitchFamily="49" charset="0"/>
              </a:rPr>
              <a:t>,</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info</a:t>
            </a:r>
            <a:r>
              <a:rPr lang="en-GB" dirty="0">
                <a:solidFill>
                  <a:srgbClr val="000000"/>
                </a:solidFill>
                <a:latin typeface="Consolas" pitchFamily="49" charset="0"/>
                <a:ea typeface="Times New Roman"/>
                <a:cs typeface="Consolas" pitchFamily="49" charset="0"/>
              </a:rPr>
              <a:t>: </a:t>
            </a:r>
            <a:r>
              <a:rPr lang="en-GB" dirty="0" smtClean="0">
                <a:solidFill>
                  <a:srgbClr val="000000"/>
                </a:solidFill>
                <a:latin typeface="Consolas" pitchFamily="49" charset="0"/>
                <a:ea typeface="Times New Roman"/>
                <a:cs typeface="Consolas" pitchFamily="49" charset="0"/>
              </a:rPr>
              <a:t>{</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employees</a:t>
            </a:r>
            <a:r>
              <a:rPr lang="en-GB" dirty="0">
                <a:solidFill>
                  <a:srgbClr val="000000"/>
                </a:solidFill>
                <a:latin typeface="Consolas" pitchFamily="49" charset="0"/>
                <a:ea typeface="Times New Roman"/>
                <a:cs typeface="Consolas" pitchFamily="49" charset="0"/>
              </a:rPr>
              <a:t>: </a:t>
            </a:r>
            <a:r>
              <a:rPr lang="en-GB" dirty="0" smtClean="0">
                <a:solidFill>
                  <a:schemeClr val="tx2"/>
                </a:solidFill>
                <a:latin typeface="Consolas" pitchFamily="49" charset="0"/>
                <a:ea typeface="Times New Roman"/>
                <a:cs typeface="Consolas" pitchFamily="49" charset="0"/>
              </a:rPr>
              <a:t>3</a:t>
            </a:r>
            <a:r>
              <a:rPr lang="en-GB" dirty="0">
                <a:solidFill>
                  <a:srgbClr val="000000"/>
                </a:solidFill>
                <a:latin typeface="Consolas" pitchFamily="49" charset="0"/>
                <a:ea typeface="Times New Roman"/>
                <a:cs typeface="Consolas" pitchFamily="49" charset="0"/>
              </a:rPr>
              <a:t/>
            </a:r>
            <a:br>
              <a:rPr lang="en-GB" dirty="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contacts</a:t>
            </a:r>
            <a:r>
              <a:rPr lang="en-GB" dirty="0">
                <a:solidFill>
                  <a:srgbClr val="000000"/>
                </a:solidFill>
                <a:latin typeface="Consolas" pitchFamily="49" charset="0"/>
                <a:ea typeface="Times New Roman"/>
                <a:cs typeface="Consolas" pitchFamily="49" charset="0"/>
              </a:rPr>
              <a:t>: </a:t>
            </a:r>
            <a:r>
              <a:rPr lang="en-GB" dirty="0" smtClean="0">
                <a:solidFill>
                  <a:srgbClr val="000000"/>
                </a:solidFill>
                <a:latin typeface="Consolas" pitchFamily="49" charset="0"/>
                <a:ea typeface="Times New Roman"/>
                <a:cs typeface="Consolas" pitchFamily="49" charset="0"/>
              </a:rPr>
              <a:t>[</a:t>
            </a:r>
          </a:p>
          <a:p>
            <a:pPr>
              <a:spcBef>
                <a:spcPts val="0"/>
              </a:spcBef>
            </a:pPr>
            <a:r>
              <a:rPr lang="en-GB" dirty="0">
                <a:solidFill>
                  <a:srgbClr val="000000"/>
                </a:solidFill>
                <a:latin typeface="Consolas" pitchFamily="49" charset="0"/>
                <a:ea typeface="Times New Roman"/>
                <a:cs typeface="Consolas" pitchFamily="49" charset="0"/>
              </a:rPr>
              <a:t> </a:t>
            </a:r>
            <a:r>
              <a:rPr lang="en-GB" dirty="0" smtClean="0">
                <a:solidFill>
                  <a:srgbClr val="000000"/>
                </a:solidFill>
                <a:latin typeface="Consolas" pitchFamily="49" charset="0"/>
                <a:ea typeface="Times New Roman"/>
                <a:cs typeface="Consolas" pitchFamily="49" charset="0"/>
              </a:rPr>
              <a:t>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name</a:t>
            </a:r>
            <a:r>
              <a:rPr lang="en-GB" dirty="0">
                <a:solidFill>
                  <a:srgbClr val="000000"/>
                </a:solidFill>
                <a:latin typeface="Consolas" pitchFamily="49" charset="0"/>
                <a:ea typeface="Times New Roman"/>
                <a:cs typeface="Consolas" pitchFamily="49" charset="0"/>
              </a:rPr>
              <a:t>: </a:t>
            </a:r>
            <a:r>
              <a:rPr lang="en-GB" dirty="0">
                <a:solidFill>
                  <a:schemeClr val="accent5"/>
                </a:solidFill>
                <a:latin typeface="Consolas" pitchFamily="49" charset="0"/>
                <a:ea typeface="Times New Roman"/>
                <a:cs typeface="Consolas" pitchFamily="49" charset="0"/>
              </a:rPr>
              <a:t>"Barbara</a:t>
            </a:r>
            <a:r>
              <a:rPr lang="en-GB" dirty="0" smtClean="0">
                <a:solidFill>
                  <a:schemeClr val="accent5"/>
                </a:solidFill>
                <a:latin typeface="Consolas" pitchFamily="49" charset="0"/>
                <a:ea typeface="Times New Roman"/>
                <a:cs typeface="Consolas" pitchFamily="49" charset="0"/>
              </a:rPr>
              <a:t>"</a:t>
            </a:r>
            <a:r>
              <a:rPr lang="en-GB" dirty="0" smtClean="0">
                <a:solidFill>
                  <a:srgbClr val="000000"/>
                </a:solidFill>
                <a:latin typeface="Consolas" pitchFamily="49" charset="0"/>
                <a:ea typeface="Times New Roman"/>
                <a:cs typeface="Consolas" pitchFamily="49" charset="0"/>
              </a:rPr>
              <a:t>,</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phone</a:t>
            </a:r>
            <a:r>
              <a:rPr lang="en-GB" dirty="0">
                <a:solidFill>
                  <a:srgbClr val="000000"/>
                </a:solidFill>
                <a:latin typeface="Consolas" pitchFamily="49" charset="0"/>
                <a:ea typeface="Times New Roman"/>
                <a:cs typeface="Consolas" pitchFamily="49" charset="0"/>
              </a:rPr>
              <a:t>: </a:t>
            </a:r>
            <a:r>
              <a:rPr lang="en-GB" dirty="0">
                <a:solidFill>
                  <a:schemeClr val="accent5"/>
                </a:solidFill>
                <a:latin typeface="Consolas" pitchFamily="49" charset="0"/>
                <a:ea typeface="Times New Roman"/>
                <a:cs typeface="Consolas" pitchFamily="49" charset="0"/>
              </a:rPr>
              <a:t>"873</a:t>
            </a:r>
            <a:r>
              <a:rPr lang="en-GB" dirty="0" smtClean="0">
                <a:solidFill>
                  <a:schemeClr val="accent5"/>
                </a:solidFill>
                <a:latin typeface="Consolas" pitchFamily="49" charset="0"/>
                <a:ea typeface="Times New Roman"/>
                <a:cs typeface="Consolas" pitchFamily="49" charset="0"/>
              </a:rPr>
              <a:t>"</a:t>
            </a:r>
            <a:r>
              <a:rPr lang="en-GB" dirty="0" smtClean="0">
                <a:solidFill>
                  <a:srgbClr val="000000"/>
                </a:solidFill>
                <a:latin typeface="Consolas" pitchFamily="49" charset="0"/>
                <a:ea typeface="Times New Roman"/>
                <a:cs typeface="Consolas" pitchFamily="49" charset="0"/>
              </a:rPr>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name</a:t>
            </a:r>
            <a:r>
              <a:rPr lang="en-GB" dirty="0">
                <a:solidFill>
                  <a:srgbClr val="000000"/>
                </a:solidFill>
                <a:latin typeface="Consolas" pitchFamily="49" charset="0"/>
                <a:ea typeface="Times New Roman"/>
                <a:cs typeface="Consolas" pitchFamily="49" charset="0"/>
              </a:rPr>
              <a:t>: </a:t>
            </a:r>
            <a:r>
              <a:rPr lang="en-GB" dirty="0">
                <a:solidFill>
                  <a:schemeClr val="accent5"/>
                </a:solidFill>
                <a:latin typeface="Consolas" pitchFamily="49" charset="0"/>
                <a:ea typeface="Times New Roman"/>
                <a:cs typeface="Consolas" pitchFamily="49" charset="0"/>
              </a:rPr>
              <a:t>"Gerry</a:t>
            </a:r>
            <a:r>
              <a:rPr lang="en-GB" dirty="0" smtClean="0">
                <a:solidFill>
                  <a:schemeClr val="accent5"/>
                </a:solidFill>
                <a:latin typeface="Consolas" pitchFamily="49" charset="0"/>
                <a:ea typeface="Times New Roman"/>
                <a:cs typeface="Consolas" pitchFamily="49" charset="0"/>
              </a:rPr>
              <a:t>"</a:t>
            </a:r>
            <a:r>
              <a:rPr lang="en-GB" dirty="0" smtClean="0">
                <a:solidFill>
                  <a:srgbClr val="000000"/>
                </a:solidFill>
                <a:latin typeface="Consolas" pitchFamily="49" charset="0"/>
                <a:ea typeface="Times New Roman"/>
                <a:cs typeface="Consolas" pitchFamily="49" charset="0"/>
              </a:rPr>
              <a:t>,</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phone</a:t>
            </a:r>
            <a:r>
              <a:rPr lang="en-GB" dirty="0">
                <a:solidFill>
                  <a:srgbClr val="000000"/>
                </a:solidFill>
                <a:latin typeface="Consolas" pitchFamily="49" charset="0"/>
                <a:ea typeface="Times New Roman"/>
                <a:cs typeface="Consolas" pitchFamily="49" charset="0"/>
              </a:rPr>
              <a:t>: </a:t>
            </a:r>
            <a:r>
              <a:rPr lang="en-GB" dirty="0">
                <a:solidFill>
                  <a:schemeClr val="accent5"/>
                </a:solidFill>
                <a:latin typeface="Consolas" pitchFamily="49" charset="0"/>
                <a:ea typeface="Times New Roman"/>
                <a:cs typeface="Consolas" pitchFamily="49" charset="0"/>
              </a:rPr>
              <a:t>"734</a:t>
            </a:r>
            <a:r>
              <a:rPr lang="en-GB" dirty="0" smtClean="0">
                <a:solidFill>
                  <a:schemeClr val="accent5"/>
                </a:solidFill>
                <a:latin typeface="Consolas" pitchFamily="49" charset="0"/>
                <a:ea typeface="Times New Roman"/>
                <a:cs typeface="Consolas" pitchFamily="49" charset="0"/>
              </a:rPr>
              <a:t>"</a:t>
            </a:r>
            <a:r>
              <a:rPr lang="en-GB" dirty="0" smtClean="0">
                <a:solidFill>
                  <a:srgbClr val="000000"/>
                </a:solidFill>
                <a:latin typeface="Consolas" pitchFamily="49" charset="0"/>
                <a:ea typeface="Times New Roman"/>
                <a:cs typeface="Consolas" pitchFamily="49" charset="0"/>
              </a:rPr>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a:t>
            </a:r>
          </a:p>
          <a:p>
            <a:pPr>
              <a:spcBef>
                <a:spcPts val="0"/>
              </a:spcBef>
            </a:pPr>
            <a:r>
              <a:rPr lang="en-GB" dirty="0" smtClean="0">
                <a:solidFill>
                  <a:srgbClr val="000000"/>
                </a:solidFill>
                <a:latin typeface="Consolas" pitchFamily="49" charset="0"/>
                <a:ea typeface="Times New Roman"/>
                <a:cs typeface="Consolas" pitchFamily="49" charset="0"/>
              </a:rPr>
              <a:t>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  }</a:t>
            </a:r>
            <a:br>
              <a:rPr lang="en-GB" dirty="0" smtClean="0">
                <a:solidFill>
                  <a:srgbClr val="000000"/>
                </a:solidFill>
                <a:latin typeface="Consolas" pitchFamily="49" charset="0"/>
                <a:ea typeface="Times New Roman"/>
                <a:cs typeface="Consolas" pitchFamily="49" charset="0"/>
              </a:rPr>
            </a:br>
            <a:r>
              <a:rPr lang="en-GB" dirty="0" smtClean="0">
                <a:solidFill>
                  <a:srgbClr val="000000"/>
                </a:solidFill>
                <a:latin typeface="Consolas" pitchFamily="49" charset="0"/>
                <a:ea typeface="Times New Roman"/>
                <a:cs typeface="Consolas" pitchFamily="49" charset="0"/>
              </a:rPr>
              <a:t>}</a:t>
            </a:r>
            <a:endParaRPr lang="en-GB" dirty="0">
              <a:solidFill>
                <a:srgbClr val="000000"/>
              </a:solidFill>
              <a:latin typeface="Consolas" pitchFamily="49" charset="0"/>
              <a:ea typeface="Times New Roman"/>
              <a:cs typeface="Consolas" pitchFamily="49" charset="0"/>
            </a:endParaRPr>
          </a:p>
        </p:txBody>
      </p:sp>
    </p:spTree>
    <p:extLst>
      <p:ext uri="{BB962C8B-B14F-4D97-AF65-F5344CB8AC3E}">
        <p14:creationId xmlns:p14="http://schemas.microsoft.com/office/powerpoint/2010/main" val="40910919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Multiple Models / </a:t>
            </a:r>
            <a:r>
              <a:rPr lang="de-DE" sz="2879" dirty="0" err="1">
                <a:solidFill>
                  <a:schemeClr val="accent1"/>
                </a:solidFill>
              </a:rPr>
              <a:t>Named</a:t>
            </a:r>
            <a:r>
              <a:rPr lang="de-DE" sz="2879" dirty="0">
                <a:solidFill>
                  <a:schemeClr val="accent1"/>
                </a:solidFill>
              </a:rPr>
              <a:t> Models</a:t>
            </a:r>
            <a:endParaRPr lang="en-US" sz="2879" dirty="0">
              <a:solidFill>
                <a:schemeClr val="accent1"/>
              </a:solidFill>
            </a:endParaRPr>
          </a:p>
        </p:txBody>
      </p:sp>
      <p:sp>
        <p:nvSpPr>
          <p:cNvPr id="3" name="Text Placeholder 2"/>
          <p:cNvSpPr>
            <a:spLocks noGrp="1"/>
          </p:cNvSpPr>
          <p:nvPr>
            <p:ph type="body" sz="quarter" idx="10"/>
          </p:nvPr>
        </p:nvSpPr>
        <p:spPr>
          <a:xfrm>
            <a:off x="1085670" y="1299696"/>
            <a:ext cx="7643030" cy="685467"/>
          </a:xfrm>
        </p:spPr>
        <p:txBody>
          <a:bodyPr/>
          <a:lstStyle/>
          <a:p>
            <a:r>
              <a:rPr lang="en-US" sz="1600" b="0" dirty="0"/>
              <a:t>It is possible to set </a:t>
            </a:r>
            <a:r>
              <a:rPr lang="en-US" sz="1600" b="0" dirty="0" smtClean="0"/>
              <a:t>multiple models </a:t>
            </a:r>
            <a:r>
              <a:rPr lang="en-US" sz="1600" b="0" dirty="0"/>
              <a:t>for an element or the core by specifying </a:t>
            </a:r>
            <a:r>
              <a:rPr lang="en-US" sz="1600" b="0" dirty="0" smtClean="0"/>
              <a:t>individual names </a:t>
            </a:r>
            <a:r>
              <a:rPr lang="en-US" sz="1600" b="0" dirty="0"/>
              <a:t>for the </a:t>
            </a:r>
            <a:r>
              <a:rPr lang="en-US" sz="1600" b="0" dirty="0" smtClean="0"/>
              <a:t>models, which are used to identify them.</a:t>
            </a:r>
            <a:endParaRPr lang="en-GB" sz="1600" b="0" kern="0" dirty="0">
              <a:ea typeface="Arial Unicode MS" pitchFamily="34" charset="-128"/>
              <a:cs typeface="Arial Unicode MS" pitchFamily="34" charset="-128"/>
            </a:endParaRPr>
          </a:p>
          <a:p>
            <a:endParaRPr lang="en-US"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79" y="1985163"/>
            <a:ext cx="7688823" cy="1204442"/>
          </a:xfrm>
          <a:prstGeom prst="rect">
            <a:avLst/>
          </a:prstGeom>
          <a:effectLst>
            <a:innerShdw blurRad="114300">
              <a:prstClr val="black"/>
            </a:inn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27" y="3791824"/>
            <a:ext cx="7688823" cy="345889"/>
          </a:xfrm>
          <a:prstGeom prst="rect">
            <a:avLst/>
          </a:prstGeom>
          <a:effectLst>
            <a:innerShdw blurRad="114300">
              <a:prstClr val="black"/>
            </a:inn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426" y="4733495"/>
            <a:ext cx="7688823" cy="491088"/>
          </a:xfrm>
          <a:prstGeom prst="rect">
            <a:avLst/>
          </a:prstGeom>
          <a:effectLst>
            <a:innerShdw blurRad="114300">
              <a:prstClr val="black"/>
            </a:innerShdw>
          </a:effectLst>
        </p:spPr>
      </p:pic>
      <p:sp>
        <p:nvSpPr>
          <p:cNvPr id="7" name="Text Placeholder 2_"/>
          <p:cNvSpPr txBox="1">
            <a:spLocks/>
          </p:cNvSpPr>
          <p:nvPr/>
        </p:nvSpPr>
        <p:spPr bwMode="gray">
          <a:xfrm>
            <a:off x="1280979" y="3449092"/>
            <a:ext cx="7643030" cy="34273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19" b="0" dirty="0"/>
              <a:t>Property bindings for a named model:</a:t>
            </a:r>
          </a:p>
        </p:txBody>
      </p:sp>
      <p:sp>
        <p:nvSpPr>
          <p:cNvPr id="8" name="Text Placeholder 2__"/>
          <p:cNvSpPr txBox="1">
            <a:spLocks/>
          </p:cNvSpPr>
          <p:nvPr/>
        </p:nvSpPr>
        <p:spPr bwMode="gray">
          <a:xfrm>
            <a:off x="1280979" y="4372066"/>
            <a:ext cx="7643030" cy="34273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19" b="0" dirty="0"/>
              <a:t>Aggregation bindings for a named model:</a:t>
            </a:r>
          </a:p>
        </p:txBody>
      </p:sp>
    </p:spTree>
    <p:extLst>
      <p:ext uri="{BB962C8B-B14F-4D97-AF65-F5344CB8AC3E}">
        <p14:creationId xmlns:p14="http://schemas.microsoft.com/office/powerpoint/2010/main" val="3264987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7</a:t>
            </a:r>
            <a:r>
              <a:rPr lang="en-GB" sz="4000" dirty="0" smtClean="0">
                <a:solidFill>
                  <a:srgbClr val="A80163"/>
                </a:solidFill>
                <a:ea typeface="+mj-ea"/>
                <a:cs typeface="+mj-cs"/>
              </a:rPr>
              <a:t>, </a:t>
            </a:r>
            <a:r>
              <a:rPr lang="en-GB" sz="4000" dirty="0" smtClean="0">
                <a:solidFill>
                  <a:srgbClr val="A80163"/>
                </a:solidFill>
                <a:ea typeface="+mj-ea"/>
                <a:cs typeface="+mj-cs"/>
                <a:hlinkClick r:id="rId9"/>
              </a:rPr>
              <a:t>20</a:t>
            </a:r>
            <a:r>
              <a:rPr lang="en-GB" sz="4000" dirty="0" smtClean="0">
                <a:solidFill>
                  <a:srgbClr val="A80163"/>
                </a:solidFill>
                <a:ea typeface="+mj-ea"/>
                <a:cs typeface="+mj-cs"/>
              </a:rPr>
              <a:t>, </a:t>
            </a:r>
            <a:r>
              <a:rPr lang="en-GB" sz="4000" dirty="0" smtClean="0">
                <a:solidFill>
                  <a:srgbClr val="A80163"/>
                </a:solidFill>
                <a:ea typeface="+mj-ea"/>
                <a:cs typeface="+mj-cs"/>
                <a:hlinkClick r:id="rId10"/>
              </a:rPr>
              <a:t>21</a:t>
            </a:r>
            <a:r>
              <a:rPr lang="en-GB" sz="4000" dirty="0" smtClean="0">
                <a:solidFill>
                  <a:srgbClr val="A80163"/>
                </a:solidFill>
                <a:ea typeface="+mj-ea"/>
                <a:cs typeface="+mj-cs"/>
              </a:rPr>
              <a:t>, </a:t>
            </a:r>
            <a:r>
              <a:rPr lang="en-GB" sz="4000" dirty="0" smtClean="0">
                <a:solidFill>
                  <a:srgbClr val="A80163"/>
                </a:solidFill>
                <a:ea typeface="+mj-ea"/>
                <a:cs typeface="+mj-cs"/>
                <a:hlinkClick r:id="rId11"/>
              </a:rPr>
              <a:t>22</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3216805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a:solidFill>
                  <a:schemeClr val="accent1"/>
                </a:solidFill>
                <a:latin typeface="Arial" panose="020B0604020202020204" pitchFamily="34" charset="0"/>
              </a:rPr>
              <a:t>Extended Data Binding Syntax</a:t>
            </a:r>
            <a:endParaRPr lang="en-US" sz="4000" dirty="0">
              <a:solidFill>
                <a:srgbClr val="A80163"/>
              </a:solidFill>
            </a:endParaRPr>
          </a:p>
        </p:txBody>
      </p:sp>
    </p:spTree>
    <p:custDataLst>
      <p:tags r:id="rId1"/>
    </p:custDataLst>
    <p:extLst>
      <p:ext uri="{BB962C8B-B14F-4D97-AF65-F5344CB8AC3E}">
        <p14:creationId xmlns:p14="http://schemas.microsoft.com/office/powerpoint/2010/main" val="10826109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007" y="3403927"/>
            <a:ext cx="3725358" cy="1933520"/>
          </a:xfrm>
          <a:prstGeom prst="rect">
            <a:avLst/>
          </a:prstGeom>
          <a:effectLst>
            <a:innerShdw blurRad="114300">
              <a:prstClr val="black"/>
            </a:inn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678" y="3403926"/>
            <a:ext cx="3725358" cy="1933520"/>
          </a:xfrm>
          <a:prstGeom prst="rect">
            <a:avLst/>
          </a:prstGeom>
          <a:effectLst>
            <a:innerShdw blurRad="114300">
              <a:prstClr val="black"/>
            </a:innerShdw>
          </a:effectLst>
        </p:spPr>
      </p:pic>
      <p:sp>
        <p:nvSpPr>
          <p:cNvPr id="2" name="Title 1"/>
          <p:cNvSpPr>
            <a:spLocks noGrp="1"/>
          </p:cNvSpPr>
          <p:nvPr>
            <p:ph type="title"/>
          </p:nvPr>
        </p:nvSpPr>
        <p:spPr>
          <a:xfrm>
            <a:off x="363324" y="505958"/>
            <a:ext cx="8221605" cy="388800"/>
          </a:xfrm>
        </p:spPr>
        <p:txBody>
          <a:bodyPr/>
          <a:lstStyle/>
          <a:p>
            <a:r>
              <a:rPr lang="de-DE" sz="2879" dirty="0">
                <a:solidFill>
                  <a:schemeClr val="accent1"/>
                </a:solidFill>
              </a:rPr>
              <a:t>Extended Data Binding Syntax</a:t>
            </a:r>
            <a:endParaRPr lang="en-US" sz="2879" dirty="0">
              <a:solidFill>
                <a:schemeClr val="accent1"/>
              </a:solidFill>
            </a:endParaRPr>
          </a:p>
        </p:txBody>
      </p:sp>
      <p:sp>
        <p:nvSpPr>
          <p:cNvPr id="3" name="Text Placeholder 2"/>
          <p:cNvSpPr>
            <a:spLocks noGrp="1"/>
          </p:cNvSpPr>
          <p:nvPr>
            <p:ph type="body" sz="quarter" idx="10"/>
          </p:nvPr>
        </p:nvSpPr>
        <p:spPr>
          <a:xfrm>
            <a:off x="1351999" y="2999173"/>
            <a:ext cx="3747595" cy="2092967"/>
          </a:xfrm>
        </p:spPr>
        <p:txBody>
          <a:bodyPr/>
          <a:lstStyle/>
          <a:p>
            <a:r>
              <a:rPr lang="de-DE" sz="1400" dirty="0" smtClean="0">
                <a:cs typeface="Consolas" pitchFamily="49" charset="0"/>
              </a:rPr>
              <a:t>Extended </a:t>
            </a:r>
            <a:r>
              <a:rPr lang="de-DE" sz="1400" dirty="0" err="1" smtClean="0">
                <a:cs typeface="Consolas" pitchFamily="49" charset="0"/>
              </a:rPr>
              <a:t>property</a:t>
            </a:r>
            <a:r>
              <a:rPr lang="de-DE" sz="1400" dirty="0" smtClean="0">
                <a:cs typeface="Consolas" pitchFamily="49" charset="0"/>
              </a:rPr>
              <a:t> </a:t>
            </a:r>
            <a:r>
              <a:rPr lang="de-DE" sz="1400" dirty="0" err="1" smtClean="0">
                <a:cs typeface="Consolas" pitchFamily="49" charset="0"/>
              </a:rPr>
              <a:t>binding</a:t>
            </a:r>
            <a:r>
              <a:rPr lang="de-DE" sz="1400" dirty="0" smtClean="0">
                <a:cs typeface="Consolas" pitchFamily="49" charset="0"/>
              </a:rPr>
              <a:t>:</a:t>
            </a:r>
          </a:p>
        </p:txBody>
      </p:sp>
      <p:sp>
        <p:nvSpPr>
          <p:cNvPr id="4" name="Text Placeholder 3"/>
          <p:cNvSpPr>
            <a:spLocks noGrp="1"/>
          </p:cNvSpPr>
          <p:nvPr>
            <p:ph type="body" sz="quarter" idx="11"/>
          </p:nvPr>
        </p:nvSpPr>
        <p:spPr>
          <a:xfrm>
            <a:off x="5248592" y="2999173"/>
            <a:ext cx="3747595" cy="2092967"/>
          </a:xfrm>
        </p:spPr>
        <p:txBody>
          <a:bodyPr/>
          <a:lstStyle/>
          <a:p>
            <a:r>
              <a:rPr lang="de-DE" sz="1400" dirty="0">
                <a:cs typeface="Consolas" pitchFamily="49" charset="0"/>
              </a:rPr>
              <a:t>Extended </a:t>
            </a:r>
            <a:r>
              <a:rPr lang="de-DE" sz="1400" dirty="0" err="1" smtClean="0">
                <a:cs typeface="Consolas" pitchFamily="49" charset="0"/>
              </a:rPr>
              <a:t>aggregation</a:t>
            </a:r>
            <a:r>
              <a:rPr lang="de-DE" sz="1400" dirty="0" smtClean="0">
                <a:cs typeface="Consolas" pitchFamily="49" charset="0"/>
              </a:rPr>
              <a:t> </a:t>
            </a:r>
            <a:r>
              <a:rPr lang="de-DE" sz="1400" dirty="0" err="1" smtClean="0">
                <a:cs typeface="Consolas" pitchFamily="49" charset="0"/>
              </a:rPr>
              <a:t>binding</a:t>
            </a:r>
            <a:r>
              <a:rPr lang="de-DE" sz="1400" dirty="0" smtClean="0">
                <a:cs typeface="Consolas" pitchFamily="49" charset="0"/>
              </a:rPr>
              <a:t>:</a:t>
            </a:r>
            <a:endParaRPr lang="en-US" sz="1400" dirty="0">
              <a:latin typeface="Consolas" pitchFamily="49" charset="0"/>
              <a:cs typeface="Consolas" pitchFamily="49" charset="0"/>
            </a:endParaRPr>
          </a:p>
        </p:txBody>
      </p:sp>
      <p:sp>
        <p:nvSpPr>
          <p:cNvPr id="5" name="Text Placeholder 2_"/>
          <p:cNvSpPr txBox="1">
            <a:spLocks/>
          </p:cNvSpPr>
          <p:nvPr/>
        </p:nvSpPr>
        <p:spPr bwMode="gray">
          <a:xfrm>
            <a:off x="941899" y="1246764"/>
            <a:ext cx="7643030" cy="146566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600" b="0" dirty="0" err="1"/>
              <a:t>Instead</a:t>
            </a:r>
            <a:r>
              <a:rPr lang="de-DE" sz="1600" b="0" dirty="0"/>
              <a:t> </a:t>
            </a:r>
            <a:r>
              <a:rPr lang="de-DE" sz="1600" b="0" dirty="0" err="1"/>
              <a:t>of</a:t>
            </a:r>
            <a:r>
              <a:rPr lang="de-DE" sz="1600" b="0" dirty="0"/>
              <a:t> just </a:t>
            </a:r>
            <a:r>
              <a:rPr lang="de-DE" sz="1600" b="0" dirty="0" err="1"/>
              <a:t>using</a:t>
            </a:r>
            <a:r>
              <a:rPr lang="de-DE" sz="1600" b="0" dirty="0"/>
              <a:t> </a:t>
            </a:r>
            <a:r>
              <a:rPr lang="de-DE" sz="1600" b="0" dirty="0" err="1"/>
              <a:t>the</a:t>
            </a:r>
            <a:r>
              <a:rPr lang="de-DE" sz="1600" b="0" dirty="0"/>
              <a:t> </a:t>
            </a:r>
            <a:r>
              <a:rPr lang="de-DE" sz="1600" b="0" dirty="0" err="1"/>
              <a:t>token</a:t>
            </a:r>
            <a:r>
              <a:rPr lang="de-DE" sz="1600" b="0" dirty="0"/>
              <a:t> </a:t>
            </a:r>
            <a:r>
              <a:rPr lang="de-DE" sz="1600" b="0" dirty="0" err="1"/>
              <a:t>name</a:t>
            </a:r>
            <a:r>
              <a:rPr lang="de-DE" sz="1600" b="0" dirty="0"/>
              <a:t> </a:t>
            </a:r>
            <a:r>
              <a:rPr lang="de-DE" sz="1600" b="0" dirty="0" err="1"/>
              <a:t>of</a:t>
            </a:r>
            <a:r>
              <a:rPr lang="de-DE" sz="1600" b="0" dirty="0"/>
              <a:t> a </a:t>
            </a:r>
            <a:r>
              <a:rPr lang="de-DE" sz="1600" b="0" dirty="0" err="1"/>
              <a:t>model</a:t>
            </a:r>
            <a:r>
              <a:rPr lang="de-DE" sz="1600" b="0" dirty="0"/>
              <a:t> </a:t>
            </a:r>
            <a:r>
              <a:rPr lang="de-DE" sz="1600" b="0" dirty="0" err="1"/>
              <a:t>property</a:t>
            </a:r>
            <a:r>
              <a:rPr lang="de-DE" sz="1600" b="0" dirty="0"/>
              <a:t> </a:t>
            </a:r>
            <a:r>
              <a:rPr lang="de-DE" sz="1600" b="0" dirty="0" err="1"/>
              <a:t>you</a:t>
            </a:r>
            <a:r>
              <a:rPr lang="de-DE" sz="1600" b="0" dirty="0"/>
              <a:t> </a:t>
            </a:r>
            <a:r>
              <a:rPr lang="de-DE" sz="1600" b="0" dirty="0" err="1"/>
              <a:t>can</a:t>
            </a:r>
            <a:r>
              <a:rPr lang="de-DE" sz="1600" b="0" dirty="0"/>
              <a:t> also </a:t>
            </a:r>
            <a:r>
              <a:rPr lang="de-DE" sz="1600" b="0" dirty="0" err="1"/>
              <a:t>use</a:t>
            </a:r>
            <a:r>
              <a:rPr lang="de-DE" sz="1600" b="0" dirty="0"/>
              <a:t> </a:t>
            </a:r>
            <a:r>
              <a:rPr lang="de-DE" sz="1600" b="0" dirty="0" err="1"/>
              <a:t>the</a:t>
            </a:r>
            <a:r>
              <a:rPr lang="de-DE" sz="1600" b="0" dirty="0"/>
              <a:t> </a:t>
            </a:r>
            <a:r>
              <a:rPr lang="de-DE" sz="1600" b="0" dirty="0" err="1"/>
              <a:t>extended</a:t>
            </a:r>
            <a:r>
              <a:rPr lang="de-DE" sz="1600" b="0" dirty="0"/>
              <a:t> </a:t>
            </a:r>
            <a:r>
              <a:rPr lang="de-DE" sz="1600" b="0" dirty="0" err="1"/>
              <a:t>data</a:t>
            </a:r>
            <a:r>
              <a:rPr lang="de-DE" sz="1600" b="0" dirty="0"/>
              <a:t> </a:t>
            </a:r>
            <a:r>
              <a:rPr lang="de-DE" sz="1600" b="0" dirty="0" err="1"/>
              <a:t>binding</a:t>
            </a:r>
            <a:r>
              <a:rPr lang="de-DE" sz="1600" b="0" dirty="0"/>
              <a:t> </a:t>
            </a:r>
            <a:r>
              <a:rPr lang="de-DE" sz="1600" b="0" dirty="0" err="1"/>
              <a:t>syntax</a:t>
            </a:r>
            <a:r>
              <a:rPr lang="de-DE" sz="1600" b="0" dirty="0"/>
              <a:t>. This </a:t>
            </a:r>
            <a:r>
              <a:rPr lang="de-DE" sz="1600" b="0" dirty="0" err="1"/>
              <a:t>enables</a:t>
            </a:r>
            <a:r>
              <a:rPr lang="de-DE" sz="1600" b="0" dirty="0"/>
              <a:t> </a:t>
            </a:r>
            <a:r>
              <a:rPr lang="de-DE" sz="1600" b="0" dirty="0" err="1"/>
              <a:t>you</a:t>
            </a:r>
            <a:r>
              <a:rPr lang="de-DE" sz="1600" b="0" dirty="0"/>
              <a:t> </a:t>
            </a:r>
            <a:r>
              <a:rPr lang="de-DE" sz="1600" b="0" dirty="0" err="1"/>
              <a:t>to</a:t>
            </a:r>
            <a:r>
              <a:rPr lang="de-DE" sz="1600" b="0" dirty="0"/>
              <a:t> </a:t>
            </a:r>
            <a:r>
              <a:rPr lang="de-DE" sz="1600" b="0" dirty="0" err="1"/>
              <a:t>use</a:t>
            </a:r>
            <a:r>
              <a:rPr lang="de-DE" sz="1600" b="0" dirty="0"/>
              <a:t> </a:t>
            </a:r>
            <a:r>
              <a:rPr lang="de-DE" sz="1600" b="0" dirty="0" err="1"/>
              <a:t>formatters</a:t>
            </a:r>
            <a:r>
              <a:rPr lang="de-DE" sz="1600" b="0" dirty="0"/>
              <a:t> </a:t>
            </a:r>
            <a:r>
              <a:rPr lang="de-DE" sz="1600" b="0" dirty="0" err="1"/>
              <a:t>and</a:t>
            </a:r>
            <a:r>
              <a:rPr lang="de-DE" sz="1600" b="0" dirty="0"/>
              <a:t> </a:t>
            </a:r>
            <a:r>
              <a:rPr lang="de-DE" sz="1600" b="0" dirty="0" err="1"/>
              <a:t>the</a:t>
            </a:r>
            <a:r>
              <a:rPr lang="de-DE" sz="1600" b="0" dirty="0"/>
              <a:t> type </a:t>
            </a:r>
            <a:r>
              <a:rPr lang="de-DE" sz="1600" b="0" dirty="0" err="1"/>
              <a:t>system</a:t>
            </a:r>
            <a:r>
              <a:rPr lang="de-DE" sz="1600" b="0" dirty="0"/>
              <a:t> </a:t>
            </a:r>
            <a:r>
              <a:rPr lang="de-DE" sz="1600" b="0" dirty="0" err="1"/>
              <a:t>for</a:t>
            </a:r>
            <a:r>
              <a:rPr lang="de-DE" sz="1600" b="0" dirty="0"/>
              <a:t> </a:t>
            </a:r>
            <a:r>
              <a:rPr lang="de-DE" sz="1600" b="0" dirty="0" err="1"/>
              <a:t>property</a:t>
            </a:r>
            <a:r>
              <a:rPr lang="de-DE" sz="1600" b="0" dirty="0"/>
              <a:t> </a:t>
            </a:r>
            <a:r>
              <a:rPr lang="de-DE" sz="1600" b="0" dirty="0" err="1"/>
              <a:t>binding</a:t>
            </a:r>
            <a:r>
              <a:rPr lang="de-DE" sz="1600" b="0" dirty="0"/>
              <a:t> </a:t>
            </a:r>
            <a:r>
              <a:rPr lang="de-DE" sz="1600" b="0" dirty="0" err="1"/>
              <a:t>and</a:t>
            </a:r>
            <a:r>
              <a:rPr lang="de-DE" sz="1600" b="0" dirty="0"/>
              <a:t> </a:t>
            </a:r>
            <a:r>
              <a:rPr lang="de-DE" sz="1600" b="0" dirty="0" err="1"/>
              <a:t>templates</a:t>
            </a:r>
            <a:r>
              <a:rPr lang="de-DE" sz="1600" b="0" dirty="0"/>
              <a:t>, </a:t>
            </a:r>
            <a:r>
              <a:rPr lang="de-DE" sz="1600" b="0" dirty="0" err="1"/>
              <a:t>filter</a:t>
            </a:r>
            <a:r>
              <a:rPr lang="de-DE" sz="1600" b="0" dirty="0"/>
              <a:t> </a:t>
            </a:r>
            <a:r>
              <a:rPr lang="de-DE" sz="1600" b="0" dirty="0" err="1"/>
              <a:t>and</a:t>
            </a:r>
            <a:r>
              <a:rPr lang="de-DE" sz="1600" b="0" dirty="0"/>
              <a:t> </a:t>
            </a:r>
            <a:r>
              <a:rPr lang="de-DE" sz="1600" b="0" dirty="0" err="1"/>
              <a:t>sorters</a:t>
            </a:r>
            <a:r>
              <a:rPr lang="de-DE" sz="1600" b="0" dirty="0"/>
              <a:t> </a:t>
            </a:r>
            <a:r>
              <a:rPr lang="de-DE" sz="1600" b="0" dirty="0" err="1"/>
              <a:t>for</a:t>
            </a:r>
            <a:r>
              <a:rPr lang="de-DE" sz="1600" b="0" dirty="0"/>
              <a:t> </a:t>
            </a:r>
            <a:r>
              <a:rPr lang="de-DE" sz="1600" b="0" dirty="0" err="1"/>
              <a:t>aggregation</a:t>
            </a:r>
            <a:r>
              <a:rPr lang="de-DE" sz="1600" b="0" dirty="0"/>
              <a:t> </a:t>
            </a:r>
            <a:r>
              <a:rPr lang="de-DE" sz="1600" b="0" dirty="0" err="1"/>
              <a:t>binding</a:t>
            </a:r>
            <a:r>
              <a:rPr lang="de-DE" sz="1600" b="0" dirty="0"/>
              <a:t>.</a:t>
            </a:r>
          </a:p>
          <a:p>
            <a:r>
              <a:rPr lang="de-DE" sz="1600" b="0" dirty="0" err="1"/>
              <a:t>To</a:t>
            </a:r>
            <a:r>
              <a:rPr lang="de-DE" sz="1600" b="0" dirty="0"/>
              <a:t> </a:t>
            </a:r>
            <a:r>
              <a:rPr lang="de-DE" sz="1600" b="0" dirty="0" err="1"/>
              <a:t>use</a:t>
            </a:r>
            <a:r>
              <a:rPr lang="de-DE" sz="1600" b="0" dirty="0"/>
              <a:t> </a:t>
            </a:r>
            <a:r>
              <a:rPr lang="de-DE" sz="1600" b="0" dirty="0" err="1"/>
              <a:t>the</a:t>
            </a:r>
            <a:r>
              <a:rPr lang="de-DE" sz="1600" b="0" dirty="0"/>
              <a:t> </a:t>
            </a:r>
            <a:r>
              <a:rPr lang="de-DE" sz="1600" b="0" dirty="0" err="1"/>
              <a:t>extended</a:t>
            </a:r>
            <a:r>
              <a:rPr lang="de-DE" sz="1600" b="0" dirty="0"/>
              <a:t> </a:t>
            </a:r>
            <a:r>
              <a:rPr lang="de-DE" sz="1600" b="0" dirty="0" err="1"/>
              <a:t>syntax</a:t>
            </a:r>
            <a:r>
              <a:rPr lang="de-DE" sz="1600" b="0" dirty="0"/>
              <a:t> </a:t>
            </a:r>
            <a:r>
              <a:rPr lang="de-DE" sz="1600" b="0" dirty="0" err="1"/>
              <a:t>you</a:t>
            </a:r>
            <a:r>
              <a:rPr lang="de-DE" sz="1600" b="0" dirty="0"/>
              <a:t> </a:t>
            </a:r>
            <a:r>
              <a:rPr lang="de-DE" sz="1600" b="0" dirty="0" err="1"/>
              <a:t>supply</a:t>
            </a:r>
            <a:r>
              <a:rPr lang="de-DE" sz="1600" b="0" dirty="0"/>
              <a:t> an </a:t>
            </a:r>
            <a:r>
              <a:rPr lang="de-DE" sz="1600" b="0" dirty="0" err="1"/>
              <a:t>object</a:t>
            </a:r>
            <a:r>
              <a:rPr lang="de-DE" sz="1600" b="0" dirty="0"/>
              <a:t> </a:t>
            </a:r>
            <a:r>
              <a:rPr lang="de-DE" sz="1600" b="0" dirty="0" err="1"/>
              <a:t>literal</a:t>
            </a:r>
            <a:r>
              <a:rPr lang="de-DE" sz="1600" b="0" dirty="0"/>
              <a:t> </a:t>
            </a:r>
            <a:r>
              <a:rPr lang="de-DE" sz="1600" b="0" dirty="0" err="1"/>
              <a:t>for</a:t>
            </a:r>
            <a:r>
              <a:rPr lang="de-DE" sz="1600" b="0" dirty="0"/>
              <a:t> </a:t>
            </a:r>
            <a:r>
              <a:rPr lang="de-DE" sz="1600" b="0" dirty="0" err="1"/>
              <a:t>the</a:t>
            </a:r>
            <a:r>
              <a:rPr lang="de-DE" sz="1600" b="0" dirty="0"/>
              <a:t> </a:t>
            </a:r>
            <a:r>
              <a:rPr lang="de-DE" sz="1600" b="0" dirty="0" err="1"/>
              <a:t>bound</a:t>
            </a:r>
            <a:r>
              <a:rPr lang="de-DE" sz="1600" b="0" dirty="0"/>
              <a:t> </a:t>
            </a:r>
            <a:r>
              <a:rPr lang="de-DE" sz="1600" b="0" dirty="0" err="1"/>
              <a:t>property</a:t>
            </a:r>
            <a:r>
              <a:rPr lang="de-DE" sz="1600" b="0" dirty="0"/>
              <a:t>/</a:t>
            </a:r>
            <a:r>
              <a:rPr lang="de-DE" sz="1600" b="0" dirty="0" err="1"/>
              <a:t>aggregation</a:t>
            </a:r>
            <a:r>
              <a:rPr lang="de-DE" sz="1600" b="0" dirty="0"/>
              <a:t>.</a:t>
            </a:r>
          </a:p>
        </p:txBody>
      </p:sp>
    </p:spTree>
    <p:extLst>
      <p:ext uri="{BB962C8B-B14F-4D97-AF65-F5344CB8AC3E}">
        <p14:creationId xmlns:p14="http://schemas.microsoft.com/office/powerpoint/2010/main" val="12617776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266" y="2509627"/>
            <a:ext cx="7634621" cy="2652796"/>
          </a:xfrm>
          <a:prstGeom prst="rect">
            <a:avLst/>
          </a:prstGeom>
          <a:effectLst>
            <a:innerShdw blurRad="114300">
              <a:prstClr val="black"/>
            </a:innerShdw>
          </a:effectLst>
        </p:spPr>
      </p:pic>
      <p:sp>
        <p:nvSpPr>
          <p:cNvPr id="2" name="Title 1"/>
          <p:cNvSpPr>
            <a:spLocks noGrp="1"/>
          </p:cNvSpPr>
          <p:nvPr>
            <p:ph type="title"/>
          </p:nvPr>
        </p:nvSpPr>
        <p:spPr/>
        <p:txBody>
          <a:bodyPr/>
          <a:lstStyle/>
          <a:p>
            <a:r>
              <a:rPr lang="de-DE" sz="2879" dirty="0">
                <a:solidFill>
                  <a:schemeClr val="accent1"/>
                </a:solidFill>
              </a:rPr>
              <a:t>Formatters</a:t>
            </a:r>
            <a:endParaRPr lang="en-US" sz="2879" dirty="0">
              <a:solidFill>
                <a:schemeClr val="accent1"/>
              </a:solidFill>
            </a:endParaRPr>
          </a:p>
        </p:txBody>
      </p:sp>
      <p:sp>
        <p:nvSpPr>
          <p:cNvPr id="3" name="Text Placeholder 2"/>
          <p:cNvSpPr>
            <a:spLocks noGrp="1"/>
          </p:cNvSpPr>
          <p:nvPr>
            <p:ph type="body" sz="quarter" idx="10"/>
          </p:nvPr>
        </p:nvSpPr>
        <p:spPr/>
        <p:txBody>
          <a:bodyPr/>
          <a:lstStyle/>
          <a:p>
            <a:r>
              <a:rPr lang="de-DE" sz="1400" b="0" dirty="0" smtClean="0"/>
              <a:t>For </a:t>
            </a:r>
            <a:r>
              <a:rPr lang="de-DE" sz="1400" b="0" dirty="0"/>
              <a:t>properties you can supply a formatter function which will be called with the value of the model </a:t>
            </a:r>
            <a:r>
              <a:rPr lang="de-DE" sz="1400" b="0" dirty="0" smtClean="0"/>
              <a:t>property. The return value of the formatter function is used as the value of the bound control.</a:t>
            </a:r>
            <a:endParaRPr lang="de-DE" sz="1400" b="0" dirty="0"/>
          </a:p>
          <a:p>
            <a:endParaRPr lang="en-US" dirty="0"/>
          </a:p>
        </p:txBody>
      </p:sp>
      <p:sp>
        <p:nvSpPr>
          <p:cNvPr id="4" name="Rounded Rectangle 3">
            <a:hlinkClick r:id="rId3" action="ppaction://hlinksldjump" highlightClick="1"/>
          </p:cNvPr>
          <p:cNvSpPr/>
          <p:nvPr/>
        </p:nvSpPr>
        <p:spPr bwMode="gray">
          <a:xfrm>
            <a:off x="7567465" y="433328"/>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10</a:t>
            </a:r>
          </a:p>
        </p:txBody>
      </p:sp>
    </p:spTree>
    <p:extLst>
      <p:ext uri="{BB962C8B-B14F-4D97-AF65-F5344CB8AC3E}">
        <p14:creationId xmlns:p14="http://schemas.microsoft.com/office/powerpoint/2010/main" val="9999609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10 </a:t>
            </a:r>
            <a:r>
              <a:rPr lang="en-US" sz="2879" dirty="0"/>
              <a:t>–</a:t>
            </a:r>
            <a:r>
              <a:rPr lang="en-GB" sz="2879" dirty="0"/>
              <a:t> Formatters</a:t>
            </a:r>
          </a:p>
        </p:txBody>
      </p:sp>
      <p:sp>
        <p:nvSpPr>
          <p:cNvPr id="5" name="Text Placeholder 2"/>
          <p:cNvSpPr>
            <a:spLocks noGrp="1"/>
          </p:cNvSpPr>
          <p:nvPr>
            <p:ph type="body" sz="quarter" idx="10"/>
          </p:nvPr>
        </p:nvSpPr>
        <p:spPr>
          <a:xfrm>
            <a:off x="686179" y="1347654"/>
            <a:ext cx="4190412" cy="4047979"/>
          </a:xfrm>
        </p:spPr>
        <p:txBody>
          <a:bodyPr>
            <a:noAutofit/>
          </a:bodyPr>
          <a:lstStyle/>
          <a:p>
            <a:pPr marL="308507" indent="-308507" fontAlgn="base">
              <a:spcBef>
                <a:spcPct val="50000"/>
              </a:spcBef>
              <a:spcAft>
                <a:spcPct val="0"/>
              </a:spcAft>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a:t>
            </a:r>
            <a:r>
              <a:rPr lang="de-DE" sz="1440" dirty="0" smtClean="0">
                <a:solidFill>
                  <a:srgbClr val="000000"/>
                </a:solidFill>
              </a:rPr>
              <a:t>browser. </a:t>
            </a:r>
            <a:endParaRPr lang="de-DE" sz="1440" dirty="0">
              <a:solidFill>
                <a:srgbClr val="000000"/>
              </a:solidFill>
            </a:endParaRPr>
          </a:p>
          <a:p>
            <a:pPr marL="308507" indent="-308507" fontAlgn="base">
              <a:spcBef>
                <a:spcPct val="50000"/>
              </a:spcBef>
              <a:spcAft>
                <a:spcPct val="0"/>
              </a:spcAft>
              <a:buFont typeface="+mj-lt"/>
              <a:buAutoNum type="arabicPeriod"/>
            </a:pPr>
            <a:r>
              <a:rPr lang="de-DE" sz="1440" dirty="0">
                <a:solidFill>
                  <a:srgbClr val="000000"/>
                </a:solidFill>
              </a:rPr>
              <a:t>Add a formatter to the </a:t>
            </a:r>
            <a:r>
              <a:rPr lang="en-US" altLang="zh-CN" sz="1440" dirty="0">
                <a:solidFill>
                  <a:srgbClr val="000000"/>
                </a:solidFill>
              </a:rPr>
              <a:t>Input</a:t>
            </a:r>
            <a:r>
              <a:rPr lang="de-DE" sz="1440" dirty="0" smtClean="0">
                <a:solidFill>
                  <a:srgbClr val="000000"/>
                </a:solidFill>
              </a:rPr>
              <a:t>  value with </a:t>
            </a:r>
            <a:r>
              <a:rPr lang="de-DE" sz="1440" dirty="0">
                <a:solidFill>
                  <a:srgbClr val="000000"/>
                </a:solidFill>
              </a:rPr>
              <a:t>the </a:t>
            </a:r>
            <a:r>
              <a:rPr lang="zh-CN" altLang="en-US" sz="1440" dirty="0" smtClean="0">
                <a:solidFill>
                  <a:srgbClr val="000000"/>
                </a:solidFill>
              </a:rPr>
              <a:t>“</a:t>
            </a:r>
            <a:r>
              <a:rPr lang="de-DE" sz="1440" dirty="0" smtClean="0">
                <a:solidFill>
                  <a:srgbClr val="000000"/>
                </a:solidFill>
              </a:rPr>
              <a:t>Last Name</a:t>
            </a:r>
            <a:r>
              <a:rPr lang="zh-CN" altLang="en-US" sz="1440" dirty="0" smtClean="0">
                <a:solidFill>
                  <a:srgbClr val="000000"/>
                </a:solidFill>
              </a:rPr>
              <a:t>”</a:t>
            </a:r>
            <a:r>
              <a:rPr lang="de-DE" sz="1440" dirty="0" smtClean="0">
                <a:solidFill>
                  <a:srgbClr val="000000"/>
                </a:solidFill>
              </a:rPr>
              <a:t> </a:t>
            </a:r>
            <a:r>
              <a:rPr lang="de-DE" sz="1440" dirty="0">
                <a:solidFill>
                  <a:srgbClr val="000000"/>
                </a:solidFill>
              </a:rPr>
              <a:t>data</a:t>
            </a:r>
          </a:p>
          <a:p>
            <a:pPr marL="308507" indent="-308507" fontAlgn="base">
              <a:spcBef>
                <a:spcPct val="50000"/>
              </a:spcBef>
              <a:spcAft>
                <a:spcPct val="0"/>
              </a:spcAft>
              <a:buFont typeface="+mj-lt"/>
              <a:buAutoNum type="arabicPeriod"/>
            </a:pPr>
            <a:r>
              <a:rPr lang="de-DE" sz="1440" dirty="0">
                <a:solidFill>
                  <a:srgbClr val="000000"/>
                </a:solidFill>
              </a:rPr>
              <a:t>Create a </a:t>
            </a:r>
            <a:r>
              <a:rPr lang="de-DE" sz="1440" dirty="0" err="1">
                <a:solidFill>
                  <a:srgbClr val="000000"/>
                </a:solidFill>
              </a:rPr>
              <a:t>function</a:t>
            </a:r>
            <a:r>
              <a:rPr lang="de-DE" sz="1440" dirty="0">
                <a:solidFill>
                  <a:srgbClr val="000000"/>
                </a:solidFill>
              </a:rPr>
              <a:t> </a:t>
            </a:r>
            <a:r>
              <a:rPr lang="de-DE" sz="1440" dirty="0" err="1">
                <a:solidFill>
                  <a:srgbClr val="000000"/>
                </a:solidFill>
              </a:rPr>
              <a:t>using</a:t>
            </a:r>
            <a:r>
              <a:rPr lang="de-DE" sz="1440" dirty="0">
                <a:solidFill>
                  <a:srgbClr val="000000"/>
                </a:solidFill>
              </a:rPr>
              <a:t> </a:t>
            </a:r>
            <a:r>
              <a:rPr lang="de-DE" sz="1440" dirty="0" err="1">
                <a:solidFill>
                  <a:srgbClr val="000000"/>
                </a:solidFill>
              </a:rPr>
              <a:t>the</a:t>
            </a:r>
            <a:r>
              <a:rPr lang="de-DE" sz="1440" dirty="0">
                <a:solidFill>
                  <a:srgbClr val="000000"/>
                </a:solidFill>
              </a:rPr>
              <a:t> </a:t>
            </a:r>
            <a:r>
              <a:rPr lang="de-DE" sz="1440" dirty="0" err="1">
                <a:solidFill>
                  <a:srgbClr val="000000"/>
                </a:solidFill>
              </a:rPr>
              <a:t>toUpperCase</a:t>
            </a:r>
            <a:r>
              <a:rPr lang="de-DE" sz="1440" dirty="0">
                <a:solidFill>
                  <a:srgbClr val="000000"/>
                </a:solidFill>
              </a:rPr>
              <a:t> () </a:t>
            </a:r>
            <a:r>
              <a:rPr lang="de-DE" sz="1440" dirty="0" err="1">
                <a:solidFill>
                  <a:srgbClr val="000000"/>
                </a:solidFill>
              </a:rPr>
              <a:t>Method</a:t>
            </a:r>
            <a:endParaRPr lang="de-DE" sz="1440" dirty="0">
              <a:solidFill>
                <a:srgbClr val="000000"/>
              </a:solidFill>
            </a:endParaRPr>
          </a:p>
          <a:p>
            <a:pPr marL="308507" indent="-308507" fontAlgn="base">
              <a:spcBef>
                <a:spcPct val="50000"/>
              </a:spcBef>
              <a:spcAft>
                <a:spcPct val="0"/>
              </a:spcAft>
              <a:buFont typeface="+mj-lt"/>
              <a:buAutoNum type="arabicPeriod"/>
            </a:pPr>
            <a:r>
              <a:rPr lang="de-DE" sz="1440" dirty="0">
                <a:solidFill>
                  <a:srgbClr val="000000"/>
                </a:solidFill>
              </a:rPr>
              <a:t>Capitalize the output in the </a:t>
            </a:r>
            <a:r>
              <a:rPr lang="de-DE" sz="1440" dirty="0" smtClean="0">
                <a:solidFill>
                  <a:srgbClr val="000000"/>
                </a:solidFill>
              </a:rPr>
              <a:t>Input field</a:t>
            </a:r>
            <a:endParaRPr lang="de-DE" sz="1440" dirty="0">
              <a:solidFill>
                <a:srgbClr val="000000"/>
              </a:solidFill>
            </a:endParaRPr>
          </a:p>
        </p:txBody>
      </p:sp>
      <p:sp>
        <p:nvSpPr>
          <p:cNvPr id="6" name="Rounded Rectangle 5">
            <a:hlinkClick r:id="rId3" action="ppaction://hlinksldjump" highlightClick="1"/>
          </p:cNvPr>
          <p:cNvSpPr/>
          <p:nvPr/>
        </p:nvSpPr>
        <p:spPr bwMode="gray">
          <a:xfrm>
            <a:off x="7645075" y="4836340"/>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3" name="Picture 2"/>
          <p:cNvPicPr>
            <a:picLocks noChangeAspect="1"/>
          </p:cNvPicPr>
          <p:nvPr/>
        </p:nvPicPr>
        <p:blipFill>
          <a:blip r:embed="rId4"/>
          <a:stretch>
            <a:fillRect/>
          </a:stretch>
        </p:blipFill>
        <p:spPr>
          <a:xfrm>
            <a:off x="5898521" y="1144424"/>
            <a:ext cx="2455366" cy="2612674"/>
          </a:xfrm>
          <a:prstGeom prst="rect">
            <a:avLst/>
          </a:prstGeom>
        </p:spPr>
      </p:pic>
    </p:spTree>
    <p:extLst>
      <p:ext uri="{BB962C8B-B14F-4D97-AF65-F5344CB8AC3E}">
        <p14:creationId xmlns:p14="http://schemas.microsoft.com/office/powerpoint/2010/main" val="3441693079"/>
      </p:ext>
    </p:extLst>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10</a:t>
            </a:r>
          </a:p>
        </p:txBody>
      </p:sp>
      <p:sp>
        <p:nvSpPr>
          <p:cNvPr id="4" name="Rounded Rectangle 3">
            <a:hlinkClick r:id="rId3" action="ppaction://hlinksldjump" highlightClick="1"/>
          </p:cNvPr>
          <p:cNvSpPr/>
          <p:nvPr/>
        </p:nvSpPr>
        <p:spPr bwMode="gray">
          <a:xfrm>
            <a:off x="7529226" y="4605526"/>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5" name="Picture 4"/>
          <p:cNvPicPr>
            <a:picLocks noChangeAspect="1"/>
          </p:cNvPicPr>
          <p:nvPr/>
        </p:nvPicPr>
        <p:blipFill>
          <a:blip r:embed="rId4"/>
          <a:stretch>
            <a:fillRect/>
          </a:stretch>
        </p:blipFill>
        <p:spPr>
          <a:xfrm>
            <a:off x="436587" y="1874776"/>
            <a:ext cx="10118626" cy="1436595"/>
          </a:xfrm>
          <a:prstGeom prst="rect">
            <a:avLst/>
          </a:prstGeom>
        </p:spPr>
      </p:pic>
    </p:spTree>
    <p:extLst>
      <p:ext uri="{BB962C8B-B14F-4D97-AF65-F5344CB8AC3E}">
        <p14:creationId xmlns:p14="http://schemas.microsoft.com/office/powerpoint/2010/main" val="2348238880"/>
      </p:ext>
    </p:extLst>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88" y="448162"/>
            <a:ext cx="7644188" cy="680203"/>
          </a:xfrm>
        </p:spPr>
        <p:txBody>
          <a:bodyPr/>
          <a:lstStyle/>
          <a:p>
            <a:r>
              <a:rPr lang="de-DE" sz="2879" dirty="0">
                <a:solidFill>
                  <a:schemeClr val="accent1"/>
                </a:solidFill>
              </a:rPr>
              <a:t>Type System</a:t>
            </a:r>
            <a:br>
              <a:rPr lang="de-DE" sz="2879" dirty="0">
                <a:solidFill>
                  <a:schemeClr val="accent1"/>
                </a:solidFill>
              </a:rPr>
            </a:br>
            <a:endParaRPr lang="en-US" sz="1080" dirty="0">
              <a:solidFill>
                <a:schemeClr val="accent1"/>
              </a:solidFill>
            </a:endParaRPr>
          </a:p>
        </p:txBody>
      </p:sp>
      <p:sp>
        <p:nvSpPr>
          <p:cNvPr id="3" name="Text Placeholder 2"/>
          <p:cNvSpPr>
            <a:spLocks noGrp="1"/>
          </p:cNvSpPr>
          <p:nvPr>
            <p:ph type="body" sz="quarter" idx="10"/>
          </p:nvPr>
        </p:nvSpPr>
        <p:spPr/>
        <p:txBody>
          <a:bodyPr/>
          <a:lstStyle/>
          <a:p>
            <a:r>
              <a:rPr lang="en-US" sz="1400" b="0" dirty="0" smtClean="0"/>
              <a:t>Data binding supports the definition of types which can be handed over when binding properties. Bound properties with a defined type will automatically be formatted when displayed in the UI, input values in UI controls are parsed and converted back to the defined type in the model. </a:t>
            </a:r>
          </a:p>
          <a:p>
            <a:r>
              <a:rPr lang="en-US" sz="1400" b="0" dirty="0" smtClean="0"/>
              <a:t>For each Type you can define the following parameters in the constructor:</a:t>
            </a:r>
          </a:p>
          <a:p>
            <a:r>
              <a:rPr lang="en-US" sz="1400" dirty="0" smtClean="0"/>
              <a:t>format options</a:t>
            </a:r>
            <a:r>
              <a:rPr lang="en-US" sz="1400" b="0" dirty="0" smtClean="0"/>
              <a:t>: </a:t>
            </a:r>
            <a:br>
              <a:rPr lang="en-US" sz="1400" b="0" dirty="0" smtClean="0"/>
            </a:br>
            <a:r>
              <a:rPr lang="en-US" sz="1400" b="0" dirty="0" smtClean="0"/>
              <a:t>Format options define how a value is formatted and displayed in the UI.</a:t>
            </a:r>
          </a:p>
          <a:p>
            <a:r>
              <a:rPr lang="en-US" sz="1400" dirty="0" smtClean="0"/>
              <a:t>constraints </a:t>
            </a:r>
            <a:r>
              <a:rPr lang="en-US" sz="1400" b="0" dirty="0" smtClean="0"/>
              <a:t>(optional): </a:t>
            </a:r>
            <a:br>
              <a:rPr lang="en-US" sz="1400" b="0" dirty="0" smtClean="0"/>
            </a:br>
            <a:r>
              <a:rPr lang="en-US" sz="1400" b="0" dirty="0" smtClean="0"/>
              <a:t>Constraints define how an input value entered in the UI should look like. When parsing the value will be validated against these constraints. </a:t>
            </a:r>
            <a:r>
              <a:rPr lang="en-US" dirty="0" smtClean="0"/>
              <a:t/>
            </a:r>
            <a:br>
              <a:rPr lang="en-US" dirty="0" smtClean="0"/>
            </a:br>
            <a:endParaRPr lang="en-US" dirty="0"/>
          </a:p>
        </p:txBody>
      </p:sp>
    </p:spTree>
    <p:extLst>
      <p:ext uri="{BB962C8B-B14F-4D97-AF65-F5344CB8AC3E}">
        <p14:creationId xmlns:p14="http://schemas.microsoft.com/office/powerpoint/2010/main" val="90162247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814" y="1661123"/>
            <a:ext cx="7663389" cy="3038721"/>
          </a:xfrm>
          <a:prstGeom prst="rect">
            <a:avLst/>
          </a:prstGeom>
          <a:effectLst>
            <a:innerShdw blurRad="114300">
              <a:prstClr val="black"/>
            </a:innerShdw>
          </a:effectLst>
        </p:spPr>
      </p:pic>
      <p:sp>
        <p:nvSpPr>
          <p:cNvPr id="2" name="Title 1"/>
          <p:cNvSpPr>
            <a:spLocks noGrp="1"/>
          </p:cNvSpPr>
          <p:nvPr>
            <p:ph type="title"/>
          </p:nvPr>
        </p:nvSpPr>
        <p:spPr/>
        <p:txBody>
          <a:bodyPr/>
          <a:lstStyle/>
          <a:p>
            <a:r>
              <a:rPr lang="de-DE" sz="2879" dirty="0" err="1"/>
              <a:t>Example</a:t>
            </a:r>
            <a:r>
              <a:rPr lang="de-DE" sz="2879" dirty="0"/>
              <a:t> – Date Type</a:t>
            </a:r>
            <a:endParaRPr lang="en-US" sz="2879" dirty="0"/>
          </a:p>
        </p:txBody>
      </p:sp>
      <p:sp>
        <p:nvSpPr>
          <p:cNvPr id="4" name="Rounded Rectangle 3">
            <a:hlinkClick r:id="rId4" action="ppaction://hlinksldjump" highlightClick="1"/>
          </p:cNvPr>
          <p:cNvSpPr/>
          <p:nvPr/>
        </p:nvSpPr>
        <p:spPr bwMode="gray">
          <a:xfrm>
            <a:off x="7556781" y="470475"/>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11</a:t>
            </a:r>
          </a:p>
        </p:txBody>
      </p:sp>
    </p:spTree>
    <p:extLst>
      <p:ext uri="{BB962C8B-B14F-4D97-AF65-F5344CB8AC3E}">
        <p14:creationId xmlns:p14="http://schemas.microsoft.com/office/powerpoint/2010/main" val="2040845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solidFill>
                  <a:schemeClr val="accent1"/>
                </a:solidFill>
              </a:rPr>
              <a:t>UI5 Application Example</a:t>
            </a:r>
            <a:endParaRPr lang="en-US" sz="2879" dirty="0">
              <a:solidFill>
                <a:schemeClr val="accent1"/>
              </a:solidFill>
            </a:endParaRPr>
          </a:p>
        </p:txBody>
      </p:sp>
      <p:sp>
        <p:nvSpPr>
          <p:cNvPr id="3" name="Text Placeholder 2"/>
          <p:cNvSpPr>
            <a:spLocks noGrp="1"/>
          </p:cNvSpPr>
          <p:nvPr>
            <p:ph type="body" sz="quarter" idx="10"/>
          </p:nvPr>
        </p:nvSpPr>
        <p:spPr>
          <a:xfrm>
            <a:off x="1662727" y="1363513"/>
            <a:ext cx="7643030" cy="435089"/>
          </a:xfrm>
        </p:spPr>
        <p:txBody>
          <a:bodyPr/>
          <a:lstStyle/>
          <a:p>
            <a:pPr lvl="1">
              <a:spcAft>
                <a:spcPts val="1080"/>
              </a:spcAft>
            </a:pPr>
            <a:r>
              <a:rPr lang="en-GB" dirty="0" smtClean="0"/>
              <a:t>Showcase of SAP Applications built with UI5 </a:t>
            </a:r>
            <a:endParaRPr lang="en-GB" dirty="0" smtClean="0">
              <a:hlinkClick r:id="rId3"/>
            </a:endParaRP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765" y="1898523"/>
            <a:ext cx="7607487" cy="3539363"/>
          </a:xfrm>
          <a:prstGeom prst="rect">
            <a:avLst/>
          </a:prstGeom>
          <a:ln>
            <a:solidFill>
              <a:schemeClr val="bg1"/>
            </a:solidFill>
          </a:ln>
          <a:effectLst>
            <a:innerShdw blurRad="114300">
              <a:prstClr val="black"/>
            </a:innerShdw>
          </a:effectLst>
        </p:spPr>
      </p:pic>
    </p:spTree>
    <p:extLst>
      <p:ext uri="{BB962C8B-B14F-4D97-AF65-F5344CB8AC3E}">
        <p14:creationId xmlns:p14="http://schemas.microsoft.com/office/powerpoint/2010/main" val="879348035"/>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11 </a:t>
            </a:r>
            <a:r>
              <a:rPr lang="en-US" sz="2879" dirty="0"/>
              <a:t>–</a:t>
            </a:r>
            <a:r>
              <a:rPr lang="en-GB" sz="2879" dirty="0"/>
              <a:t> Date Type</a:t>
            </a:r>
          </a:p>
        </p:txBody>
      </p:sp>
      <p:sp>
        <p:nvSpPr>
          <p:cNvPr id="4" name="Text Placeholder 2"/>
          <p:cNvSpPr>
            <a:spLocks noGrp="1"/>
          </p:cNvSpPr>
          <p:nvPr>
            <p:ph type="body" sz="quarter" idx="10"/>
          </p:nvPr>
        </p:nvSpPr>
        <p:spPr>
          <a:xfrm>
            <a:off x="695057" y="1429088"/>
            <a:ext cx="3697725" cy="4047979"/>
          </a:xfrm>
        </p:spPr>
        <p:txBody>
          <a:bodyPr>
            <a:noAutofit/>
          </a:bodyPr>
          <a:lstStyle/>
          <a:p>
            <a:pPr marL="308507" indent="-308507" fontAlgn="base">
              <a:spcBef>
                <a:spcPct val="50000"/>
              </a:spcBef>
              <a:spcAft>
                <a:spcPct val="0"/>
              </a:spcAft>
              <a:buFont typeface="+mj-lt"/>
              <a:buAutoNum type="arabicPeriod"/>
            </a:pPr>
            <a:r>
              <a:rPr lang="de-DE" sz="1440" dirty="0" smtClean="0">
                <a:solidFill>
                  <a:srgbClr val="000000"/>
                </a:solidFill>
              </a:rPr>
              <a:t>Open SAP Web IDE </a:t>
            </a:r>
            <a:r>
              <a:rPr lang="de-DE" sz="1440" dirty="0">
                <a:solidFill>
                  <a:srgbClr val="000000"/>
                </a:solidFill>
              </a:rPr>
              <a:t>in your </a:t>
            </a:r>
            <a:r>
              <a:rPr lang="de-DE" sz="1440" dirty="0" smtClean="0">
                <a:solidFill>
                  <a:srgbClr val="000000"/>
                </a:solidFill>
              </a:rPr>
              <a:t>browser</a:t>
            </a:r>
          </a:p>
          <a:p>
            <a:pPr marL="308507" indent="-308507" fontAlgn="base">
              <a:spcBef>
                <a:spcPct val="50000"/>
              </a:spcBef>
              <a:spcAft>
                <a:spcPct val="0"/>
              </a:spcAft>
              <a:buFont typeface="+mj-lt"/>
              <a:buAutoNum type="arabicPeriod"/>
            </a:pPr>
            <a:r>
              <a:rPr lang="de-DE" sz="1440" dirty="0" smtClean="0">
                <a:solidFill>
                  <a:srgbClr val="000000"/>
                </a:solidFill>
              </a:rPr>
              <a:t>Create </a:t>
            </a:r>
            <a:r>
              <a:rPr lang="de-DE" sz="1440" dirty="0">
                <a:solidFill>
                  <a:srgbClr val="000000"/>
                </a:solidFill>
              </a:rPr>
              <a:t>a new panel with today‘s date in the format DD.MM.YYYY as its text</a:t>
            </a:r>
          </a:p>
        </p:txBody>
      </p:sp>
      <p:sp>
        <p:nvSpPr>
          <p:cNvPr id="6" name="Rounded Rectangle 5">
            <a:hlinkClick r:id="rId3" action="ppaction://hlinksldjump" highlightClick="1"/>
          </p:cNvPr>
          <p:cNvSpPr/>
          <p:nvPr/>
        </p:nvSpPr>
        <p:spPr bwMode="gray">
          <a:xfrm>
            <a:off x="7522490" y="4498989"/>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7" name="Picture 6"/>
          <p:cNvPicPr>
            <a:picLocks noChangeAspect="1"/>
          </p:cNvPicPr>
          <p:nvPr/>
        </p:nvPicPr>
        <p:blipFill>
          <a:blip r:embed="rId4"/>
          <a:stretch>
            <a:fillRect/>
          </a:stretch>
        </p:blipFill>
        <p:spPr>
          <a:xfrm>
            <a:off x="6092154" y="581379"/>
            <a:ext cx="2545817" cy="3569755"/>
          </a:xfrm>
          <a:prstGeom prst="rect">
            <a:avLst/>
          </a:prstGeom>
        </p:spPr>
      </p:pic>
    </p:spTree>
    <p:extLst>
      <p:ext uri="{BB962C8B-B14F-4D97-AF65-F5344CB8AC3E}">
        <p14:creationId xmlns:p14="http://schemas.microsoft.com/office/powerpoint/2010/main" val="1677791574"/>
      </p:ext>
    </p:extLst>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11</a:t>
            </a:r>
          </a:p>
        </p:txBody>
      </p:sp>
      <p:sp>
        <p:nvSpPr>
          <p:cNvPr id="4" name="Rounded Rectangle 3">
            <a:hlinkClick r:id="rId3" action="ppaction://hlinksldjump" highlightClick="1"/>
          </p:cNvPr>
          <p:cNvSpPr/>
          <p:nvPr/>
        </p:nvSpPr>
        <p:spPr bwMode="gray">
          <a:xfrm>
            <a:off x="7447581" y="4960625"/>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5" name="Picture 4"/>
          <p:cNvPicPr>
            <a:picLocks noChangeAspect="1"/>
          </p:cNvPicPr>
          <p:nvPr/>
        </p:nvPicPr>
        <p:blipFill>
          <a:blip r:embed="rId4"/>
          <a:stretch>
            <a:fillRect/>
          </a:stretch>
        </p:blipFill>
        <p:spPr>
          <a:xfrm>
            <a:off x="1783577" y="1577159"/>
            <a:ext cx="6055406" cy="2937053"/>
          </a:xfrm>
          <a:prstGeom prst="rect">
            <a:avLst/>
          </a:prstGeom>
        </p:spPr>
      </p:pic>
    </p:spTree>
    <p:extLst>
      <p:ext uri="{BB962C8B-B14F-4D97-AF65-F5344CB8AC3E}">
        <p14:creationId xmlns:p14="http://schemas.microsoft.com/office/powerpoint/2010/main" val="2340066614"/>
      </p:ext>
    </p:extLst>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318" y="377140"/>
            <a:ext cx="7644188" cy="680203"/>
          </a:xfrm>
        </p:spPr>
        <p:txBody>
          <a:bodyPr/>
          <a:lstStyle/>
          <a:p>
            <a:r>
              <a:rPr lang="de-DE" sz="2879" dirty="0">
                <a:solidFill>
                  <a:schemeClr val="accent1"/>
                </a:solidFill>
              </a:rPr>
              <a:t>Custom </a:t>
            </a:r>
            <a:r>
              <a:rPr lang="de-DE" sz="2879" dirty="0" err="1">
                <a:solidFill>
                  <a:schemeClr val="accent1"/>
                </a:solidFill>
              </a:rPr>
              <a:t>Types</a:t>
            </a:r>
            <a:endParaRPr lang="en-US" sz="1080" dirty="0">
              <a:solidFill>
                <a:schemeClr val="accent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17" y="1143064"/>
            <a:ext cx="3191793" cy="4464246"/>
          </a:xfrm>
          <a:prstGeom prst="rect">
            <a:avLst/>
          </a:prstGeom>
          <a:effectLst>
            <a:innerShdw blurRad="114300">
              <a:prstClr val="black"/>
            </a:inn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128" y="167711"/>
            <a:ext cx="5290768" cy="5687804"/>
          </a:xfrm>
          <a:prstGeom prst="rect">
            <a:avLst/>
          </a:prstGeom>
          <a:effectLst>
            <a:innerShdw blurRad="114300">
              <a:prstClr val="black"/>
            </a:innerShdw>
          </a:effectLst>
        </p:spPr>
      </p:pic>
    </p:spTree>
    <p:extLst>
      <p:ext uri="{BB962C8B-B14F-4D97-AF65-F5344CB8AC3E}">
        <p14:creationId xmlns:p14="http://schemas.microsoft.com/office/powerpoint/2010/main" val="55314550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Sorters and Filters</a:t>
            </a:r>
            <a:endParaRPr lang="en-US" sz="2879" dirty="0">
              <a:solidFill>
                <a:schemeClr val="accent1"/>
              </a:solidFill>
            </a:endParaRPr>
          </a:p>
        </p:txBody>
      </p:sp>
      <p:sp>
        <p:nvSpPr>
          <p:cNvPr id="3" name="Text Placeholder 2"/>
          <p:cNvSpPr>
            <a:spLocks noGrp="1"/>
          </p:cNvSpPr>
          <p:nvPr>
            <p:ph type="body" sz="quarter" idx="10"/>
          </p:nvPr>
        </p:nvSpPr>
        <p:spPr>
          <a:xfrm>
            <a:off x="666460" y="1364336"/>
            <a:ext cx="7579822" cy="3688213"/>
          </a:xfrm>
        </p:spPr>
        <p:txBody>
          <a:bodyPr/>
          <a:lstStyle/>
          <a:p>
            <a:r>
              <a:rPr lang="de-DE" sz="1400" b="0" dirty="0" smtClean="0"/>
              <a:t>When using aggregation binding, you can provide initial sorting and </a:t>
            </a:r>
            <a:r>
              <a:rPr lang="de-DE" sz="1400" b="0" dirty="0" err="1" smtClean="0"/>
              <a:t>filtering</a:t>
            </a:r>
            <a:r>
              <a:rPr lang="de-DE" sz="1400" b="0" dirty="0" smtClean="0"/>
              <a:t>.</a:t>
            </a:r>
            <a:endParaRPr lang="de-DE" sz="1400" dirty="0">
              <a:latin typeface="Consolas" pitchFamily="49" charset="0"/>
              <a:cs typeface="Consolas" pitchFamily="49" charset="0"/>
            </a:endParaRPr>
          </a:p>
        </p:txBody>
      </p:sp>
      <p:sp>
        <p:nvSpPr>
          <p:cNvPr id="4" name="Rounded Rectangle 3">
            <a:hlinkClick r:id="rId2" action="ppaction://hlinksldjump" highlightClick="1"/>
          </p:cNvPr>
          <p:cNvSpPr/>
          <p:nvPr/>
        </p:nvSpPr>
        <p:spPr bwMode="gray">
          <a:xfrm>
            <a:off x="7546096" y="440658"/>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12</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19" y="1753382"/>
            <a:ext cx="7635835" cy="3192819"/>
          </a:xfrm>
          <a:prstGeom prst="rect">
            <a:avLst/>
          </a:prstGeom>
          <a:effectLst>
            <a:innerShdw blurRad="114300">
              <a:prstClr val="black"/>
            </a:innerShdw>
          </a:effectLst>
        </p:spPr>
      </p:pic>
    </p:spTree>
    <p:extLst>
      <p:ext uri="{BB962C8B-B14F-4D97-AF65-F5344CB8AC3E}">
        <p14:creationId xmlns:p14="http://schemas.microsoft.com/office/powerpoint/2010/main" val="32762032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12 </a:t>
            </a:r>
            <a:r>
              <a:rPr lang="en-US" sz="2879" dirty="0"/>
              <a:t>–</a:t>
            </a:r>
            <a:r>
              <a:rPr lang="en-GB" sz="2879" dirty="0"/>
              <a:t> Sorting &amp; Filtering</a:t>
            </a:r>
          </a:p>
        </p:txBody>
      </p:sp>
      <p:sp>
        <p:nvSpPr>
          <p:cNvPr id="4" name="Text Placeholder 2"/>
          <p:cNvSpPr>
            <a:spLocks noGrp="1"/>
          </p:cNvSpPr>
          <p:nvPr>
            <p:ph type="body" sz="quarter" idx="10"/>
          </p:nvPr>
        </p:nvSpPr>
        <p:spPr>
          <a:xfrm>
            <a:off x="631145" y="1347654"/>
            <a:ext cx="4209275" cy="4047979"/>
          </a:xfrm>
        </p:spPr>
        <p:txBody>
          <a:bodyPr>
            <a:noAutofit/>
          </a:bodyPr>
          <a:lstStyle/>
          <a:p>
            <a:pPr marL="308507" indent="-308507" fontAlgn="base">
              <a:spcBef>
                <a:spcPct val="50000"/>
              </a:spcBef>
              <a:spcAft>
                <a:spcPct val="0"/>
              </a:spcAft>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a:t>
            </a:r>
            <a:r>
              <a:rPr lang="de-DE" sz="1440" dirty="0" smtClean="0">
                <a:solidFill>
                  <a:srgbClr val="000000"/>
                </a:solidFill>
              </a:rPr>
              <a:t>browser</a:t>
            </a:r>
          </a:p>
          <a:p>
            <a:pPr marL="308507" indent="-308507" fontAlgn="base">
              <a:spcBef>
                <a:spcPct val="50000"/>
              </a:spcBef>
              <a:spcAft>
                <a:spcPct val="0"/>
              </a:spcAft>
              <a:buFont typeface="+mj-lt"/>
              <a:buAutoNum type="arabicPeriod"/>
            </a:pPr>
            <a:r>
              <a:rPr lang="de-DE" sz="1440" dirty="0" smtClean="0">
                <a:solidFill>
                  <a:srgbClr val="000000"/>
                </a:solidFill>
              </a:rPr>
              <a:t>Sort </a:t>
            </a:r>
            <a:r>
              <a:rPr lang="de-DE" sz="1440" dirty="0">
                <a:solidFill>
                  <a:srgbClr val="000000"/>
                </a:solidFill>
              </a:rPr>
              <a:t>the data in one of the ComboBoxes alphabetically</a:t>
            </a:r>
          </a:p>
          <a:p>
            <a:pPr marL="470453" lvl="2" indent="-308507" fontAlgn="base">
              <a:spcBef>
                <a:spcPct val="50000"/>
              </a:spcBef>
              <a:spcAft>
                <a:spcPct val="0"/>
              </a:spcAft>
              <a:buFont typeface="Arial" pitchFamily="34" charset="0"/>
              <a:buChar char="•"/>
            </a:pPr>
            <a:r>
              <a:rPr lang="en-US" sz="1260" b="1" dirty="0" err="1">
                <a:solidFill>
                  <a:schemeClr val="accent3"/>
                </a:solidFill>
                <a:latin typeface="Consolas" pitchFamily="49" charset="0"/>
                <a:cs typeface="Consolas" pitchFamily="49" charset="0"/>
              </a:rPr>
              <a:t>sap.ui.model.Sorter</a:t>
            </a:r>
            <a:endParaRPr lang="en-US" sz="1260" b="1" dirty="0">
              <a:solidFill>
                <a:schemeClr val="accent3"/>
              </a:solidFill>
              <a:latin typeface="Consolas" pitchFamily="49" charset="0"/>
              <a:cs typeface="Consolas" pitchFamily="49" charset="0"/>
            </a:endParaRPr>
          </a:p>
          <a:p>
            <a:pPr marL="470453" lvl="2" indent="-308507" fontAlgn="base">
              <a:spcBef>
                <a:spcPct val="50000"/>
              </a:spcBef>
              <a:spcAft>
                <a:spcPct val="0"/>
              </a:spcAft>
              <a:buFont typeface="Arial" pitchFamily="34" charset="0"/>
              <a:buChar char="•"/>
            </a:pPr>
            <a:r>
              <a:rPr lang="en-US" sz="1260" b="1" dirty="0" err="1">
                <a:solidFill>
                  <a:schemeClr val="accent3"/>
                </a:solidFill>
                <a:latin typeface="Consolas" pitchFamily="49" charset="0"/>
                <a:cs typeface="Consolas" pitchFamily="49" charset="0"/>
              </a:rPr>
              <a:t>sap.ui.model.Filter</a:t>
            </a:r>
            <a:endParaRPr lang="en-US" sz="1260" b="1" dirty="0">
              <a:solidFill>
                <a:schemeClr val="accent3"/>
              </a:solidFill>
              <a:latin typeface="Consolas" pitchFamily="49" charset="0"/>
              <a:cs typeface="Consolas" pitchFamily="49" charset="0"/>
            </a:endParaRPr>
          </a:p>
          <a:p>
            <a:pPr marL="470453" lvl="2" indent="-308507" fontAlgn="base">
              <a:spcBef>
                <a:spcPct val="50000"/>
              </a:spcBef>
              <a:spcAft>
                <a:spcPct val="0"/>
              </a:spcAft>
              <a:buFont typeface="Arial" pitchFamily="34" charset="0"/>
              <a:buChar char="•"/>
            </a:pPr>
            <a:r>
              <a:rPr lang="en-US" sz="1260" b="1" dirty="0" err="1">
                <a:solidFill>
                  <a:schemeClr val="accent3"/>
                </a:solidFill>
                <a:latin typeface="Consolas" pitchFamily="49" charset="0"/>
                <a:cs typeface="Consolas" pitchFamily="49" charset="0"/>
              </a:rPr>
              <a:t>sap.ui.model.FilterOperator</a:t>
            </a:r>
            <a:endParaRPr lang="de-DE" sz="1260" b="1" dirty="0">
              <a:solidFill>
                <a:schemeClr val="accent3"/>
              </a:solidFill>
              <a:latin typeface="Consolas" pitchFamily="49" charset="0"/>
              <a:cs typeface="Consolas" pitchFamily="49" charset="0"/>
            </a:endParaRPr>
          </a:p>
          <a:p>
            <a:pPr marL="308507" indent="-308507" fontAlgn="base">
              <a:spcBef>
                <a:spcPct val="50000"/>
              </a:spcBef>
              <a:spcAft>
                <a:spcPct val="0"/>
              </a:spcAft>
              <a:buFont typeface="+mj-lt"/>
              <a:buAutoNum type="arabicPeriod"/>
            </a:pPr>
            <a:r>
              <a:rPr lang="de-DE" sz="1440" dirty="0">
                <a:solidFill>
                  <a:srgbClr val="000000"/>
                </a:solidFill>
              </a:rPr>
              <a:t>Filter </a:t>
            </a:r>
            <a:r>
              <a:rPr lang="de-DE" sz="1440" dirty="0" err="1">
                <a:solidFill>
                  <a:srgbClr val="000000"/>
                </a:solidFill>
              </a:rPr>
              <a:t>the</a:t>
            </a:r>
            <a:r>
              <a:rPr lang="de-DE" sz="1440" dirty="0">
                <a:solidFill>
                  <a:srgbClr val="000000"/>
                </a:solidFill>
              </a:rPr>
              <a:t> </a:t>
            </a:r>
            <a:r>
              <a:rPr lang="de-DE" sz="1440" dirty="0" err="1">
                <a:solidFill>
                  <a:srgbClr val="000000"/>
                </a:solidFill>
              </a:rPr>
              <a:t>data</a:t>
            </a:r>
            <a:r>
              <a:rPr lang="de-DE" sz="1440" dirty="0">
                <a:solidFill>
                  <a:srgbClr val="000000"/>
                </a:solidFill>
              </a:rPr>
              <a:t> in </a:t>
            </a:r>
            <a:r>
              <a:rPr lang="de-DE" sz="1440" dirty="0" err="1">
                <a:solidFill>
                  <a:srgbClr val="000000"/>
                </a:solidFill>
              </a:rPr>
              <a:t>the</a:t>
            </a:r>
            <a:r>
              <a:rPr lang="de-DE" sz="1440" dirty="0">
                <a:solidFill>
                  <a:srgbClr val="000000"/>
                </a:solidFill>
              </a:rPr>
              <a:t> </a:t>
            </a:r>
            <a:r>
              <a:rPr lang="de-DE" sz="1440" dirty="0" err="1">
                <a:solidFill>
                  <a:srgbClr val="000000"/>
                </a:solidFill>
              </a:rPr>
              <a:t>other</a:t>
            </a:r>
            <a:r>
              <a:rPr lang="de-DE" sz="1440" dirty="0">
                <a:solidFill>
                  <a:srgbClr val="000000"/>
                </a:solidFill>
              </a:rPr>
              <a:t> </a:t>
            </a:r>
            <a:r>
              <a:rPr lang="de-DE" sz="1440" dirty="0" err="1">
                <a:solidFill>
                  <a:srgbClr val="000000"/>
                </a:solidFill>
              </a:rPr>
              <a:t>ComboBox</a:t>
            </a:r>
            <a:r>
              <a:rPr lang="de-DE" sz="1440" dirty="0">
                <a:solidFill>
                  <a:srgbClr val="000000"/>
                </a:solidFill>
              </a:rPr>
              <a:t>  </a:t>
            </a:r>
            <a:r>
              <a:rPr lang="de-DE" sz="1440" dirty="0" err="1">
                <a:solidFill>
                  <a:srgbClr val="000000"/>
                </a:solidFill>
              </a:rPr>
              <a:t>by</a:t>
            </a:r>
            <a:r>
              <a:rPr lang="de-DE" sz="1440" dirty="0">
                <a:solidFill>
                  <a:srgbClr val="000000"/>
                </a:solidFill>
              </a:rPr>
              <a:t> </a:t>
            </a:r>
            <a:r>
              <a:rPr lang="de-DE" sz="1440" dirty="0" err="1">
                <a:solidFill>
                  <a:srgbClr val="000000"/>
                </a:solidFill>
              </a:rPr>
              <a:t>names</a:t>
            </a:r>
            <a:r>
              <a:rPr lang="de-DE" sz="1440" dirty="0">
                <a:solidFill>
                  <a:srgbClr val="000000"/>
                </a:solidFill>
              </a:rPr>
              <a:t> </a:t>
            </a:r>
            <a:r>
              <a:rPr lang="de-DE" sz="1440" dirty="0" err="1">
                <a:solidFill>
                  <a:srgbClr val="000000"/>
                </a:solidFill>
              </a:rPr>
              <a:t>between</a:t>
            </a:r>
            <a:r>
              <a:rPr lang="de-DE" sz="1440" dirty="0">
                <a:solidFill>
                  <a:srgbClr val="000000"/>
                </a:solidFill>
              </a:rPr>
              <a:t> </a:t>
            </a:r>
            <a:r>
              <a:rPr lang="de-DE" sz="1440" dirty="0" err="1">
                <a:solidFill>
                  <a:srgbClr val="000000"/>
                </a:solidFill>
              </a:rPr>
              <a:t>the</a:t>
            </a:r>
            <a:r>
              <a:rPr lang="de-DE" sz="1440" dirty="0">
                <a:solidFill>
                  <a:srgbClr val="000000"/>
                </a:solidFill>
              </a:rPr>
              <a:t> </a:t>
            </a:r>
            <a:r>
              <a:rPr lang="de-DE" sz="1440" dirty="0" err="1">
                <a:solidFill>
                  <a:srgbClr val="000000"/>
                </a:solidFill>
              </a:rPr>
              <a:t>letters</a:t>
            </a:r>
            <a:r>
              <a:rPr lang="de-DE" sz="1440" dirty="0">
                <a:solidFill>
                  <a:srgbClr val="000000"/>
                </a:solidFill>
              </a:rPr>
              <a:t> A </a:t>
            </a:r>
            <a:r>
              <a:rPr lang="de-DE" sz="1440" dirty="0" err="1">
                <a:solidFill>
                  <a:srgbClr val="000000"/>
                </a:solidFill>
              </a:rPr>
              <a:t>and</a:t>
            </a:r>
            <a:r>
              <a:rPr lang="de-DE" sz="1440" dirty="0">
                <a:solidFill>
                  <a:srgbClr val="000000"/>
                </a:solidFill>
              </a:rPr>
              <a:t> 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709" y="1309204"/>
            <a:ext cx="3329442" cy="1892198"/>
          </a:xfrm>
          <a:prstGeom prst="rect">
            <a:avLst/>
          </a:prstGeom>
          <a:ln>
            <a:solidFill>
              <a:schemeClr val="bg1">
                <a:lumMod val="50000"/>
              </a:schemeClr>
            </a:solidFill>
          </a:ln>
          <a:effectLst>
            <a:innerShdw blurRad="114300">
              <a:prstClr val="black"/>
            </a:innerShdw>
          </a:effectLst>
        </p:spPr>
      </p:pic>
      <p:sp>
        <p:nvSpPr>
          <p:cNvPr id="7" name="Rounded Rectangle 6">
            <a:hlinkClick r:id="rId4" action="ppaction://hlinksldjump" highlightClick="1"/>
          </p:cNvPr>
          <p:cNvSpPr/>
          <p:nvPr/>
        </p:nvSpPr>
        <p:spPr bwMode="gray">
          <a:xfrm>
            <a:off x="7522491" y="5395633"/>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2709" y="3318637"/>
            <a:ext cx="3329442" cy="1864695"/>
          </a:xfrm>
          <a:prstGeom prst="rect">
            <a:avLst/>
          </a:prstGeom>
          <a:ln>
            <a:solidFill>
              <a:schemeClr val="bg1">
                <a:lumMod val="50000"/>
              </a:schemeClr>
            </a:solidFill>
          </a:ln>
          <a:effectLst>
            <a:innerShdw blurRad="114300">
              <a:prstClr val="black"/>
            </a:innerShdw>
          </a:effectLst>
        </p:spPr>
      </p:pic>
    </p:spTree>
    <p:extLst>
      <p:ext uri="{BB962C8B-B14F-4D97-AF65-F5344CB8AC3E}">
        <p14:creationId xmlns:p14="http://schemas.microsoft.com/office/powerpoint/2010/main" val="2653334768"/>
      </p:ext>
    </p:extLst>
  </p:cSld>
  <p:clrMapOvr>
    <a:masterClrMapping/>
  </p:clrMapOvr>
  <p:transition spd="med"/>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12</a:t>
            </a:r>
          </a:p>
        </p:txBody>
      </p:sp>
      <p:sp>
        <p:nvSpPr>
          <p:cNvPr id="4" name="Rounded Rectangle 3">
            <a:hlinkClick r:id="rId3" action="ppaction://hlinksldjump" highlightClick="1"/>
          </p:cNvPr>
          <p:cNvSpPr/>
          <p:nvPr/>
        </p:nvSpPr>
        <p:spPr bwMode="gray">
          <a:xfrm>
            <a:off x="7514550" y="4876580"/>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305" y="1962992"/>
            <a:ext cx="7852667" cy="2458514"/>
          </a:xfrm>
          <a:prstGeom prst="rect">
            <a:avLst/>
          </a:prstGeom>
          <a:ln>
            <a:solidFill>
              <a:schemeClr val="bg1">
                <a:lumMod val="65000"/>
              </a:schemeClr>
            </a:solidFill>
          </a:ln>
          <a:effectLst>
            <a:innerShdw blurRad="114300">
              <a:prstClr val="black"/>
            </a:innerShdw>
          </a:effectLst>
        </p:spPr>
      </p:pic>
    </p:spTree>
    <p:extLst>
      <p:ext uri="{BB962C8B-B14F-4D97-AF65-F5344CB8AC3E}">
        <p14:creationId xmlns:p14="http://schemas.microsoft.com/office/powerpoint/2010/main" val="2395616132"/>
      </p:ext>
    </p:extLst>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99" y="2611074"/>
            <a:ext cx="7611675" cy="251008"/>
          </a:xfrm>
          <a:prstGeom prst="rect">
            <a:avLst/>
          </a:prstGeom>
          <a:effectLst>
            <a:innerShdw blurRad="114300">
              <a:prstClr val="black"/>
            </a:innerShdw>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999" y="3302581"/>
            <a:ext cx="7611675" cy="743591"/>
          </a:xfrm>
          <a:prstGeom prst="rect">
            <a:avLst/>
          </a:prstGeom>
          <a:effectLst>
            <a:innerShdw blurRad="114300">
              <a:prstClr val="black"/>
            </a:innerShdw>
          </a:effec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999" y="4439848"/>
            <a:ext cx="7611675" cy="751771"/>
          </a:xfrm>
          <a:prstGeom prst="rect">
            <a:avLst/>
          </a:prstGeom>
          <a:effectLst>
            <a:innerShdw blurRad="114300">
              <a:prstClr val="black"/>
            </a:innerShdw>
          </a:effectLst>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999" y="5314303"/>
            <a:ext cx="7611675" cy="258948"/>
          </a:xfrm>
          <a:prstGeom prst="rect">
            <a:avLst/>
          </a:prstGeom>
          <a:effectLst>
            <a:innerShdw blurRad="114300">
              <a:prstClr val="black"/>
            </a:innerShdw>
          </a:effectLst>
        </p:spPr>
      </p:pic>
      <p:sp>
        <p:nvSpPr>
          <p:cNvPr id="2" name="Title 1"/>
          <p:cNvSpPr>
            <a:spLocks noGrp="1"/>
          </p:cNvSpPr>
          <p:nvPr>
            <p:ph type="title"/>
          </p:nvPr>
        </p:nvSpPr>
        <p:spPr>
          <a:xfrm>
            <a:off x="588520" y="467338"/>
            <a:ext cx="7644188" cy="680203"/>
          </a:xfrm>
        </p:spPr>
        <p:txBody>
          <a:bodyPr/>
          <a:lstStyle/>
          <a:p>
            <a:r>
              <a:rPr lang="de-DE" sz="2879" dirty="0" err="1">
                <a:solidFill>
                  <a:schemeClr val="accent1"/>
                </a:solidFill>
              </a:rPr>
              <a:t>Calculated</a:t>
            </a:r>
            <a:r>
              <a:rPr lang="de-DE" sz="2879" dirty="0">
                <a:solidFill>
                  <a:schemeClr val="accent1"/>
                </a:solidFill>
              </a:rPr>
              <a:t> Fields</a:t>
            </a:r>
            <a:br>
              <a:rPr lang="de-DE" sz="2879" dirty="0">
                <a:solidFill>
                  <a:schemeClr val="accent1"/>
                </a:solidFill>
              </a:rPr>
            </a:br>
            <a:endParaRPr lang="en-US" sz="1080" dirty="0">
              <a:solidFill>
                <a:schemeClr val="accent1"/>
              </a:solidFill>
            </a:endParaRPr>
          </a:p>
        </p:txBody>
      </p:sp>
      <p:sp>
        <p:nvSpPr>
          <p:cNvPr id="3" name="Text Placeholder 2"/>
          <p:cNvSpPr>
            <a:spLocks noGrp="1"/>
          </p:cNvSpPr>
          <p:nvPr>
            <p:ph type="body" sz="quarter" idx="10"/>
          </p:nvPr>
        </p:nvSpPr>
        <p:spPr>
          <a:xfrm>
            <a:off x="1423021" y="1211209"/>
            <a:ext cx="7643030" cy="1316212"/>
          </a:xfrm>
        </p:spPr>
        <p:txBody>
          <a:bodyPr/>
          <a:lstStyle/>
          <a:p>
            <a:r>
              <a:rPr lang="en-US" sz="1400" b="0" dirty="0" smtClean="0"/>
              <a:t>The Calculated Fields feature allows </a:t>
            </a:r>
            <a:r>
              <a:rPr lang="en-US" sz="1400" b="0" dirty="0"/>
              <a:t>the </a:t>
            </a:r>
            <a:r>
              <a:rPr lang="en-US" sz="1400" dirty="0"/>
              <a:t>binding of multiple properties </a:t>
            </a:r>
            <a:r>
              <a:rPr lang="en-US" sz="1400" b="0" dirty="0"/>
              <a:t>in different models </a:t>
            </a:r>
            <a:r>
              <a:rPr lang="en-US" sz="1400" dirty="0"/>
              <a:t>to a single property </a:t>
            </a:r>
            <a:r>
              <a:rPr lang="en-US" sz="1400" b="0" dirty="0"/>
              <a:t>of a control. </a:t>
            </a:r>
            <a:r>
              <a:rPr lang="en-US" sz="1400" b="0" dirty="0" smtClean="0"/>
              <a:t>For </a:t>
            </a:r>
            <a:r>
              <a:rPr lang="en-US" sz="1400" b="0" dirty="0"/>
              <a:t>example the value property of text field may be bound to a property </a:t>
            </a:r>
            <a:r>
              <a:rPr lang="en-US" sz="1400" dirty="0" err="1">
                <a:solidFill>
                  <a:schemeClr val="tx2"/>
                </a:solidFill>
                <a:latin typeface="Consolas" pitchFamily="49" charset="0"/>
                <a:cs typeface="Consolas" pitchFamily="49" charset="0"/>
              </a:rPr>
              <a:t>firstName</a:t>
            </a:r>
            <a:r>
              <a:rPr lang="en-US" sz="1400" b="0" dirty="0">
                <a:latin typeface="Consolas" pitchFamily="49" charset="0"/>
                <a:cs typeface="Consolas" pitchFamily="49" charset="0"/>
              </a:rPr>
              <a:t> </a:t>
            </a:r>
            <a:r>
              <a:rPr lang="en-US" sz="1400" b="0" dirty="0"/>
              <a:t>and a property </a:t>
            </a:r>
            <a:r>
              <a:rPr lang="en-US" sz="1400" dirty="0" err="1">
                <a:solidFill>
                  <a:schemeClr val="tx2"/>
                </a:solidFill>
                <a:latin typeface="Consolas" pitchFamily="49" charset="0"/>
                <a:cs typeface="Consolas" pitchFamily="49" charset="0"/>
              </a:rPr>
              <a:t>lastName</a:t>
            </a:r>
            <a:r>
              <a:rPr lang="en-US" sz="1400" b="0" dirty="0"/>
              <a:t> in a model.</a:t>
            </a:r>
            <a:br>
              <a:rPr lang="en-US" sz="1400" b="0" dirty="0"/>
            </a:br>
            <a:r>
              <a:rPr lang="en-US" sz="1400" b="0" dirty="0"/>
              <a:t>The application can access these values in a </a:t>
            </a:r>
            <a:r>
              <a:rPr lang="en-US" sz="1400" dirty="0"/>
              <a:t>formatter function </a:t>
            </a:r>
            <a:r>
              <a:rPr lang="en-US" sz="1400" b="0" dirty="0"/>
              <a:t>and can decide how they should be processed or combined </a:t>
            </a:r>
            <a:r>
              <a:rPr lang="en-US" sz="1400" b="0" dirty="0" smtClean="0"/>
              <a:t>together:</a:t>
            </a:r>
          </a:p>
        </p:txBody>
      </p:sp>
      <p:sp>
        <p:nvSpPr>
          <p:cNvPr id="7" name="TextBox 6"/>
          <p:cNvSpPr txBox="1"/>
          <p:nvPr/>
        </p:nvSpPr>
        <p:spPr>
          <a:xfrm>
            <a:off x="1321839" y="2976163"/>
            <a:ext cx="2968110" cy="316562"/>
          </a:xfrm>
          <a:prstGeom prst="rect">
            <a:avLst/>
          </a:prstGeom>
          <a:noFill/>
        </p:spPr>
        <p:txBody>
          <a:bodyPr wrap="square"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Property	 </a:t>
            </a:r>
            <a:r>
              <a:rPr lang="de-DE" sz="1400" kern="0" dirty="0" err="1">
                <a:ea typeface="Arial Unicode MS" pitchFamily="34" charset="-128"/>
                <a:cs typeface="Arial Unicode MS" pitchFamily="34" charset="-128"/>
              </a:rPr>
              <a:t>Declaration</a:t>
            </a:r>
            <a:endParaRPr lang="de-DE" sz="1400" kern="0" dirty="0">
              <a:ea typeface="Arial Unicode MS" pitchFamily="34" charset="-128"/>
              <a:cs typeface="Arial Unicode MS" pitchFamily="34" charset="-128"/>
            </a:endParaRPr>
          </a:p>
        </p:txBody>
      </p:sp>
      <p:sp>
        <p:nvSpPr>
          <p:cNvPr id="8" name="TextBox 7"/>
          <p:cNvSpPr txBox="1"/>
          <p:nvPr/>
        </p:nvSpPr>
        <p:spPr>
          <a:xfrm>
            <a:off x="1332524" y="4086175"/>
            <a:ext cx="3983156" cy="316562"/>
          </a:xfrm>
          <a:prstGeom prst="rect">
            <a:avLst/>
          </a:prstGeom>
          <a:noFill/>
        </p:spPr>
        <p:txBody>
          <a:bodyPr wrap="square"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Formatter</a:t>
            </a:r>
            <a:r>
              <a:rPr lang="de-DE" sz="1457" kern="0" dirty="0">
                <a:ea typeface="Arial Unicode MS" pitchFamily="34" charset="-128"/>
                <a:cs typeface="Arial Unicode MS" pitchFamily="34" charset="-128"/>
              </a:rPr>
              <a:t> </a:t>
            </a:r>
            <a:r>
              <a:rPr lang="de-DE" sz="1457" kern="0" dirty="0" err="1">
                <a:ea typeface="Arial Unicode MS" pitchFamily="34" charset="-128"/>
                <a:cs typeface="Arial Unicode MS" pitchFamily="34" charset="-128"/>
              </a:rPr>
              <a:t>Function</a:t>
            </a:r>
            <a:endParaRPr lang="de-DE" sz="1457" kern="0" dirty="0">
              <a:ea typeface="Arial Unicode MS" pitchFamily="34" charset="-128"/>
              <a:cs typeface="Arial Unicode MS" pitchFamily="34" charset="-128"/>
            </a:endParaRPr>
          </a:p>
        </p:txBody>
      </p:sp>
    </p:spTree>
    <p:extLst>
      <p:ext uri="{BB962C8B-B14F-4D97-AF65-F5344CB8AC3E}">
        <p14:creationId xmlns:p14="http://schemas.microsoft.com/office/powerpoint/2010/main" val="7616934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475" y="2432489"/>
            <a:ext cx="7580134" cy="814864"/>
          </a:xfrm>
          <a:prstGeom prst="rect">
            <a:avLst/>
          </a:prstGeom>
          <a:effectLst>
            <a:innerShdw blurRad="114300">
              <a:prstClr val="black"/>
            </a:innerShdw>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705" y="4353476"/>
            <a:ext cx="7611675" cy="270721"/>
          </a:xfrm>
          <a:prstGeom prst="rect">
            <a:avLst/>
          </a:prstGeom>
          <a:effectLst>
            <a:innerShdw blurRad="114300">
              <a:prstClr val="black"/>
            </a:innerShdw>
          </a:effectLst>
        </p:spPr>
      </p:pic>
      <p:sp>
        <p:nvSpPr>
          <p:cNvPr id="2" name="Title 1"/>
          <p:cNvSpPr>
            <a:spLocks noGrp="1"/>
          </p:cNvSpPr>
          <p:nvPr>
            <p:ph type="title"/>
          </p:nvPr>
        </p:nvSpPr>
        <p:spPr>
          <a:xfrm>
            <a:off x="606275" y="407533"/>
            <a:ext cx="7644188" cy="680203"/>
          </a:xfrm>
        </p:spPr>
        <p:txBody>
          <a:bodyPr/>
          <a:lstStyle/>
          <a:p>
            <a:r>
              <a:rPr lang="de-DE" sz="2879" dirty="0" err="1">
                <a:solidFill>
                  <a:schemeClr val="accent1"/>
                </a:solidFill>
              </a:rPr>
              <a:t>Calculated</a:t>
            </a:r>
            <a:r>
              <a:rPr lang="de-DE" sz="2879" dirty="0">
                <a:solidFill>
                  <a:schemeClr val="accent1"/>
                </a:solidFill>
              </a:rPr>
              <a:t> Fields – Extended Syntax</a:t>
            </a:r>
            <a:br>
              <a:rPr lang="de-DE" sz="2879" dirty="0">
                <a:solidFill>
                  <a:schemeClr val="accent1"/>
                </a:solidFill>
              </a:rPr>
            </a:br>
            <a:endParaRPr lang="en-US" sz="1080" dirty="0">
              <a:solidFill>
                <a:schemeClr val="accent1"/>
              </a:solidFill>
            </a:endParaRPr>
          </a:p>
        </p:txBody>
      </p:sp>
      <p:sp>
        <p:nvSpPr>
          <p:cNvPr id="3" name="Text Placeholder 2"/>
          <p:cNvSpPr>
            <a:spLocks noGrp="1"/>
          </p:cNvSpPr>
          <p:nvPr>
            <p:ph type="body" sz="quarter" idx="10"/>
          </p:nvPr>
        </p:nvSpPr>
        <p:spPr>
          <a:xfrm>
            <a:off x="988024" y="1266201"/>
            <a:ext cx="8722904" cy="1166288"/>
          </a:xfrm>
        </p:spPr>
        <p:txBody>
          <a:bodyPr/>
          <a:lstStyle/>
          <a:p>
            <a:r>
              <a:rPr lang="en-US" b="0" dirty="0"/>
              <a:t>The extended syntax for calculated fields can be used in declarative views such as html and </a:t>
            </a:r>
            <a:r>
              <a:rPr lang="en-US" b="0" dirty="0" smtClean="0"/>
              <a:t>xml views. Because it is still experimental, it needs to be switched </a:t>
            </a:r>
            <a:r>
              <a:rPr lang="en-US" b="0" dirty="0"/>
              <a:t>on via the </a:t>
            </a:r>
            <a:r>
              <a:rPr lang="en-US" b="0" dirty="0" smtClean="0"/>
              <a:t>configuration</a:t>
            </a:r>
          </a:p>
          <a:p>
            <a:pPr marL="0" indent="0">
              <a:buNone/>
            </a:pPr>
            <a:r>
              <a:rPr lang="en-US" b="0" dirty="0" smtClean="0"/>
              <a:t> </a:t>
            </a:r>
            <a:r>
              <a:rPr lang="en-US" altLang="en-US" sz="1400" dirty="0">
                <a:latin typeface="Arial" panose="020B0604020202020204" pitchFamily="34" charset="0"/>
                <a:ea typeface="Monaco"/>
                <a:cs typeface="Arial" panose="020B0604020202020204" pitchFamily="34" charset="0"/>
              </a:rPr>
              <a:t>data-sap-</a:t>
            </a:r>
            <a:r>
              <a:rPr lang="en-US" altLang="en-US" sz="1400" dirty="0" err="1">
                <a:latin typeface="Arial" panose="020B0604020202020204" pitchFamily="34" charset="0"/>
                <a:ea typeface="Monaco"/>
                <a:cs typeface="Arial" panose="020B0604020202020204" pitchFamily="34" charset="0"/>
              </a:rPr>
              <a:t>ui</a:t>
            </a:r>
            <a:r>
              <a:rPr lang="en-US" altLang="en-US" sz="1400" dirty="0">
                <a:latin typeface="Arial" panose="020B0604020202020204" pitchFamily="34" charset="0"/>
                <a:ea typeface="Monaco"/>
                <a:cs typeface="Arial" panose="020B0604020202020204" pitchFamily="34" charset="0"/>
              </a:rPr>
              <a:t>-</a:t>
            </a:r>
            <a:r>
              <a:rPr lang="en-US" altLang="en-US" sz="1400" dirty="0" err="1">
                <a:latin typeface="Arial" panose="020B0604020202020204" pitchFamily="34" charset="0"/>
                <a:ea typeface="Monaco"/>
                <a:cs typeface="Arial" panose="020B0604020202020204" pitchFamily="34" charset="0"/>
              </a:rPr>
              <a:t>compatVersion</a:t>
            </a:r>
            <a:r>
              <a:rPr lang="en-US" altLang="en-US" sz="1400" dirty="0">
                <a:latin typeface="Arial" panose="020B0604020202020204" pitchFamily="34" charset="0"/>
                <a:ea typeface="Monaco"/>
                <a:cs typeface="Arial" panose="020B0604020202020204" pitchFamily="34" charset="0"/>
              </a:rPr>
              <a:t>="edge"</a:t>
            </a:r>
            <a:r>
              <a:rPr lang="en-US" altLang="en-US" sz="1400" dirty="0">
                <a:latin typeface="Arial" panose="020B0604020202020204" pitchFamily="34" charset="0"/>
                <a:ea typeface="Benton Sans"/>
                <a:cs typeface="Arial" panose="020B0604020202020204" pitchFamily="34" charset="0"/>
              </a:rPr>
              <a:t> or </a:t>
            </a:r>
            <a:r>
              <a:rPr lang="en-US" altLang="en-US" sz="1400" dirty="0">
                <a:latin typeface="Arial" panose="020B0604020202020204" pitchFamily="34" charset="0"/>
                <a:ea typeface="Monaco"/>
                <a:cs typeface="Arial" panose="020B0604020202020204" pitchFamily="34" charset="0"/>
              </a:rPr>
              <a:t>data-sap-</a:t>
            </a:r>
            <a:r>
              <a:rPr lang="en-US" altLang="en-US" sz="1400" dirty="0" err="1">
                <a:latin typeface="Arial" panose="020B0604020202020204" pitchFamily="34" charset="0"/>
                <a:ea typeface="Monaco"/>
                <a:cs typeface="Arial" panose="020B0604020202020204" pitchFamily="34" charset="0"/>
              </a:rPr>
              <a:t>ui</a:t>
            </a:r>
            <a:r>
              <a:rPr lang="en-US" altLang="en-US" sz="1400" dirty="0">
                <a:latin typeface="Arial" panose="020B0604020202020204" pitchFamily="34" charset="0"/>
                <a:ea typeface="Monaco"/>
                <a:cs typeface="Arial" panose="020B0604020202020204" pitchFamily="34" charset="0"/>
              </a:rPr>
              <a:t>-</a:t>
            </a:r>
            <a:r>
              <a:rPr lang="en-US" altLang="en-US" sz="1400" dirty="0" err="1">
                <a:latin typeface="Arial" panose="020B0604020202020204" pitchFamily="34" charset="0"/>
                <a:ea typeface="Monaco"/>
                <a:cs typeface="Arial" panose="020B0604020202020204" pitchFamily="34" charset="0"/>
              </a:rPr>
              <a:t>bindingSyntax</a:t>
            </a:r>
            <a:r>
              <a:rPr lang="en-US" altLang="en-US" sz="1400" dirty="0">
                <a:latin typeface="Arial" panose="020B0604020202020204" pitchFamily="34" charset="0"/>
                <a:ea typeface="Monaco"/>
                <a:cs typeface="Arial" panose="020B0604020202020204" pitchFamily="34" charset="0"/>
              </a:rPr>
              <a:t>="complex"</a:t>
            </a:r>
            <a:r>
              <a:rPr lang="en-US" altLang="en-US" sz="1400" dirty="0">
                <a:latin typeface="Arial" panose="020B0604020202020204" pitchFamily="34" charset="0"/>
                <a:cs typeface="Arial" panose="020B0604020202020204" pitchFamily="34" charset="0"/>
              </a:rPr>
              <a:t> </a:t>
            </a:r>
            <a:r>
              <a:rPr lang="en-US" altLang="en-US" sz="1400" dirty="0" smtClean="0">
                <a:latin typeface="Arial" panose="020B0604020202020204" pitchFamily="34" charset="0"/>
                <a:cs typeface="Arial" panose="020B0604020202020204" pitchFamily="34" charset="0"/>
              </a:rPr>
              <a:t> </a:t>
            </a:r>
            <a:r>
              <a:rPr lang="en-US" b="0" dirty="0" smtClean="0"/>
              <a:t>within </a:t>
            </a:r>
            <a:r>
              <a:rPr lang="en-US" b="0" dirty="0" smtClean="0"/>
              <a:t>the bootstrap. </a:t>
            </a:r>
            <a:r>
              <a:rPr lang="en-US" b="0" dirty="0" smtClean="0"/>
              <a:t> </a:t>
            </a:r>
            <a:r>
              <a:rPr lang="en-US" b="0" dirty="0"/>
              <a:t/>
            </a:r>
            <a:br>
              <a:rPr lang="en-US" b="0" dirty="0"/>
            </a:br>
            <a:endParaRPr lang="en-US" b="0" dirty="0" smtClean="0"/>
          </a:p>
        </p:txBody>
      </p:sp>
      <p:sp>
        <p:nvSpPr>
          <p:cNvPr id="7" name="TextBox 6"/>
          <p:cNvSpPr txBox="1"/>
          <p:nvPr/>
        </p:nvSpPr>
        <p:spPr>
          <a:xfrm>
            <a:off x="988024" y="3747888"/>
            <a:ext cx="7707834" cy="316562"/>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457" dirty="0"/>
              <a:t>Now you can mix the </a:t>
            </a:r>
            <a:r>
              <a:rPr lang="en-US" sz="1400" dirty="0"/>
              <a:t>text</a:t>
            </a:r>
            <a:r>
              <a:rPr lang="en-US" sz="1457" dirty="0"/>
              <a:t> and calculated fields:</a:t>
            </a:r>
            <a:endParaRPr lang="de-DE" sz="1457" kern="0" dirty="0">
              <a:ea typeface="Arial Unicode MS" pitchFamily="34" charset="-128"/>
              <a:cs typeface="Arial Unicode MS" pitchFamily="34" charset="-128"/>
            </a:endParaRPr>
          </a:p>
        </p:txBody>
      </p:sp>
      <p:sp>
        <p:nvSpPr>
          <p:cNvPr id="4" name="Rectangle 3"/>
          <p:cNvSpPr/>
          <p:nvPr/>
        </p:nvSpPr>
        <p:spPr bwMode="gray">
          <a:xfrm>
            <a:off x="1998039" y="2933024"/>
            <a:ext cx="2654257" cy="137836"/>
          </a:xfrm>
          <a:prstGeom prst="rect">
            <a:avLst/>
          </a:prstGeom>
          <a:noFill/>
          <a:ln w="38100" algn="ctr">
            <a:solidFill>
              <a:schemeClr val="accent1"/>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7353253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930" y="419608"/>
            <a:ext cx="7644188" cy="680203"/>
          </a:xfrm>
        </p:spPr>
        <p:txBody>
          <a:bodyPr/>
          <a:lstStyle/>
          <a:p>
            <a:r>
              <a:rPr lang="de-DE" sz="2879" dirty="0" err="1"/>
              <a:t>Example</a:t>
            </a:r>
            <a:r>
              <a:rPr lang="de-DE" sz="2879" dirty="0"/>
              <a:t> </a:t>
            </a:r>
            <a:r>
              <a:rPr lang="de-DE" sz="2879" dirty="0" err="1"/>
              <a:t>of</a:t>
            </a:r>
            <a:r>
              <a:rPr lang="de-DE" sz="2879" dirty="0"/>
              <a:t> </a:t>
            </a:r>
            <a:r>
              <a:rPr lang="de-DE" sz="2879" dirty="0" err="1"/>
              <a:t>Calculated</a:t>
            </a:r>
            <a:r>
              <a:rPr lang="de-DE" sz="2879" dirty="0"/>
              <a:t> Fields</a:t>
            </a:r>
            <a:br>
              <a:rPr lang="de-DE" sz="2879" dirty="0"/>
            </a:br>
            <a:endParaRPr lang="en-US" sz="1080" dirty="0"/>
          </a:p>
        </p:txBody>
      </p:sp>
      <p:sp>
        <p:nvSpPr>
          <p:cNvPr id="5" name="Rounded Rectangle 4">
            <a:hlinkClick r:id="rId3" action="ppaction://hlinksldjump" highlightClick="1"/>
          </p:cNvPr>
          <p:cNvSpPr/>
          <p:nvPr/>
        </p:nvSpPr>
        <p:spPr bwMode="gray">
          <a:xfrm>
            <a:off x="7535412" y="568379"/>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13</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599" y="1419118"/>
            <a:ext cx="7785723" cy="3889729"/>
          </a:xfrm>
          <a:prstGeom prst="rect">
            <a:avLst/>
          </a:prstGeom>
          <a:effectLst>
            <a:innerShdw blurRad="114300">
              <a:prstClr val="black"/>
            </a:innerShdw>
          </a:effectLst>
        </p:spPr>
      </p:pic>
    </p:spTree>
    <p:extLst>
      <p:ext uri="{BB962C8B-B14F-4D97-AF65-F5344CB8AC3E}">
        <p14:creationId xmlns:p14="http://schemas.microsoft.com/office/powerpoint/2010/main" val="35124018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13 </a:t>
            </a:r>
            <a:r>
              <a:rPr lang="en-US" sz="2879" dirty="0"/>
              <a:t>–</a:t>
            </a:r>
            <a:r>
              <a:rPr lang="en-GB" sz="2879" dirty="0"/>
              <a:t> Calculated Fields</a:t>
            </a:r>
          </a:p>
        </p:txBody>
      </p:sp>
      <p:sp>
        <p:nvSpPr>
          <p:cNvPr id="5" name="Text Placeholder 2"/>
          <p:cNvSpPr>
            <a:spLocks noGrp="1"/>
          </p:cNvSpPr>
          <p:nvPr>
            <p:ph type="body" sz="quarter" idx="10"/>
          </p:nvPr>
        </p:nvSpPr>
        <p:spPr>
          <a:xfrm>
            <a:off x="844210" y="1284649"/>
            <a:ext cx="3195222" cy="2130702"/>
          </a:xfrm>
        </p:spPr>
        <p:txBody>
          <a:bodyPr>
            <a:noAutofit/>
          </a:bodyPr>
          <a:lstStyle/>
          <a:p>
            <a:pPr marL="308507" indent="-308507" fontAlgn="base">
              <a:spcBef>
                <a:spcPct val="50000"/>
              </a:spcBef>
              <a:spcAft>
                <a:spcPct val="0"/>
              </a:spcAft>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a:t>
            </a:r>
            <a:r>
              <a:rPr lang="de-DE" sz="1440" dirty="0" smtClean="0">
                <a:solidFill>
                  <a:srgbClr val="000000"/>
                </a:solidFill>
              </a:rPr>
              <a:t>browser. </a:t>
            </a:r>
            <a:endParaRPr lang="de-DE" sz="1440" dirty="0">
              <a:solidFill>
                <a:srgbClr val="000000"/>
              </a:solidFill>
            </a:endParaRPr>
          </a:p>
          <a:p>
            <a:pPr marL="308507" indent="-308507" fontAlgn="base">
              <a:spcBef>
                <a:spcPct val="50000"/>
              </a:spcBef>
              <a:spcAft>
                <a:spcPct val="0"/>
              </a:spcAft>
              <a:buFont typeface="+mj-lt"/>
              <a:buAutoNum type="arabicPeriod"/>
            </a:pPr>
            <a:r>
              <a:rPr lang="de-DE" sz="1440" dirty="0">
                <a:solidFill>
                  <a:srgbClr val="000000"/>
                </a:solidFill>
              </a:rPr>
              <a:t>Create a </a:t>
            </a:r>
            <a:r>
              <a:rPr lang="de-DE" sz="1440" dirty="0" err="1">
                <a:solidFill>
                  <a:srgbClr val="000000"/>
                </a:solidFill>
              </a:rPr>
              <a:t>new</a:t>
            </a:r>
            <a:r>
              <a:rPr lang="de-DE" sz="1440" dirty="0">
                <a:solidFill>
                  <a:srgbClr val="000000"/>
                </a:solidFill>
              </a:rPr>
              <a:t> </a:t>
            </a:r>
            <a:r>
              <a:rPr lang="de-DE" sz="1440" dirty="0" err="1">
                <a:solidFill>
                  <a:srgbClr val="000000"/>
                </a:solidFill>
              </a:rPr>
              <a:t>panel</a:t>
            </a:r>
            <a:r>
              <a:rPr lang="de-DE" sz="1440" dirty="0">
                <a:solidFill>
                  <a:srgbClr val="000000"/>
                </a:solidFill>
              </a:rPr>
              <a:t> </a:t>
            </a:r>
            <a:r>
              <a:rPr lang="de-DE" sz="1440" dirty="0" err="1">
                <a:solidFill>
                  <a:srgbClr val="000000"/>
                </a:solidFill>
              </a:rPr>
              <a:t>named</a:t>
            </a:r>
            <a:r>
              <a:rPr lang="de-DE" sz="1440" dirty="0">
                <a:solidFill>
                  <a:srgbClr val="000000"/>
                </a:solidFill>
              </a:rPr>
              <a:t> „</a:t>
            </a:r>
            <a:r>
              <a:rPr lang="de-DE" sz="1440" dirty="0" err="1">
                <a:solidFill>
                  <a:srgbClr val="000000"/>
                </a:solidFill>
              </a:rPr>
              <a:t>Calculated</a:t>
            </a:r>
            <a:r>
              <a:rPr lang="de-DE" sz="1440" dirty="0">
                <a:solidFill>
                  <a:srgbClr val="000000"/>
                </a:solidFill>
              </a:rPr>
              <a:t> Fields“ </a:t>
            </a:r>
          </a:p>
          <a:p>
            <a:pPr marL="308507" indent="-308507" fontAlgn="base">
              <a:spcBef>
                <a:spcPct val="50000"/>
              </a:spcBef>
              <a:spcAft>
                <a:spcPct val="0"/>
              </a:spcAft>
              <a:buFont typeface="+mj-lt"/>
              <a:buAutoNum type="arabicPeriod"/>
            </a:pPr>
            <a:r>
              <a:rPr lang="de-DE" sz="1440" dirty="0">
                <a:solidFill>
                  <a:srgbClr val="000000"/>
                </a:solidFill>
              </a:rPr>
              <a:t>Create a </a:t>
            </a:r>
            <a:r>
              <a:rPr lang="de-DE" sz="1440" dirty="0" err="1">
                <a:solidFill>
                  <a:srgbClr val="000000"/>
                </a:solidFill>
              </a:rPr>
              <a:t>dataset</a:t>
            </a:r>
            <a:r>
              <a:rPr lang="de-DE" sz="1440" dirty="0">
                <a:solidFill>
                  <a:srgbClr val="000000"/>
                </a:solidFill>
              </a:rPr>
              <a:t> </a:t>
            </a:r>
            <a:r>
              <a:rPr lang="de-DE" sz="1440" dirty="0" err="1">
                <a:solidFill>
                  <a:srgbClr val="000000"/>
                </a:solidFill>
              </a:rPr>
              <a:t>with</a:t>
            </a:r>
            <a:r>
              <a:rPr lang="de-DE" sz="1440" dirty="0">
                <a:solidFill>
                  <a:srgbClr val="000000"/>
                </a:solidFill>
              </a:rPr>
              <a:t> </a:t>
            </a:r>
            <a:r>
              <a:rPr lang="de-DE" sz="1440" dirty="0" err="1">
                <a:solidFill>
                  <a:srgbClr val="000000"/>
                </a:solidFill>
              </a:rPr>
              <a:t>first</a:t>
            </a:r>
            <a:r>
              <a:rPr lang="de-DE" sz="1440" dirty="0">
                <a:solidFill>
                  <a:srgbClr val="000000"/>
                </a:solidFill>
              </a:rPr>
              <a:t> </a:t>
            </a:r>
            <a:r>
              <a:rPr lang="de-DE" sz="1440" dirty="0" err="1">
                <a:solidFill>
                  <a:srgbClr val="000000"/>
                </a:solidFill>
              </a:rPr>
              <a:t>names</a:t>
            </a:r>
            <a:r>
              <a:rPr lang="de-DE" sz="1440" dirty="0">
                <a:solidFill>
                  <a:srgbClr val="000000"/>
                </a:solidFill>
              </a:rPr>
              <a:t>, last </a:t>
            </a:r>
            <a:r>
              <a:rPr lang="de-DE" sz="1440" dirty="0" err="1">
                <a:solidFill>
                  <a:srgbClr val="000000"/>
                </a:solidFill>
              </a:rPr>
              <a:t>names</a:t>
            </a:r>
            <a:r>
              <a:rPr lang="de-DE" sz="1440" dirty="0">
                <a:solidFill>
                  <a:srgbClr val="000000"/>
                </a:solidFill>
              </a:rPr>
              <a:t>, </a:t>
            </a:r>
            <a:r>
              <a:rPr lang="de-DE" sz="1440" dirty="0" err="1">
                <a:solidFill>
                  <a:srgbClr val="000000"/>
                </a:solidFill>
              </a:rPr>
              <a:t>gender</a:t>
            </a:r>
            <a:r>
              <a:rPr lang="de-DE" sz="1440" dirty="0">
                <a:solidFill>
                  <a:srgbClr val="000000"/>
                </a:solidFill>
              </a:rPr>
              <a:t> </a:t>
            </a:r>
            <a:r>
              <a:rPr lang="de-DE" sz="1440" dirty="0" err="1">
                <a:solidFill>
                  <a:srgbClr val="000000"/>
                </a:solidFill>
              </a:rPr>
              <a:t>and</a:t>
            </a:r>
            <a:r>
              <a:rPr lang="de-DE" sz="1440" dirty="0">
                <a:solidFill>
                  <a:srgbClr val="000000"/>
                </a:solidFill>
              </a:rPr>
              <a:t> </a:t>
            </a:r>
            <a:r>
              <a:rPr lang="de-DE" sz="1440" dirty="0" err="1">
                <a:solidFill>
                  <a:srgbClr val="000000"/>
                </a:solidFill>
              </a:rPr>
              <a:t>occupations</a:t>
            </a:r>
            <a:endParaRPr lang="de-DE" sz="1440" dirty="0">
              <a:solidFill>
                <a:srgbClr val="000000"/>
              </a:solidFill>
            </a:endParaRPr>
          </a:p>
        </p:txBody>
      </p:sp>
      <p:sp>
        <p:nvSpPr>
          <p:cNvPr id="4" name="Rounded Rectangle 3">
            <a:hlinkClick r:id="rId3" action="ppaction://hlinksldjump" highlightClick="1"/>
          </p:cNvPr>
          <p:cNvSpPr/>
          <p:nvPr/>
        </p:nvSpPr>
        <p:spPr bwMode="gray">
          <a:xfrm>
            <a:off x="7534729" y="5216530"/>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317" y="967864"/>
            <a:ext cx="5337318" cy="2581400"/>
          </a:xfrm>
          <a:prstGeom prst="rect">
            <a:avLst/>
          </a:prstGeom>
          <a:ln>
            <a:solidFill>
              <a:schemeClr val="bg1">
                <a:lumMod val="50000"/>
              </a:schemeClr>
            </a:solidFill>
          </a:ln>
          <a:effectLst>
            <a:innerShdw blurRad="114300">
              <a:prstClr val="black"/>
            </a:innerShdw>
          </a:effectLst>
        </p:spPr>
      </p:pic>
      <p:sp>
        <p:nvSpPr>
          <p:cNvPr id="3" name="Rectangle 2"/>
          <p:cNvSpPr/>
          <p:nvPr/>
        </p:nvSpPr>
        <p:spPr>
          <a:xfrm>
            <a:off x="738977" y="3480327"/>
            <a:ext cx="7564748" cy="1671227"/>
          </a:xfrm>
          <a:prstGeom prst="rect">
            <a:avLst/>
          </a:prstGeom>
        </p:spPr>
        <p:txBody>
          <a:bodyPr wrap="square">
            <a:spAutoFit/>
          </a:bodyPr>
          <a:lstStyle/>
          <a:p>
            <a:pPr marL="308507" indent="-308507">
              <a:spcBef>
                <a:spcPct val="50000"/>
              </a:spcBef>
              <a:buSzPct val="100000"/>
              <a:buFont typeface="+mj-lt"/>
              <a:buAutoNum type="arabicPeriod" startAt="4"/>
            </a:pPr>
            <a:r>
              <a:rPr lang="de-DE" sz="1440" dirty="0">
                <a:solidFill>
                  <a:srgbClr val="000000"/>
                </a:solidFill>
              </a:rPr>
              <a:t>Create a </a:t>
            </a:r>
            <a:r>
              <a:rPr lang="de-DE" sz="1440" dirty="0" err="1">
                <a:solidFill>
                  <a:srgbClr val="000000"/>
                </a:solidFill>
              </a:rPr>
              <a:t>table</a:t>
            </a:r>
            <a:r>
              <a:rPr lang="de-DE" sz="1440" dirty="0">
                <a:solidFill>
                  <a:srgbClr val="000000"/>
                </a:solidFill>
              </a:rPr>
              <a:t> </a:t>
            </a:r>
            <a:r>
              <a:rPr lang="de-DE" sz="1440" dirty="0" err="1">
                <a:solidFill>
                  <a:srgbClr val="000000"/>
                </a:solidFill>
              </a:rPr>
              <a:t>with</a:t>
            </a:r>
            <a:r>
              <a:rPr lang="de-DE" sz="1440" dirty="0">
                <a:solidFill>
                  <a:srgbClr val="000000"/>
                </a:solidFill>
              </a:rPr>
              <a:t> 3 </a:t>
            </a:r>
            <a:r>
              <a:rPr lang="de-DE" sz="1440" dirty="0" err="1">
                <a:solidFill>
                  <a:srgbClr val="000000"/>
                </a:solidFill>
              </a:rPr>
              <a:t>columns</a:t>
            </a:r>
            <a:r>
              <a:rPr lang="de-DE" sz="1440" dirty="0">
                <a:solidFill>
                  <a:srgbClr val="000000"/>
                </a:solidFill>
              </a:rPr>
              <a:t/>
            </a:r>
            <a:br>
              <a:rPr lang="de-DE" sz="1440" dirty="0">
                <a:solidFill>
                  <a:srgbClr val="000000"/>
                </a:solidFill>
              </a:rPr>
            </a:br>
            <a:r>
              <a:rPr lang="de-DE" sz="1440" dirty="0">
                <a:solidFill>
                  <a:srgbClr val="000000"/>
                </a:solidFill>
              </a:rPr>
              <a:t>(</a:t>
            </a:r>
            <a:r>
              <a:rPr lang="de-DE" sz="1440" dirty="0" err="1">
                <a:solidFill>
                  <a:srgbClr val="000000"/>
                </a:solidFill>
              </a:rPr>
              <a:t>you</a:t>
            </a:r>
            <a:r>
              <a:rPr lang="de-DE" sz="1440" dirty="0">
                <a:solidFill>
                  <a:srgbClr val="000000"/>
                </a:solidFill>
              </a:rPr>
              <a:t> </a:t>
            </a:r>
            <a:r>
              <a:rPr lang="de-DE" sz="1440" dirty="0" err="1">
                <a:solidFill>
                  <a:srgbClr val="000000"/>
                </a:solidFill>
              </a:rPr>
              <a:t>need</a:t>
            </a:r>
            <a:r>
              <a:rPr lang="de-DE" sz="1440" dirty="0">
                <a:solidFill>
                  <a:srgbClr val="000000"/>
                </a:solidFill>
              </a:rPr>
              <a:t> </a:t>
            </a:r>
            <a:r>
              <a:rPr lang="de-DE" sz="1440" dirty="0" err="1">
                <a:solidFill>
                  <a:srgbClr val="000000"/>
                </a:solidFill>
              </a:rPr>
              <a:t>to</a:t>
            </a:r>
            <a:r>
              <a:rPr lang="de-DE" sz="1440" dirty="0">
                <a:solidFill>
                  <a:srgbClr val="000000"/>
                </a:solidFill>
              </a:rPr>
              <a:t> </a:t>
            </a:r>
            <a:r>
              <a:rPr lang="de-DE" sz="1440" dirty="0" err="1">
                <a:solidFill>
                  <a:srgbClr val="000000"/>
                </a:solidFill>
              </a:rPr>
              <a:t>add</a:t>
            </a:r>
            <a:r>
              <a:rPr lang="de-DE" sz="1440" dirty="0">
                <a:solidFill>
                  <a:srgbClr val="000000"/>
                </a:solidFill>
              </a:rPr>
              <a:t> </a:t>
            </a:r>
            <a:r>
              <a:rPr lang="de-DE" sz="1440" dirty="0" err="1">
                <a:solidFill>
                  <a:srgbClr val="000000"/>
                </a:solidFill>
              </a:rPr>
              <a:t>the</a:t>
            </a:r>
            <a:r>
              <a:rPr lang="de-DE" sz="1440" dirty="0">
                <a:solidFill>
                  <a:srgbClr val="000000"/>
                </a:solidFill>
              </a:rPr>
              <a:t> </a:t>
            </a:r>
            <a:r>
              <a:rPr lang="de-DE" sz="1260" b="1" dirty="0" err="1">
                <a:solidFill>
                  <a:schemeClr val="accent3"/>
                </a:solidFill>
                <a:latin typeface="Consolas" pitchFamily="49" charset="0"/>
                <a:cs typeface="Consolas" pitchFamily="49" charset="0"/>
              </a:rPr>
              <a:t>sap.ui.table</a:t>
            </a:r>
            <a:r>
              <a:rPr lang="de-DE" sz="1440" dirty="0">
                <a:solidFill>
                  <a:srgbClr val="000000"/>
                </a:solidFill>
              </a:rPr>
              <a:t> </a:t>
            </a:r>
            <a:r>
              <a:rPr lang="de-DE" sz="1440" dirty="0" err="1">
                <a:solidFill>
                  <a:srgbClr val="000000"/>
                </a:solidFill>
              </a:rPr>
              <a:t>library</a:t>
            </a:r>
            <a:r>
              <a:rPr lang="de-DE" sz="1440" dirty="0">
                <a:solidFill>
                  <a:srgbClr val="000000"/>
                </a:solidFill>
              </a:rPr>
              <a:t> </a:t>
            </a:r>
            <a:r>
              <a:rPr lang="de-DE" sz="1440" dirty="0" err="1">
                <a:solidFill>
                  <a:srgbClr val="000000"/>
                </a:solidFill>
              </a:rPr>
              <a:t>to</a:t>
            </a:r>
            <a:r>
              <a:rPr lang="de-DE" sz="1440" dirty="0">
                <a:solidFill>
                  <a:srgbClr val="000000"/>
                </a:solidFill>
              </a:rPr>
              <a:t> </a:t>
            </a:r>
            <a:r>
              <a:rPr lang="de-DE" sz="1440" dirty="0" err="1">
                <a:solidFill>
                  <a:srgbClr val="000000"/>
                </a:solidFill>
              </a:rPr>
              <a:t>the</a:t>
            </a:r>
            <a:r>
              <a:rPr lang="de-DE" sz="1440" dirty="0">
                <a:solidFill>
                  <a:srgbClr val="000000"/>
                </a:solidFill>
              </a:rPr>
              <a:t> </a:t>
            </a:r>
            <a:r>
              <a:rPr lang="de-DE" sz="1440" dirty="0" err="1">
                <a:solidFill>
                  <a:srgbClr val="000000"/>
                </a:solidFill>
              </a:rPr>
              <a:t>bootstrap</a:t>
            </a:r>
            <a:r>
              <a:rPr lang="de-DE" sz="1440" dirty="0">
                <a:solidFill>
                  <a:srgbClr val="000000"/>
                </a:solidFill>
              </a:rPr>
              <a:t>)</a:t>
            </a:r>
          </a:p>
          <a:p>
            <a:pPr marL="470453" lvl="2" indent="-308507">
              <a:spcBef>
                <a:spcPct val="50000"/>
              </a:spcBef>
              <a:buFont typeface="Arial" pitchFamily="34" charset="0"/>
              <a:buChar char="•"/>
            </a:pPr>
            <a:r>
              <a:rPr lang="en-US" sz="1260" b="1" dirty="0" err="1">
                <a:solidFill>
                  <a:schemeClr val="accent3"/>
                </a:solidFill>
                <a:latin typeface="Consolas" pitchFamily="49" charset="0"/>
                <a:cs typeface="Consolas" pitchFamily="49" charset="0"/>
              </a:rPr>
              <a:t>sap.ui.table.Table</a:t>
            </a:r>
            <a:endParaRPr lang="en-US" sz="1260" b="1" dirty="0">
              <a:solidFill>
                <a:schemeClr val="accent3"/>
              </a:solidFill>
              <a:latin typeface="Consolas" pitchFamily="49" charset="0"/>
              <a:cs typeface="Consolas" pitchFamily="49" charset="0"/>
            </a:endParaRPr>
          </a:p>
          <a:p>
            <a:pPr marL="470453" lvl="2" indent="-308507">
              <a:spcBef>
                <a:spcPct val="50000"/>
              </a:spcBef>
              <a:buFont typeface="Arial" pitchFamily="34" charset="0"/>
              <a:buChar char="•"/>
            </a:pPr>
            <a:r>
              <a:rPr lang="en-US" sz="1260" b="1" dirty="0" err="1">
                <a:solidFill>
                  <a:schemeClr val="accent3"/>
                </a:solidFill>
                <a:latin typeface="Consolas" pitchFamily="49" charset="0"/>
                <a:cs typeface="Consolas" pitchFamily="49" charset="0"/>
              </a:rPr>
              <a:t>sap.ui.table.Column</a:t>
            </a:r>
            <a:r>
              <a:rPr lang="en-US" sz="1260" b="1" dirty="0">
                <a:solidFill>
                  <a:schemeClr val="accent3"/>
                </a:solidFill>
                <a:latin typeface="Consolas" pitchFamily="49" charset="0"/>
                <a:cs typeface="Consolas" pitchFamily="49" charset="0"/>
              </a:rPr>
              <a:t> </a:t>
            </a:r>
            <a:endParaRPr lang="de-DE" sz="1440" dirty="0">
              <a:solidFill>
                <a:srgbClr val="000000"/>
              </a:solidFill>
            </a:endParaRPr>
          </a:p>
          <a:p>
            <a:pPr marL="308507" indent="-308507">
              <a:spcBef>
                <a:spcPct val="50000"/>
              </a:spcBef>
              <a:buSzPct val="100000"/>
              <a:buFont typeface="+mj-lt"/>
              <a:buAutoNum type="arabicPeriod" startAt="5"/>
            </a:pPr>
            <a:r>
              <a:rPr lang="de-DE" sz="1440" dirty="0">
                <a:solidFill>
                  <a:srgbClr val="000000"/>
                </a:solidFill>
              </a:rPr>
              <a:t>Display </a:t>
            </a:r>
            <a:r>
              <a:rPr lang="de-DE" sz="1440" dirty="0" err="1">
                <a:solidFill>
                  <a:srgbClr val="000000"/>
                </a:solidFill>
              </a:rPr>
              <a:t>the</a:t>
            </a:r>
            <a:r>
              <a:rPr lang="de-DE" sz="1440" dirty="0">
                <a:solidFill>
                  <a:srgbClr val="000000"/>
                </a:solidFill>
              </a:rPr>
              <a:t> </a:t>
            </a:r>
            <a:r>
              <a:rPr lang="de-DE" sz="1440" dirty="0" err="1">
                <a:solidFill>
                  <a:srgbClr val="000000"/>
                </a:solidFill>
              </a:rPr>
              <a:t>first</a:t>
            </a:r>
            <a:r>
              <a:rPr lang="de-DE" sz="1440" dirty="0">
                <a:solidFill>
                  <a:srgbClr val="000000"/>
                </a:solidFill>
              </a:rPr>
              <a:t> </a:t>
            </a:r>
            <a:r>
              <a:rPr lang="de-DE" sz="1440" dirty="0" err="1">
                <a:solidFill>
                  <a:srgbClr val="000000"/>
                </a:solidFill>
              </a:rPr>
              <a:t>names</a:t>
            </a:r>
            <a:r>
              <a:rPr lang="de-DE" sz="1440" dirty="0">
                <a:solidFill>
                  <a:srgbClr val="000000"/>
                </a:solidFill>
              </a:rPr>
              <a:t> in </a:t>
            </a:r>
            <a:r>
              <a:rPr lang="de-DE" sz="1440" dirty="0" err="1">
                <a:solidFill>
                  <a:srgbClr val="000000"/>
                </a:solidFill>
              </a:rPr>
              <a:t>the</a:t>
            </a:r>
            <a:r>
              <a:rPr lang="de-DE" sz="1440" dirty="0">
                <a:solidFill>
                  <a:srgbClr val="000000"/>
                </a:solidFill>
              </a:rPr>
              <a:t> </a:t>
            </a:r>
            <a:r>
              <a:rPr lang="de-DE" sz="1440" dirty="0" err="1">
                <a:solidFill>
                  <a:srgbClr val="000000"/>
                </a:solidFill>
              </a:rPr>
              <a:t>first</a:t>
            </a:r>
            <a:r>
              <a:rPr lang="de-DE" sz="1440" dirty="0">
                <a:solidFill>
                  <a:srgbClr val="000000"/>
                </a:solidFill>
              </a:rPr>
              <a:t> </a:t>
            </a:r>
            <a:r>
              <a:rPr lang="de-DE" sz="1440" dirty="0" err="1">
                <a:solidFill>
                  <a:srgbClr val="000000"/>
                </a:solidFill>
              </a:rPr>
              <a:t>column</a:t>
            </a:r>
            <a:r>
              <a:rPr lang="de-DE" sz="1440" dirty="0">
                <a:solidFill>
                  <a:srgbClr val="000000"/>
                </a:solidFill>
              </a:rPr>
              <a:t>, </a:t>
            </a:r>
            <a:r>
              <a:rPr lang="de-DE" sz="1440" dirty="0" err="1">
                <a:solidFill>
                  <a:srgbClr val="000000"/>
                </a:solidFill>
              </a:rPr>
              <a:t>the</a:t>
            </a:r>
            <a:r>
              <a:rPr lang="de-DE" sz="1440" dirty="0">
                <a:solidFill>
                  <a:srgbClr val="000000"/>
                </a:solidFill>
              </a:rPr>
              <a:t> last </a:t>
            </a:r>
            <a:r>
              <a:rPr lang="de-DE" sz="1440" dirty="0" err="1">
                <a:solidFill>
                  <a:srgbClr val="000000"/>
                </a:solidFill>
              </a:rPr>
              <a:t>names</a:t>
            </a:r>
            <a:r>
              <a:rPr lang="de-DE" sz="1440" dirty="0">
                <a:solidFill>
                  <a:srgbClr val="000000"/>
                </a:solidFill>
              </a:rPr>
              <a:t> in </a:t>
            </a:r>
            <a:r>
              <a:rPr lang="de-DE" sz="1440" dirty="0" err="1">
                <a:solidFill>
                  <a:srgbClr val="000000"/>
                </a:solidFill>
              </a:rPr>
              <a:t>the</a:t>
            </a:r>
            <a:r>
              <a:rPr lang="de-DE" sz="1440" dirty="0">
                <a:solidFill>
                  <a:srgbClr val="000000"/>
                </a:solidFill>
              </a:rPr>
              <a:t> </a:t>
            </a:r>
            <a:r>
              <a:rPr lang="de-DE" sz="1440" dirty="0" err="1">
                <a:solidFill>
                  <a:srgbClr val="000000"/>
                </a:solidFill>
              </a:rPr>
              <a:t>second</a:t>
            </a:r>
            <a:r>
              <a:rPr lang="de-DE" sz="1440" dirty="0">
                <a:solidFill>
                  <a:srgbClr val="000000"/>
                </a:solidFill>
              </a:rPr>
              <a:t> </a:t>
            </a:r>
            <a:r>
              <a:rPr lang="de-DE" sz="1440" dirty="0" err="1">
                <a:solidFill>
                  <a:srgbClr val="000000"/>
                </a:solidFill>
              </a:rPr>
              <a:t>column</a:t>
            </a:r>
            <a:r>
              <a:rPr lang="de-DE" sz="1440" dirty="0">
                <a:solidFill>
                  <a:srgbClr val="000000"/>
                </a:solidFill>
              </a:rPr>
              <a:t> </a:t>
            </a:r>
            <a:r>
              <a:rPr lang="de-DE" sz="1440" dirty="0" err="1">
                <a:solidFill>
                  <a:srgbClr val="000000"/>
                </a:solidFill>
              </a:rPr>
              <a:t>and</a:t>
            </a:r>
            <a:r>
              <a:rPr lang="de-DE" sz="1440" dirty="0">
                <a:solidFill>
                  <a:srgbClr val="000000"/>
                </a:solidFill>
              </a:rPr>
              <a:t> a </a:t>
            </a:r>
            <a:r>
              <a:rPr lang="de-DE" sz="1440" dirty="0" err="1">
                <a:solidFill>
                  <a:srgbClr val="000000"/>
                </a:solidFill>
              </a:rPr>
              <a:t>combination</a:t>
            </a:r>
            <a:r>
              <a:rPr lang="de-DE" sz="1440" dirty="0">
                <a:solidFill>
                  <a:srgbClr val="000000"/>
                </a:solidFill>
              </a:rPr>
              <a:t> </a:t>
            </a:r>
            <a:r>
              <a:rPr lang="de-DE" sz="1440" dirty="0" err="1">
                <a:solidFill>
                  <a:srgbClr val="000000"/>
                </a:solidFill>
              </a:rPr>
              <a:t>of</a:t>
            </a:r>
            <a:r>
              <a:rPr lang="de-DE" sz="1440" dirty="0">
                <a:solidFill>
                  <a:srgbClr val="000000"/>
                </a:solidFill>
              </a:rPr>
              <a:t> </a:t>
            </a:r>
            <a:r>
              <a:rPr lang="de-DE" sz="1440" dirty="0" err="1">
                <a:solidFill>
                  <a:srgbClr val="000000"/>
                </a:solidFill>
              </a:rPr>
              <a:t>first</a:t>
            </a:r>
            <a:r>
              <a:rPr lang="de-DE" sz="1440" dirty="0">
                <a:solidFill>
                  <a:srgbClr val="000000"/>
                </a:solidFill>
              </a:rPr>
              <a:t> </a:t>
            </a:r>
            <a:r>
              <a:rPr lang="de-DE" sz="1440" dirty="0" err="1">
                <a:solidFill>
                  <a:srgbClr val="000000"/>
                </a:solidFill>
              </a:rPr>
              <a:t>name</a:t>
            </a:r>
            <a:r>
              <a:rPr lang="de-DE" sz="1440" dirty="0">
                <a:solidFill>
                  <a:srgbClr val="000000"/>
                </a:solidFill>
              </a:rPr>
              <a:t>, last </a:t>
            </a:r>
            <a:r>
              <a:rPr lang="de-DE" sz="1440" dirty="0" err="1">
                <a:solidFill>
                  <a:srgbClr val="000000"/>
                </a:solidFill>
              </a:rPr>
              <a:t>name</a:t>
            </a:r>
            <a:r>
              <a:rPr lang="de-DE" sz="1440" dirty="0">
                <a:solidFill>
                  <a:srgbClr val="000000"/>
                </a:solidFill>
              </a:rPr>
              <a:t>, </a:t>
            </a:r>
            <a:r>
              <a:rPr lang="de-DE" sz="1440" dirty="0" err="1">
                <a:solidFill>
                  <a:srgbClr val="000000"/>
                </a:solidFill>
              </a:rPr>
              <a:t>gender</a:t>
            </a:r>
            <a:r>
              <a:rPr lang="de-DE" sz="1440" dirty="0">
                <a:solidFill>
                  <a:srgbClr val="000000"/>
                </a:solidFill>
              </a:rPr>
              <a:t> </a:t>
            </a:r>
            <a:r>
              <a:rPr lang="de-DE" sz="1440" dirty="0" err="1">
                <a:solidFill>
                  <a:srgbClr val="000000"/>
                </a:solidFill>
              </a:rPr>
              <a:t>and</a:t>
            </a:r>
            <a:r>
              <a:rPr lang="de-DE" sz="1440" dirty="0">
                <a:solidFill>
                  <a:srgbClr val="000000"/>
                </a:solidFill>
              </a:rPr>
              <a:t> </a:t>
            </a:r>
            <a:r>
              <a:rPr lang="de-DE" sz="1440" dirty="0" err="1">
                <a:solidFill>
                  <a:srgbClr val="000000"/>
                </a:solidFill>
              </a:rPr>
              <a:t>occupation</a:t>
            </a:r>
            <a:r>
              <a:rPr lang="de-DE" sz="1440" dirty="0">
                <a:solidFill>
                  <a:srgbClr val="000000"/>
                </a:solidFill>
              </a:rPr>
              <a:t> in </a:t>
            </a:r>
            <a:r>
              <a:rPr lang="de-DE" sz="1440" dirty="0" err="1">
                <a:solidFill>
                  <a:srgbClr val="000000"/>
                </a:solidFill>
              </a:rPr>
              <a:t>the</a:t>
            </a:r>
            <a:r>
              <a:rPr lang="de-DE" sz="1440" dirty="0">
                <a:solidFill>
                  <a:srgbClr val="000000"/>
                </a:solidFill>
              </a:rPr>
              <a:t> last </a:t>
            </a:r>
            <a:r>
              <a:rPr lang="de-DE" sz="1440" dirty="0" err="1">
                <a:solidFill>
                  <a:srgbClr val="000000"/>
                </a:solidFill>
              </a:rPr>
              <a:t>column</a:t>
            </a:r>
            <a:r>
              <a:rPr lang="de-DE" sz="1440" dirty="0">
                <a:solidFill>
                  <a:srgbClr val="000000"/>
                </a:solidFill>
              </a:rPr>
              <a:t>.</a:t>
            </a:r>
          </a:p>
        </p:txBody>
      </p:sp>
    </p:spTree>
    <p:extLst>
      <p:ext uri="{BB962C8B-B14F-4D97-AF65-F5344CB8AC3E}">
        <p14:creationId xmlns:p14="http://schemas.microsoft.com/office/powerpoint/2010/main" val="91442771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Programming Applications</a:t>
            </a:r>
          </a:p>
          <a:p>
            <a:pPr marL="0" indent="0">
              <a:lnSpc>
                <a:spcPct val="90000"/>
              </a:lnSpc>
              <a:spcBef>
                <a:spcPts val="0"/>
              </a:spcBef>
              <a:buNone/>
            </a:pPr>
            <a:r>
              <a:rPr lang="en-US" sz="4000" dirty="0" smtClean="0">
                <a:solidFill>
                  <a:srgbClr val="A80163"/>
                </a:solidFill>
              </a:rPr>
              <a:t>	</a:t>
            </a:r>
            <a:endParaRPr lang="en-US" sz="4000" dirty="0">
              <a:solidFill>
                <a:srgbClr val="A80163"/>
              </a:solidFill>
            </a:endParaRPr>
          </a:p>
        </p:txBody>
      </p:sp>
    </p:spTree>
    <p:custDataLst>
      <p:tags r:id="rId1"/>
    </p:custDataLst>
    <p:extLst>
      <p:ext uri="{BB962C8B-B14F-4D97-AF65-F5344CB8AC3E}">
        <p14:creationId xmlns:p14="http://schemas.microsoft.com/office/powerpoint/2010/main" val="2233959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13</a:t>
            </a:r>
          </a:p>
        </p:txBody>
      </p:sp>
      <p:sp>
        <p:nvSpPr>
          <p:cNvPr id="4" name="Rounded Rectangle 3">
            <a:hlinkClick r:id="rId3" action="ppaction://hlinksldjump" highlightClick="1"/>
          </p:cNvPr>
          <p:cNvSpPr/>
          <p:nvPr/>
        </p:nvSpPr>
        <p:spPr bwMode="gray">
          <a:xfrm>
            <a:off x="7522489" y="5332806"/>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354" y="1157596"/>
            <a:ext cx="8294025" cy="4054415"/>
          </a:xfrm>
          <a:prstGeom prst="rect">
            <a:avLst/>
          </a:prstGeom>
          <a:effectLst>
            <a:innerShdw blurRad="114300">
              <a:prstClr val="black"/>
            </a:innerShdw>
          </a:effectLst>
        </p:spPr>
      </p:pic>
    </p:spTree>
    <p:extLst>
      <p:ext uri="{BB962C8B-B14F-4D97-AF65-F5344CB8AC3E}">
        <p14:creationId xmlns:p14="http://schemas.microsoft.com/office/powerpoint/2010/main" val="997192865"/>
      </p:ext>
    </p:extLst>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23</a:t>
            </a:r>
            <a:r>
              <a:rPr lang="en-GB" sz="4000" dirty="0" smtClean="0">
                <a:solidFill>
                  <a:srgbClr val="A80163"/>
                </a:solidFill>
                <a:ea typeface="+mj-ea"/>
                <a:cs typeface="+mj-cs"/>
              </a:rPr>
              <a:t>, </a:t>
            </a:r>
            <a:r>
              <a:rPr lang="en-GB" sz="4000" dirty="0" smtClean="0">
                <a:solidFill>
                  <a:srgbClr val="A80163"/>
                </a:solidFill>
                <a:ea typeface="+mj-ea"/>
                <a:cs typeface="+mj-cs"/>
                <a:hlinkClick r:id="rId9"/>
              </a:rPr>
              <a:t>24</a:t>
            </a:r>
            <a:r>
              <a:rPr lang="en-GB" sz="4000" dirty="0" smtClean="0">
                <a:solidFill>
                  <a:srgbClr val="A80163"/>
                </a:solidFill>
                <a:ea typeface="+mj-ea"/>
                <a:cs typeface="+mj-cs"/>
              </a:rPr>
              <a:t>, </a:t>
            </a:r>
            <a:r>
              <a:rPr lang="en-GB" sz="4000" dirty="0" smtClean="0">
                <a:solidFill>
                  <a:srgbClr val="A80163"/>
                </a:solidFill>
                <a:ea typeface="+mj-ea"/>
                <a:cs typeface="+mj-cs"/>
                <a:hlinkClick r:id="rId10"/>
              </a:rPr>
              <a:t>25</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83607277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Reviewing the OData Model</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44601283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325" y="417182"/>
            <a:ext cx="8221605" cy="388800"/>
          </a:xfrm>
        </p:spPr>
        <p:txBody>
          <a:bodyPr/>
          <a:lstStyle/>
          <a:p>
            <a:r>
              <a:rPr lang="de-DE" sz="2879" dirty="0">
                <a:solidFill>
                  <a:schemeClr val="accent1"/>
                </a:solidFill>
              </a:rPr>
              <a:t>OData - Open Data Protocol</a:t>
            </a:r>
            <a:endParaRPr lang="en-US" sz="2879" dirty="0">
              <a:solidFill>
                <a:schemeClr val="accent1"/>
              </a:solidFill>
            </a:endParaRPr>
          </a:p>
        </p:txBody>
      </p:sp>
      <p:sp>
        <p:nvSpPr>
          <p:cNvPr id="3" name="Text Placeholder 2"/>
          <p:cNvSpPr>
            <a:spLocks noGrp="1"/>
          </p:cNvSpPr>
          <p:nvPr>
            <p:ph type="body" sz="quarter" idx="10"/>
          </p:nvPr>
        </p:nvSpPr>
        <p:spPr>
          <a:xfrm>
            <a:off x="1138943" y="1244130"/>
            <a:ext cx="8022811" cy="3085380"/>
          </a:xfrm>
        </p:spPr>
        <p:txBody>
          <a:bodyPr/>
          <a:lstStyle/>
          <a:p>
            <a:pPr marL="257089" lvl="1" indent="-257089" fontAlgn="base">
              <a:spcBef>
                <a:spcPct val="50000"/>
              </a:spcBef>
              <a:spcAft>
                <a:spcPct val="0"/>
              </a:spcAft>
              <a:buClr>
                <a:srgbClr val="F0AB00"/>
              </a:buClr>
              <a:buFont typeface="Arial" pitchFamily="34" charset="0"/>
              <a:buChar char="•"/>
            </a:pPr>
            <a:r>
              <a:rPr lang="en-GB" sz="1400" kern="0" dirty="0" smtClean="0">
                <a:ea typeface="Arial Unicode MS" pitchFamily="34" charset="-128"/>
                <a:cs typeface="Arial Unicode MS" pitchFamily="34" charset="-128"/>
              </a:rPr>
              <a:t>Based </a:t>
            </a:r>
            <a:r>
              <a:rPr lang="en-GB" sz="1400" kern="0" dirty="0">
                <a:ea typeface="Arial Unicode MS" pitchFamily="34" charset="-128"/>
                <a:cs typeface="Arial Unicode MS" pitchFamily="34" charset="-128"/>
              </a:rPr>
              <a:t>on HTTP, Atom Pub format and </a:t>
            </a:r>
            <a:r>
              <a:rPr lang="en-GB" sz="1400" kern="0" dirty="0" smtClean="0">
                <a:ea typeface="Arial Unicode MS" pitchFamily="34" charset="-128"/>
                <a:cs typeface="Arial Unicode MS" pitchFamily="34" charset="-128"/>
              </a:rPr>
              <a:t>JSON</a:t>
            </a:r>
          </a:p>
          <a:p>
            <a:pPr marL="257089" lvl="1" indent="-257089" fontAlgn="base">
              <a:spcBef>
                <a:spcPct val="50000"/>
              </a:spcBef>
              <a:spcAft>
                <a:spcPct val="0"/>
              </a:spcAft>
              <a:buClr>
                <a:srgbClr val="F0AB00"/>
              </a:buClr>
              <a:buFont typeface="Arial" pitchFamily="34" charset="0"/>
              <a:buChar char="•"/>
            </a:pPr>
            <a:r>
              <a:rPr lang="en-GB" sz="1400" kern="0" dirty="0" smtClean="0">
                <a:ea typeface="Arial Unicode MS" pitchFamily="34" charset="-128"/>
                <a:cs typeface="Arial Unicode MS" pitchFamily="34" charset="-128"/>
              </a:rPr>
              <a:t>Enables </a:t>
            </a:r>
            <a:r>
              <a:rPr lang="en-GB" sz="1400" kern="0" dirty="0">
                <a:ea typeface="Arial Unicode MS" pitchFamily="34" charset="-128"/>
                <a:cs typeface="Arial Unicode MS" pitchFamily="34" charset="-128"/>
              </a:rPr>
              <a:t>provision of  data services based REST </a:t>
            </a:r>
            <a:r>
              <a:rPr lang="en-GB" sz="1400" kern="0" dirty="0" smtClean="0">
                <a:ea typeface="Arial Unicode MS" pitchFamily="34" charset="-128"/>
                <a:cs typeface="Arial Unicode MS" pitchFamily="34" charset="-128"/>
              </a:rPr>
              <a:t>principles</a:t>
            </a:r>
          </a:p>
          <a:p>
            <a:pPr marL="257089" lvl="1" indent="-257089" fontAlgn="base">
              <a:spcBef>
                <a:spcPct val="50000"/>
              </a:spcBef>
              <a:spcAft>
                <a:spcPct val="0"/>
              </a:spcAft>
              <a:buClr>
                <a:srgbClr val="F0AB00"/>
              </a:buClr>
              <a:buFont typeface="Arial" pitchFamily="34" charset="0"/>
              <a:buChar char="•"/>
            </a:pPr>
            <a:r>
              <a:rPr lang="en-GB" sz="1400" kern="0" dirty="0" smtClean="0">
                <a:ea typeface="Arial Unicode MS" pitchFamily="34" charset="-128"/>
                <a:cs typeface="Arial Unicode MS" pitchFamily="34" charset="-128"/>
              </a:rPr>
              <a:t>Released </a:t>
            </a:r>
            <a:r>
              <a:rPr lang="en-GB" sz="1400" kern="0" dirty="0">
                <a:ea typeface="Arial Unicode MS" pitchFamily="34" charset="-128"/>
                <a:cs typeface="Arial Unicode MS" pitchFamily="34" charset="-128"/>
              </a:rPr>
              <a:t>under “open specification promises“ by Microsoft</a:t>
            </a:r>
          </a:p>
          <a:p>
            <a:pPr marL="257089" lvl="1" indent="-257089" fontAlgn="base">
              <a:spcBef>
                <a:spcPct val="50000"/>
              </a:spcBef>
              <a:spcAft>
                <a:spcPct val="0"/>
              </a:spcAft>
              <a:buClr>
                <a:srgbClr val="F0AB00"/>
              </a:buClr>
              <a:buFont typeface="Arial" pitchFamily="34" charset="0"/>
              <a:buChar char="•"/>
            </a:pPr>
            <a:r>
              <a:rPr lang="en-GB" sz="1400" kern="0" dirty="0" smtClean="0">
                <a:ea typeface="Arial Unicode MS" pitchFamily="34" charset="-128"/>
                <a:cs typeface="Arial Unicode MS" pitchFamily="34" charset="-128"/>
              </a:rPr>
              <a:t>Defines data </a:t>
            </a:r>
            <a:r>
              <a:rPr lang="en-GB" sz="1400" kern="0" dirty="0">
                <a:ea typeface="Arial Unicode MS" pitchFamily="34" charset="-128"/>
                <a:cs typeface="Arial Unicode MS" pitchFamily="34" charset="-128"/>
              </a:rPr>
              <a:t>queries using URLs constructed with specific rules</a:t>
            </a:r>
          </a:p>
          <a:p>
            <a:pPr marL="257089" lvl="1" indent="-257089" fontAlgn="base">
              <a:spcBef>
                <a:spcPct val="50000"/>
              </a:spcBef>
              <a:spcAft>
                <a:spcPct val="0"/>
              </a:spcAft>
              <a:buClr>
                <a:srgbClr val="F0AB00"/>
              </a:buClr>
              <a:buFont typeface="Arial" pitchFamily="34" charset="0"/>
              <a:buChar char="•"/>
            </a:pPr>
            <a:r>
              <a:rPr lang="en-GB" sz="1400" kern="0" dirty="0">
                <a:ea typeface="Arial Unicode MS" pitchFamily="34" charset="-128"/>
                <a:cs typeface="Arial Unicode MS" pitchFamily="34" charset="-128"/>
              </a:rPr>
              <a:t>Defines </a:t>
            </a:r>
            <a:r>
              <a:rPr lang="en-GB" sz="1400" kern="0" dirty="0" smtClean="0">
                <a:ea typeface="Arial Unicode MS" pitchFamily="34" charset="-128"/>
                <a:cs typeface="Arial Unicode MS" pitchFamily="34" charset="-128"/>
              </a:rPr>
              <a:t>data </a:t>
            </a:r>
            <a:r>
              <a:rPr lang="en-GB" sz="1400" kern="0" dirty="0">
                <a:ea typeface="Arial Unicode MS" pitchFamily="34" charset="-128"/>
                <a:cs typeface="Arial Unicode MS" pitchFamily="34" charset="-128"/>
              </a:rPr>
              <a:t>formats representing resources like collections, entries, etc. in either </a:t>
            </a:r>
            <a:r>
              <a:rPr lang="en-GB" sz="1400" kern="0" dirty="0" smtClean="0">
                <a:ea typeface="Arial Unicode MS" pitchFamily="34" charset="-128"/>
                <a:cs typeface="Arial Unicode MS" pitchFamily="34" charset="-128"/>
              </a:rPr>
              <a:t>Atom or </a:t>
            </a:r>
            <a:r>
              <a:rPr lang="en-GB" sz="1400" kern="0" dirty="0">
                <a:ea typeface="Arial Unicode MS" pitchFamily="34" charset="-128"/>
                <a:cs typeface="Arial Unicode MS" pitchFamily="34" charset="-128"/>
              </a:rPr>
              <a:t>JSON format </a:t>
            </a:r>
            <a:endParaRPr lang="en-GB" sz="1400" kern="0" dirty="0" smtClean="0">
              <a:ea typeface="Arial Unicode MS" pitchFamily="34" charset="-128"/>
              <a:cs typeface="Arial Unicode MS" pitchFamily="34" charset="-128"/>
            </a:endParaRPr>
          </a:p>
          <a:p>
            <a:pPr lvl="1" fontAlgn="base">
              <a:spcBef>
                <a:spcPct val="50000"/>
              </a:spcBef>
              <a:spcAft>
                <a:spcPct val="0"/>
              </a:spcAft>
              <a:buClr>
                <a:srgbClr val="F0AB00"/>
              </a:buClr>
            </a:pPr>
            <a:endParaRPr lang="en-GB" kern="0" dirty="0" smtClean="0">
              <a:ea typeface="Arial Unicode MS" pitchFamily="34" charset="-128"/>
              <a:cs typeface="Arial Unicode MS" pitchFamily="34" charset="-128"/>
            </a:endParaRPr>
          </a:p>
          <a:p>
            <a:pPr lvl="1" fontAlgn="base">
              <a:spcBef>
                <a:spcPct val="50000"/>
              </a:spcBef>
              <a:spcAft>
                <a:spcPct val="0"/>
              </a:spcAft>
              <a:buClr>
                <a:srgbClr val="F0AB00"/>
              </a:buClr>
            </a:pPr>
            <a:r>
              <a:rPr lang="en-GB" b="1" kern="0" dirty="0" smtClean="0">
                <a:ea typeface="Arial Unicode MS" pitchFamily="34" charset="-128"/>
                <a:cs typeface="Arial Unicode MS" pitchFamily="34" charset="-128"/>
              </a:rPr>
              <a:t>OData URL structure:</a:t>
            </a:r>
          </a:p>
          <a:p>
            <a:pPr lvl="1" fontAlgn="base">
              <a:spcBef>
                <a:spcPct val="50000"/>
              </a:spcBef>
              <a:spcAft>
                <a:spcPct val="0"/>
              </a:spcAft>
              <a:buClr>
                <a:srgbClr val="F0AB00"/>
              </a:buClr>
            </a:pPr>
            <a:r>
              <a:rPr lang="en-GB" sz="1529" dirty="0">
                <a:latin typeface="Consolas" pitchFamily="49" charset="0"/>
                <a:cs typeface="Consolas" pitchFamily="49" charset="0"/>
              </a:rPr>
              <a:t>http://services.odata.org/OData/OData.svc</a:t>
            </a:r>
            <a:r>
              <a:rPr lang="en-GB" sz="1529" dirty="0">
                <a:solidFill>
                  <a:schemeClr val="accent3"/>
                </a:solidFill>
                <a:latin typeface="Consolas" pitchFamily="49" charset="0"/>
                <a:cs typeface="Consolas" pitchFamily="49" charset="0"/>
              </a:rPr>
              <a:t>/Category(1)/Products</a:t>
            </a:r>
            <a:r>
              <a:rPr lang="en-GB" sz="1529" dirty="0">
                <a:solidFill>
                  <a:schemeClr val="accent6"/>
                </a:solidFill>
                <a:latin typeface="Consolas" pitchFamily="49" charset="0"/>
                <a:cs typeface="Consolas" pitchFamily="49" charset="0"/>
              </a:rPr>
              <a:t>?$top=2</a:t>
            </a:r>
          </a:p>
          <a:p>
            <a:pPr lvl="1" fontAlgn="base">
              <a:spcBef>
                <a:spcPct val="50000"/>
              </a:spcBef>
              <a:spcAft>
                <a:spcPct val="0"/>
              </a:spcAft>
              <a:buClr>
                <a:srgbClr val="F0AB00"/>
              </a:buClr>
            </a:pPr>
            <a:endParaRPr lang="en-GB" kern="0" dirty="0">
              <a:ea typeface="Arial Unicode MS" pitchFamily="34" charset="-128"/>
              <a:cs typeface="Arial Unicode MS" pitchFamily="34" charset="-128"/>
            </a:endParaRPr>
          </a:p>
        </p:txBody>
      </p:sp>
      <p:grpSp>
        <p:nvGrpSpPr>
          <p:cNvPr id="27" name="Group 26"/>
          <p:cNvGrpSpPr/>
          <p:nvPr/>
        </p:nvGrpSpPr>
        <p:grpSpPr>
          <a:xfrm>
            <a:off x="1541907" y="4153999"/>
            <a:ext cx="7619847" cy="351021"/>
            <a:chOff x="323528" y="5157192"/>
            <a:chExt cx="8468947" cy="390132"/>
          </a:xfrm>
        </p:grpSpPr>
        <p:grpSp>
          <p:nvGrpSpPr>
            <p:cNvPr id="26" name="Group 25"/>
            <p:cNvGrpSpPr/>
            <p:nvPr/>
          </p:nvGrpSpPr>
          <p:grpSpPr>
            <a:xfrm>
              <a:off x="323528" y="5157192"/>
              <a:ext cx="4896544" cy="388641"/>
              <a:chOff x="323528" y="5157192"/>
              <a:chExt cx="4896544" cy="388641"/>
            </a:xfrm>
          </p:grpSpPr>
          <p:cxnSp>
            <p:nvCxnSpPr>
              <p:cNvPr id="5" name="Straight Connector 4"/>
              <p:cNvCxnSpPr/>
              <p:nvPr/>
            </p:nvCxnSpPr>
            <p:spPr>
              <a:xfrm>
                <a:off x="323528" y="5157192"/>
                <a:ext cx="48965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86969" y="5227708"/>
                <a:ext cx="1591352" cy="318125"/>
              </a:xfrm>
              <a:prstGeom prst="rect">
                <a:avLst/>
              </a:prstGeom>
              <a:noFill/>
            </p:spPr>
            <p:txBody>
              <a:bodyPr wrap="none" rtlCol="0">
                <a:spAutoFit/>
              </a:bodyPr>
              <a:lstStyle/>
              <a:p>
                <a:pPr fontAlgn="base">
                  <a:spcBef>
                    <a:spcPct val="50000"/>
                  </a:spcBef>
                  <a:spcAft>
                    <a:spcPct val="0"/>
                  </a:spcAft>
                  <a:buClr>
                    <a:srgbClr val="F0AB00"/>
                  </a:buClr>
                  <a:buSzPct val="80000"/>
                </a:pPr>
                <a:r>
                  <a:rPr lang="de-DE" sz="1260" kern="0">
                    <a:ea typeface="Arial Unicode MS" pitchFamily="34" charset="-128"/>
                    <a:cs typeface="Arial Unicode MS" pitchFamily="34" charset="-128"/>
                  </a:rPr>
                  <a:t>Service Root URI</a:t>
                </a:r>
                <a:endParaRPr lang="en-US" sz="1260" kern="0" dirty="0">
                  <a:ea typeface="Arial Unicode MS" pitchFamily="34" charset="-128"/>
                  <a:cs typeface="Arial Unicode MS" pitchFamily="34" charset="-128"/>
                </a:endParaRPr>
              </a:p>
            </p:txBody>
          </p:sp>
          <p:cxnSp>
            <p:nvCxnSpPr>
              <p:cNvPr id="18" name="Straight Connector 17"/>
              <p:cNvCxnSpPr>
                <a:endCxn id="15" idx="0"/>
              </p:cNvCxnSpPr>
              <p:nvPr/>
            </p:nvCxnSpPr>
            <p:spPr>
              <a:xfrm>
                <a:off x="2771800" y="5157192"/>
                <a:ext cx="10845" cy="705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292080" y="5157192"/>
              <a:ext cx="2376264" cy="388643"/>
              <a:chOff x="5292080" y="5157192"/>
              <a:chExt cx="2376264" cy="388643"/>
            </a:xfrm>
          </p:grpSpPr>
          <p:cxnSp>
            <p:nvCxnSpPr>
              <p:cNvPr id="6" name="Straight Connector 5"/>
              <p:cNvCxnSpPr/>
              <p:nvPr/>
            </p:nvCxnSpPr>
            <p:spPr>
              <a:xfrm>
                <a:off x="5292080" y="5157192"/>
                <a:ext cx="237626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94109" y="5227710"/>
                <a:ext cx="1372211" cy="318125"/>
              </a:xfrm>
              <a:prstGeom prst="rect">
                <a:avLst/>
              </a:prstGeom>
              <a:noFill/>
            </p:spPr>
            <p:txBody>
              <a:bodyPr wrap="none" rtlCol="0">
                <a:spAutoFit/>
              </a:bodyPr>
              <a:lstStyle/>
              <a:p>
                <a:pPr algn="ctr" fontAlgn="base">
                  <a:spcBef>
                    <a:spcPct val="50000"/>
                  </a:spcBef>
                  <a:spcAft>
                    <a:spcPct val="0"/>
                  </a:spcAft>
                  <a:buClr>
                    <a:srgbClr val="F0AB00"/>
                  </a:buClr>
                  <a:buSzPct val="80000"/>
                </a:pPr>
                <a:r>
                  <a:rPr lang="de-DE" sz="1260" kern="0">
                    <a:solidFill>
                      <a:schemeClr val="tx2"/>
                    </a:solidFill>
                    <a:ea typeface="Arial Unicode MS" pitchFamily="34" charset="-128"/>
                    <a:cs typeface="Arial Unicode MS" pitchFamily="34" charset="-128"/>
                  </a:rPr>
                  <a:t>Resource path</a:t>
                </a:r>
                <a:endParaRPr lang="en-US" sz="1260" kern="0" dirty="0">
                  <a:solidFill>
                    <a:schemeClr val="tx2"/>
                  </a:solidFill>
                  <a:ea typeface="Arial Unicode MS" pitchFamily="34" charset="-128"/>
                  <a:cs typeface="Arial Unicode MS" pitchFamily="34" charset="-128"/>
                </a:endParaRPr>
              </a:p>
            </p:txBody>
          </p:sp>
          <p:cxnSp>
            <p:nvCxnSpPr>
              <p:cNvPr id="22" name="Straight Connector 21"/>
              <p:cNvCxnSpPr/>
              <p:nvPr/>
            </p:nvCxnSpPr>
            <p:spPr>
              <a:xfrm>
                <a:off x="6444208" y="5157192"/>
                <a:ext cx="0" cy="7051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471931" y="5157192"/>
              <a:ext cx="1320544" cy="390132"/>
              <a:chOff x="7471931" y="5157192"/>
              <a:chExt cx="1320544" cy="390132"/>
            </a:xfrm>
          </p:grpSpPr>
          <p:cxnSp>
            <p:nvCxnSpPr>
              <p:cNvPr id="10" name="Straight Connector 9"/>
              <p:cNvCxnSpPr/>
              <p:nvPr/>
            </p:nvCxnSpPr>
            <p:spPr>
              <a:xfrm>
                <a:off x="7731968" y="5157192"/>
                <a:ext cx="800472"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71931" y="5229199"/>
                <a:ext cx="1320544" cy="318125"/>
              </a:xfrm>
              <a:prstGeom prst="rect">
                <a:avLst/>
              </a:prstGeom>
              <a:noFill/>
            </p:spPr>
            <p:txBody>
              <a:bodyPr wrap="none" rtlCol="0">
                <a:spAutoFit/>
              </a:bodyPr>
              <a:lstStyle/>
              <a:p>
                <a:pPr algn="ctr" fontAlgn="base">
                  <a:spcBef>
                    <a:spcPct val="50000"/>
                  </a:spcBef>
                  <a:spcAft>
                    <a:spcPct val="0"/>
                  </a:spcAft>
                  <a:buClr>
                    <a:srgbClr val="F0AB00"/>
                  </a:buClr>
                  <a:buSzPct val="80000"/>
                </a:pPr>
                <a:r>
                  <a:rPr lang="de-DE" sz="1260" kern="0" dirty="0">
                    <a:solidFill>
                      <a:schemeClr val="accent6"/>
                    </a:solidFill>
                    <a:ea typeface="Arial Unicode MS" pitchFamily="34" charset="-128"/>
                    <a:cs typeface="Arial Unicode MS" pitchFamily="34" charset="-128"/>
                  </a:rPr>
                  <a:t>Query options</a:t>
                </a:r>
                <a:endParaRPr lang="en-US" sz="1260" kern="0" dirty="0">
                  <a:solidFill>
                    <a:schemeClr val="accent6"/>
                  </a:solidFill>
                  <a:ea typeface="Arial Unicode MS" pitchFamily="34" charset="-128"/>
                  <a:cs typeface="Arial Unicode MS" pitchFamily="34" charset="-128"/>
                </a:endParaRPr>
              </a:p>
            </p:txBody>
          </p:sp>
          <p:cxnSp>
            <p:nvCxnSpPr>
              <p:cNvPr id="23" name="Straight Connector 22"/>
              <p:cNvCxnSpPr/>
              <p:nvPr/>
            </p:nvCxnSpPr>
            <p:spPr>
              <a:xfrm>
                <a:off x="8172400" y="5157192"/>
                <a:ext cx="0" cy="70518"/>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924794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447" y="541469"/>
            <a:ext cx="8221605" cy="388800"/>
          </a:xfrm>
        </p:spPr>
        <p:txBody>
          <a:bodyPr/>
          <a:lstStyle/>
          <a:p>
            <a:r>
              <a:rPr lang="de-DE" sz="2879" dirty="0">
                <a:solidFill>
                  <a:schemeClr val="accent1"/>
                </a:solidFill>
              </a:rPr>
              <a:t>OData - Service Document &amp; Metadata</a:t>
            </a:r>
          </a:p>
        </p:txBody>
      </p:sp>
      <p:sp>
        <p:nvSpPr>
          <p:cNvPr id="3" name="Text Placeholder 2"/>
          <p:cNvSpPr>
            <a:spLocks noGrp="1"/>
          </p:cNvSpPr>
          <p:nvPr>
            <p:ph type="body" sz="quarter" idx="10"/>
          </p:nvPr>
        </p:nvSpPr>
        <p:spPr>
          <a:xfrm>
            <a:off x="1050160" y="1310535"/>
            <a:ext cx="7643030" cy="3950780"/>
          </a:xfrm>
        </p:spPr>
        <p:txBody>
          <a:bodyPr/>
          <a:lstStyle/>
          <a:p>
            <a:r>
              <a:rPr lang="de-DE" sz="2159" dirty="0">
                <a:solidFill>
                  <a:schemeClr val="bg2">
                    <a:lumMod val="50000"/>
                  </a:schemeClr>
                </a:solidFill>
              </a:rPr>
              <a:t>Service Document</a:t>
            </a:r>
          </a:p>
          <a:p>
            <a:r>
              <a:rPr lang="de-DE" b="0" dirty="0" smtClean="0"/>
              <a:t>The service </a:t>
            </a:r>
            <a:r>
              <a:rPr lang="de-DE" b="0" dirty="0" err="1" smtClean="0"/>
              <a:t>document</a:t>
            </a:r>
            <a:r>
              <a:rPr lang="de-DE" b="0" dirty="0" smtClean="0"/>
              <a:t> (</a:t>
            </a:r>
            <a:r>
              <a:rPr lang="de-DE" b="0" dirty="0" err="1" smtClean="0"/>
              <a:t>returned</a:t>
            </a:r>
            <a:r>
              <a:rPr lang="de-DE" b="0" dirty="0" smtClean="0"/>
              <a:t> at the OData </a:t>
            </a:r>
            <a:r>
              <a:rPr lang="de-DE" b="0" dirty="0" err="1" smtClean="0"/>
              <a:t>service</a:t>
            </a:r>
            <a:r>
              <a:rPr lang="de-DE" b="0" dirty="0" smtClean="0"/>
              <a:t> </a:t>
            </a:r>
            <a:r>
              <a:rPr lang="de-DE" b="0" dirty="0" err="1" smtClean="0"/>
              <a:t>root</a:t>
            </a:r>
            <a:r>
              <a:rPr lang="de-DE" b="0" dirty="0" smtClean="0"/>
              <a:t>) </a:t>
            </a:r>
            <a:r>
              <a:rPr lang="de-DE" b="0" dirty="0" err="1" smtClean="0"/>
              <a:t>gives</a:t>
            </a:r>
            <a:r>
              <a:rPr lang="de-DE" b="0" dirty="0" smtClean="0"/>
              <a:t> you the titles and urls for each </a:t>
            </a:r>
            <a:r>
              <a:rPr lang="de-DE" b="0" dirty="0" err="1" smtClean="0"/>
              <a:t>service</a:t>
            </a:r>
            <a:r>
              <a:rPr lang="de-DE" b="0" dirty="0" smtClean="0"/>
              <a:t> </a:t>
            </a:r>
            <a:r>
              <a:rPr lang="de-DE" b="0" dirty="0" err="1" smtClean="0"/>
              <a:t>feed</a:t>
            </a:r>
            <a:r>
              <a:rPr lang="de-DE" b="0" dirty="0" smtClean="0"/>
              <a:t>:</a:t>
            </a:r>
          </a:p>
          <a:p>
            <a:r>
              <a:rPr lang="de-DE" dirty="0">
                <a:hlinkClick r:id="rId2"/>
              </a:rPr>
              <a:t>http://</a:t>
            </a:r>
            <a:r>
              <a:rPr lang="de-DE" dirty="0" smtClean="0">
                <a:hlinkClick r:id="rId2"/>
              </a:rPr>
              <a:t>services.odata.org/V3/OData/OData.svc/</a:t>
            </a:r>
            <a:endParaRPr lang="de-DE" dirty="0" smtClean="0"/>
          </a:p>
          <a:p>
            <a:endParaRPr lang="de-DE" dirty="0" smtClean="0"/>
          </a:p>
          <a:p>
            <a:r>
              <a:rPr lang="de-DE" sz="2159" dirty="0">
                <a:solidFill>
                  <a:schemeClr val="bg2">
                    <a:lumMod val="50000"/>
                  </a:schemeClr>
                </a:solidFill>
              </a:rPr>
              <a:t>$metadata</a:t>
            </a:r>
          </a:p>
          <a:p>
            <a:r>
              <a:rPr lang="de-DE" b="0" dirty="0" smtClean="0"/>
              <a:t>The $metadata entry for an OData service return a EDMX file (Entity Data Model XML) that contains a complete description of the feeds, types, properties and relationships exposed by the </a:t>
            </a:r>
            <a:r>
              <a:rPr lang="de-DE" b="0" dirty="0" err="1" smtClean="0"/>
              <a:t>OData</a:t>
            </a:r>
            <a:r>
              <a:rPr lang="de-DE" b="0" dirty="0" smtClean="0"/>
              <a:t> </a:t>
            </a:r>
            <a:r>
              <a:rPr lang="de-DE" b="0" dirty="0" err="1" smtClean="0"/>
              <a:t>service</a:t>
            </a:r>
            <a:r>
              <a:rPr lang="de-DE" b="0" dirty="0" smtClean="0"/>
              <a:t>:</a:t>
            </a:r>
          </a:p>
          <a:p>
            <a:pPr indent="-162823"/>
            <a:r>
              <a:rPr lang="en-GB" b="1" dirty="0" smtClean="0">
                <a:solidFill>
                  <a:schemeClr val="tx2"/>
                </a:solidFill>
                <a:cs typeface="Consolas" pitchFamily="49" charset="0"/>
                <a:hlinkClick r:id="rId3"/>
              </a:rPr>
              <a:t>http://services.odata.org/V3/OData/OData.svc/$metadata</a:t>
            </a:r>
            <a:endParaRPr lang="en-GB" b="1" dirty="0" smtClean="0">
              <a:solidFill>
                <a:schemeClr val="tx2"/>
              </a:solidFill>
              <a:cs typeface="Consolas" pitchFamily="49" charset="0"/>
            </a:endParaRPr>
          </a:p>
          <a:p>
            <a:pPr indent="-162823"/>
            <a:r>
              <a:rPr lang="en-GB" b="0" dirty="0"/>
              <a:t>Alternatively, this experimental API Explorer by the </a:t>
            </a:r>
            <a:r>
              <a:rPr lang="en-GB" b="0" dirty="0" err="1"/>
              <a:t>OData</a:t>
            </a:r>
            <a:r>
              <a:rPr lang="en-GB" b="0" dirty="0"/>
              <a:t> Service can be used:</a:t>
            </a:r>
          </a:p>
          <a:p>
            <a:pPr indent="-162823"/>
            <a:r>
              <a:rPr lang="en-US" dirty="0">
                <a:hlinkClick r:id="rId4"/>
              </a:rPr>
              <a:t>http://services.odata.org/ODataAPIExplorer/ODataAPIExplorer.html</a:t>
            </a:r>
            <a:endParaRPr lang="en-GB" dirty="0">
              <a:solidFill>
                <a:schemeClr val="tx2"/>
              </a:solidFill>
              <a:cs typeface="Consolas" pitchFamily="49" charset="0"/>
            </a:endParaRPr>
          </a:p>
          <a:p>
            <a:pPr indent="-162823"/>
            <a:endParaRPr lang="de-DE" b="1" dirty="0">
              <a:solidFill>
                <a:schemeClr val="tx2"/>
              </a:solidFill>
            </a:endParaRPr>
          </a:p>
        </p:txBody>
      </p:sp>
    </p:spTree>
    <p:extLst>
      <p:ext uri="{BB962C8B-B14F-4D97-AF65-F5344CB8AC3E}">
        <p14:creationId xmlns:p14="http://schemas.microsoft.com/office/powerpoint/2010/main" val="226160120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91" y="437830"/>
            <a:ext cx="8221605" cy="388800"/>
          </a:xfrm>
        </p:spPr>
        <p:txBody>
          <a:bodyPr/>
          <a:lstStyle/>
          <a:p>
            <a:r>
              <a:rPr lang="de-DE" sz="2879" dirty="0">
                <a:solidFill>
                  <a:schemeClr val="accent1"/>
                </a:solidFill>
              </a:rPr>
              <a:t>OData - System Query Options</a:t>
            </a:r>
          </a:p>
        </p:txBody>
      </p:sp>
      <p:sp>
        <p:nvSpPr>
          <p:cNvPr id="3" name="Text Placeholder 2"/>
          <p:cNvSpPr>
            <a:spLocks noGrp="1"/>
          </p:cNvSpPr>
          <p:nvPr>
            <p:ph type="body" sz="quarter" idx="10"/>
          </p:nvPr>
        </p:nvSpPr>
        <p:spPr>
          <a:xfrm>
            <a:off x="1165570" y="1197600"/>
            <a:ext cx="7643030" cy="3950780"/>
          </a:xfrm>
        </p:spPr>
        <p:txBody>
          <a:bodyPr/>
          <a:lstStyle/>
          <a:p>
            <a:r>
              <a:rPr lang="de-DE" sz="1600" b="0" dirty="0" err="1" smtClean="0"/>
              <a:t>When</a:t>
            </a:r>
            <a:r>
              <a:rPr lang="de-DE" sz="1600" b="0" dirty="0" smtClean="0"/>
              <a:t> </a:t>
            </a:r>
            <a:r>
              <a:rPr lang="de-DE" sz="1600" b="0" dirty="0" err="1" smtClean="0"/>
              <a:t>accessing</a:t>
            </a:r>
            <a:r>
              <a:rPr lang="de-DE" sz="1600" b="0" dirty="0" smtClean="0"/>
              <a:t> an </a:t>
            </a:r>
            <a:r>
              <a:rPr lang="de-DE" sz="1600" b="0" dirty="0" err="1" smtClean="0"/>
              <a:t>OData</a:t>
            </a:r>
            <a:r>
              <a:rPr lang="de-DE" sz="1600" b="0" dirty="0" smtClean="0"/>
              <a:t> </a:t>
            </a:r>
            <a:r>
              <a:rPr lang="de-DE" sz="1600" b="0" dirty="0" err="1" smtClean="0"/>
              <a:t>service</a:t>
            </a:r>
            <a:r>
              <a:rPr lang="de-DE" sz="1600" b="0" dirty="0" smtClean="0"/>
              <a:t>, </a:t>
            </a:r>
            <a:r>
              <a:rPr lang="de-DE" sz="1600" b="0" dirty="0" err="1" smtClean="0"/>
              <a:t>you</a:t>
            </a:r>
            <a:r>
              <a:rPr lang="de-DE" sz="1600" b="0" dirty="0" smtClean="0"/>
              <a:t> </a:t>
            </a:r>
            <a:r>
              <a:rPr lang="de-DE" sz="1600" b="0" dirty="0" err="1" smtClean="0"/>
              <a:t>can</a:t>
            </a:r>
            <a:r>
              <a:rPr lang="de-DE" sz="1600" b="0" dirty="0" smtClean="0"/>
              <a:t> </a:t>
            </a:r>
            <a:r>
              <a:rPr lang="de-DE" sz="1600" b="0" dirty="0" err="1" smtClean="0"/>
              <a:t>supply</a:t>
            </a:r>
            <a:r>
              <a:rPr lang="de-DE" sz="1600" b="0" dirty="0" smtClean="0"/>
              <a:t> </a:t>
            </a:r>
            <a:r>
              <a:rPr lang="de-DE" sz="1600" b="0" dirty="0" err="1" smtClean="0"/>
              <a:t>some</a:t>
            </a:r>
            <a:r>
              <a:rPr lang="de-DE" sz="1600" b="0" dirty="0" smtClean="0"/>
              <a:t> </a:t>
            </a:r>
            <a:r>
              <a:rPr lang="de-DE" sz="1600" b="0" dirty="0" err="1" smtClean="0"/>
              <a:t>system</a:t>
            </a:r>
            <a:r>
              <a:rPr lang="de-DE" sz="1600" b="0" dirty="0" smtClean="0"/>
              <a:t> </a:t>
            </a:r>
            <a:r>
              <a:rPr lang="de-DE" sz="1600" b="0" dirty="0" err="1" smtClean="0"/>
              <a:t>query</a:t>
            </a:r>
            <a:r>
              <a:rPr lang="de-DE" sz="1600" b="0" dirty="0" smtClean="0"/>
              <a:t> </a:t>
            </a:r>
            <a:r>
              <a:rPr lang="de-DE" sz="1600" b="0" dirty="0" err="1" smtClean="0"/>
              <a:t>options</a:t>
            </a:r>
            <a:r>
              <a:rPr lang="de-DE" sz="1600" b="0" dirty="0" smtClean="0"/>
              <a:t> </a:t>
            </a:r>
            <a:r>
              <a:rPr lang="de-DE" sz="1600" b="0" dirty="0" err="1" smtClean="0"/>
              <a:t>to</a:t>
            </a:r>
            <a:r>
              <a:rPr lang="de-DE" sz="1600" b="0" dirty="0" smtClean="0"/>
              <a:t> </a:t>
            </a:r>
            <a:r>
              <a:rPr lang="de-DE" sz="1600" b="0" dirty="0" err="1" smtClean="0"/>
              <a:t>influence</a:t>
            </a:r>
            <a:r>
              <a:rPr lang="de-DE" sz="1600" b="0" dirty="0" smtClean="0"/>
              <a:t> </a:t>
            </a:r>
            <a:r>
              <a:rPr lang="de-DE" sz="1600" b="0" dirty="0" err="1" smtClean="0"/>
              <a:t>the</a:t>
            </a:r>
            <a:r>
              <a:rPr lang="de-DE" sz="1600" b="0" dirty="0" smtClean="0"/>
              <a:t> </a:t>
            </a:r>
            <a:r>
              <a:rPr lang="de-DE" sz="1600" b="0" dirty="0" err="1" smtClean="0"/>
              <a:t>returned</a:t>
            </a:r>
            <a:r>
              <a:rPr lang="de-DE" sz="1600" b="0" dirty="0" smtClean="0"/>
              <a:t> </a:t>
            </a:r>
            <a:r>
              <a:rPr lang="de-DE" sz="1600" b="0" dirty="0" err="1" smtClean="0"/>
              <a:t>entries</a:t>
            </a:r>
            <a:r>
              <a:rPr lang="de-DE" sz="1600" b="0" dirty="0" smtClean="0"/>
              <a:t>.</a:t>
            </a:r>
          </a:p>
          <a:p>
            <a:endParaRPr lang="de-DE" dirty="0"/>
          </a:p>
        </p:txBody>
      </p:sp>
      <p:graphicFrame>
        <p:nvGraphicFramePr>
          <p:cNvPr id="4" name="Table 3"/>
          <p:cNvGraphicFramePr>
            <a:graphicFrameLocks noGrp="1"/>
          </p:cNvGraphicFramePr>
          <p:nvPr>
            <p:extLst>
              <p:ext uri="{D42A27DB-BD31-4B8C-83A1-F6EECF244321}">
                <p14:modId xmlns:p14="http://schemas.microsoft.com/office/powerpoint/2010/main" val="3706164431"/>
              </p:ext>
            </p:extLst>
          </p:nvPr>
        </p:nvGraphicFramePr>
        <p:xfrm>
          <a:off x="1662294" y="1976866"/>
          <a:ext cx="7580248" cy="3718183"/>
        </p:xfrm>
        <a:graphic>
          <a:graphicData uri="http://schemas.openxmlformats.org/drawingml/2006/table">
            <a:tbl>
              <a:tblPr firstRow="1" bandRow="1">
                <a:tableStyleId>{8EC20E35-A176-4012-BC5E-935CFFF8708E}</a:tableStyleId>
              </a:tblPr>
              <a:tblGrid>
                <a:gridCol w="1230981">
                  <a:extLst>
                    <a:ext uri="{9D8B030D-6E8A-4147-A177-3AD203B41FA5}">
                      <a16:colId xmlns:a16="http://schemas.microsoft.com/office/drawing/2014/main" val="20000"/>
                    </a:ext>
                  </a:extLst>
                </a:gridCol>
                <a:gridCol w="3147142">
                  <a:extLst>
                    <a:ext uri="{9D8B030D-6E8A-4147-A177-3AD203B41FA5}">
                      <a16:colId xmlns:a16="http://schemas.microsoft.com/office/drawing/2014/main" val="20001"/>
                    </a:ext>
                  </a:extLst>
                </a:gridCol>
                <a:gridCol w="3202125">
                  <a:extLst>
                    <a:ext uri="{9D8B030D-6E8A-4147-A177-3AD203B41FA5}">
                      <a16:colId xmlns:a16="http://schemas.microsoft.com/office/drawing/2014/main" val="20002"/>
                    </a:ext>
                  </a:extLst>
                </a:gridCol>
              </a:tblGrid>
              <a:tr h="342801">
                <a:tc>
                  <a:txBody>
                    <a:bodyPr/>
                    <a:lstStyle/>
                    <a:p>
                      <a:r>
                        <a:rPr lang="de-DE" sz="1700" dirty="0" smtClean="0"/>
                        <a:t>Parameter</a:t>
                      </a:r>
                      <a:endParaRPr lang="de-DE" sz="1700" dirty="0"/>
                    </a:p>
                  </a:txBody>
                  <a:tcPr marL="82272" marR="82272" marT="41136" marB="41136"/>
                </a:tc>
                <a:tc>
                  <a:txBody>
                    <a:bodyPr/>
                    <a:lstStyle/>
                    <a:p>
                      <a:r>
                        <a:rPr lang="de-DE" sz="1700" smtClean="0"/>
                        <a:t>Description</a:t>
                      </a:r>
                      <a:endParaRPr lang="de-DE" sz="1700"/>
                    </a:p>
                  </a:txBody>
                  <a:tcPr marL="82272" marR="82272" marT="41136" marB="41136"/>
                </a:tc>
                <a:tc>
                  <a:txBody>
                    <a:bodyPr/>
                    <a:lstStyle/>
                    <a:p>
                      <a:r>
                        <a:rPr lang="de-DE" sz="1700" dirty="0" err="1" smtClean="0"/>
                        <a:t>Example</a:t>
                      </a:r>
                      <a:endParaRPr lang="de-DE" sz="1700" dirty="0"/>
                    </a:p>
                  </a:txBody>
                  <a:tcPr marL="82272" marR="82272" marT="41136" marB="41136"/>
                </a:tc>
                <a:extLst>
                  <a:ext uri="{0D108BD9-81ED-4DB2-BD59-A6C34878D82A}">
                    <a16:rowId xmlns:a16="http://schemas.microsoft.com/office/drawing/2014/main" val="10000"/>
                  </a:ext>
                </a:extLst>
              </a:tr>
              <a:tr h="342801">
                <a:tc>
                  <a:txBody>
                    <a:bodyPr/>
                    <a:lstStyle/>
                    <a:p>
                      <a:r>
                        <a:rPr lang="de-DE" sz="1700" dirty="0" smtClean="0"/>
                        <a:t>$</a:t>
                      </a:r>
                      <a:r>
                        <a:rPr lang="de-DE" sz="1700" dirty="0" err="1" smtClean="0"/>
                        <a:t>orderby</a:t>
                      </a:r>
                      <a:endParaRPr lang="de-DE" sz="1700" b="1" dirty="0"/>
                    </a:p>
                  </a:txBody>
                  <a:tcPr marL="82272" marR="82272" marT="41136" marB="41136"/>
                </a:tc>
                <a:tc>
                  <a:txBody>
                    <a:bodyPr/>
                    <a:lstStyle/>
                    <a:p>
                      <a:r>
                        <a:rPr lang="de-DE" sz="1400" dirty="0" smtClean="0"/>
                        <a:t>Orders </a:t>
                      </a:r>
                      <a:r>
                        <a:rPr lang="de-DE" sz="1400" dirty="0" err="1" smtClean="0"/>
                        <a:t>entries</a:t>
                      </a:r>
                      <a:r>
                        <a:rPr lang="de-DE" sz="1400" dirty="0" smtClean="0"/>
                        <a:t> </a:t>
                      </a:r>
                      <a:r>
                        <a:rPr lang="de-DE" sz="1400" dirty="0" err="1" smtClean="0"/>
                        <a:t>by</a:t>
                      </a:r>
                      <a:r>
                        <a:rPr lang="de-DE" sz="1400" dirty="0" smtClean="0"/>
                        <a:t> </a:t>
                      </a:r>
                      <a:r>
                        <a:rPr lang="de-DE" sz="1400" dirty="0" err="1" smtClean="0"/>
                        <a:t>the</a:t>
                      </a:r>
                      <a:r>
                        <a:rPr lang="de-DE" sz="1400" dirty="0" smtClean="0"/>
                        <a:t> </a:t>
                      </a:r>
                      <a:r>
                        <a:rPr lang="de-DE" sz="1400" dirty="0" err="1" smtClean="0"/>
                        <a:t>entity</a:t>
                      </a:r>
                      <a:r>
                        <a:rPr lang="de-DE" sz="1400" baseline="0" dirty="0" smtClean="0"/>
                        <a:t> </a:t>
                      </a:r>
                      <a:r>
                        <a:rPr lang="de-DE" sz="1400" baseline="0" dirty="0" err="1" smtClean="0"/>
                        <a:t>supplied</a:t>
                      </a:r>
                      <a:endParaRPr lang="de-DE" sz="1400" dirty="0"/>
                    </a:p>
                  </a:txBody>
                  <a:tcPr marL="82272" marR="82272" marT="41136" marB="41136"/>
                </a:tc>
                <a:tc>
                  <a:txBody>
                    <a:bodyPr/>
                    <a:lstStyle/>
                    <a:p>
                      <a:r>
                        <a:rPr lang="de-DE" sz="1400" dirty="0" smtClean="0"/>
                        <a:t>/Products?$</a:t>
                      </a:r>
                      <a:r>
                        <a:rPr lang="de-DE" sz="1400" dirty="0" err="1" smtClean="0"/>
                        <a:t>orderby</a:t>
                      </a:r>
                      <a:r>
                        <a:rPr lang="de-DE" sz="1400" dirty="0" smtClean="0"/>
                        <a:t>=</a:t>
                      </a:r>
                      <a:r>
                        <a:rPr lang="de-DE" sz="1400" dirty="0" err="1" smtClean="0"/>
                        <a:t>Rating,desc</a:t>
                      </a:r>
                      <a:endParaRPr lang="de-DE" sz="1400" dirty="0"/>
                    </a:p>
                  </a:txBody>
                  <a:tcPr marL="82272" marR="82272" marT="41136" marB="41136"/>
                </a:tc>
                <a:extLst>
                  <a:ext uri="{0D108BD9-81ED-4DB2-BD59-A6C34878D82A}">
                    <a16:rowId xmlns:a16="http://schemas.microsoft.com/office/drawing/2014/main" val="10001"/>
                  </a:ext>
                </a:extLst>
              </a:tr>
              <a:tr h="523280">
                <a:tc>
                  <a:txBody>
                    <a:bodyPr/>
                    <a:lstStyle/>
                    <a:p>
                      <a:r>
                        <a:rPr lang="de-DE" sz="1700" dirty="0" smtClean="0"/>
                        <a:t>$top</a:t>
                      </a:r>
                      <a:endParaRPr lang="de-DE" sz="1700" b="1" dirty="0"/>
                    </a:p>
                  </a:txBody>
                  <a:tcPr marL="82272" marR="82272" marT="41136" marB="41136"/>
                </a:tc>
                <a:tc>
                  <a:txBody>
                    <a:bodyPr/>
                    <a:lstStyle/>
                    <a:p>
                      <a:r>
                        <a:rPr lang="de-DE" sz="1400" dirty="0" err="1" smtClean="0"/>
                        <a:t>Selects</a:t>
                      </a:r>
                      <a:r>
                        <a:rPr lang="de-DE" sz="1400" baseline="0" dirty="0" smtClean="0"/>
                        <a:t> </a:t>
                      </a:r>
                      <a:r>
                        <a:rPr lang="de-DE" sz="1400" baseline="0" dirty="0" err="1" smtClean="0"/>
                        <a:t>only</a:t>
                      </a:r>
                      <a:r>
                        <a:rPr lang="de-DE" sz="1400" baseline="0" dirty="0" smtClean="0"/>
                        <a:t> </a:t>
                      </a:r>
                      <a:r>
                        <a:rPr lang="de-DE" sz="1400" baseline="0" dirty="0" err="1" smtClean="0"/>
                        <a:t>the</a:t>
                      </a:r>
                      <a:r>
                        <a:rPr lang="de-DE" sz="1400" baseline="0" dirty="0" smtClean="0"/>
                        <a:t> </a:t>
                      </a:r>
                      <a:r>
                        <a:rPr lang="de-DE" sz="1400" baseline="0" dirty="0" err="1" smtClean="0"/>
                        <a:t>first</a:t>
                      </a:r>
                      <a:r>
                        <a:rPr lang="de-DE" sz="1400" baseline="0" dirty="0" smtClean="0"/>
                        <a:t> N </a:t>
                      </a:r>
                      <a:r>
                        <a:rPr lang="de-DE" sz="1400" baseline="0" dirty="0" err="1" smtClean="0"/>
                        <a:t>items</a:t>
                      </a:r>
                      <a:r>
                        <a:rPr lang="de-DE" sz="1400" baseline="0" dirty="0" smtClean="0"/>
                        <a:t> in a </a:t>
                      </a:r>
                      <a:r>
                        <a:rPr lang="de-DE" sz="1400" baseline="0" dirty="0" err="1" smtClean="0"/>
                        <a:t>collection</a:t>
                      </a:r>
                      <a:endParaRPr lang="de-DE" sz="1400" dirty="0"/>
                    </a:p>
                  </a:txBody>
                  <a:tcPr marL="82272" marR="82272" marT="41136" marB="41136"/>
                </a:tc>
                <a:tc>
                  <a:txBody>
                    <a:bodyPr/>
                    <a:lstStyle/>
                    <a:p>
                      <a:r>
                        <a:rPr lang="de-DE" sz="1400" smtClean="0"/>
                        <a:t>/Products?$top=5</a:t>
                      </a:r>
                      <a:endParaRPr lang="de-DE" sz="1400"/>
                    </a:p>
                  </a:txBody>
                  <a:tcPr marL="82272" marR="82272" marT="41136" marB="41136"/>
                </a:tc>
                <a:extLst>
                  <a:ext uri="{0D108BD9-81ED-4DB2-BD59-A6C34878D82A}">
                    <a16:rowId xmlns:a16="http://schemas.microsoft.com/office/drawing/2014/main" val="10002"/>
                  </a:ext>
                </a:extLst>
              </a:tr>
              <a:tr h="342801">
                <a:tc>
                  <a:txBody>
                    <a:bodyPr/>
                    <a:lstStyle/>
                    <a:p>
                      <a:r>
                        <a:rPr lang="de-DE" sz="1700" dirty="0" smtClean="0"/>
                        <a:t>$skip</a:t>
                      </a:r>
                      <a:endParaRPr lang="de-DE" sz="1700" b="1" dirty="0"/>
                    </a:p>
                  </a:txBody>
                  <a:tcPr marL="82272" marR="82272" marT="41136" marB="41136"/>
                </a:tc>
                <a:tc>
                  <a:txBody>
                    <a:bodyPr/>
                    <a:lstStyle/>
                    <a:p>
                      <a:r>
                        <a:rPr lang="en-US" sz="1400" dirty="0" smtClean="0"/>
                        <a:t>selects entries starting by N+1</a:t>
                      </a:r>
                      <a:endParaRPr lang="de-DE" sz="1400" dirty="0"/>
                    </a:p>
                  </a:txBody>
                  <a:tcPr marL="82272" marR="82272" marT="41136" marB="41136"/>
                </a:tc>
                <a:tc>
                  <a:txBody>
                    <a:bodyPr/>
                    <a:lstStyle/>
                    <a:p>
                      <a:r>
                        <a:rPr lang="de-DE" sz="1400" dirty="0" smtClean="0"/>
                        <a:t>/Products?$</a:t>
                      </a:r>
                      <a:r>
                        <a:rPr lang="de-DE" sz="1400" dirty="0" err="1" smtClean="0"/>
                        <a:t>skip</a:t>
                      </a:r>
                      <a:r>
                        <a:rPr lang="de-DE" sz="1400" dirty="0" smtClean="0"/>
                        <a:t>=2</a:t>
                      </a:r>
                      <a:endParaRPr lang="de-DE" sz="1400" dirty="0"/>
                    </a:p>
                  </a:txBody>
                  <a:tcPr marL="82272" marR="82272" marT="41136" marB="41136"/>
                </a:tc>
                <a:extLst>
                  <a:ext uri="{0D108BD9-81ED-4DB2-BD59-A6C34878D82A}">
                    <a16:rowId xmlns:a16="http://schemas.microsoft.com/office/drawing/2014/main" val="10003"/>
                  </a:ext>
                </a:extLst>
              </a:tr>
              <a:tr h="521057">
                <a:tc>
                  <a:txBody>
                    <a:bodyPr/>
                    <a:lstStyle/>
                    <a:p>
                      <a:r>
                        <a:rPr lang="de-DE" sz="1700" smtClean="0"/>
                        <a:t>$filter</a:t>
                      </a:r>
                      <a:endParaRPr lang="de-DE" sz="1700" b="1"/>
                    </a:p>
                  </a:txBody>
                  <a:tcPr marL="82272" marR="82272" marT="41136" marB="41136"/>
                </a:tc>
                <a:tc>
                  <a:txBody>
                    <a:bodyPr/>
                    <a:lstStyle/>
                    <a:p>
                      <a:r>
                        <a:rPr lang="en-US" sz="1400" dirty="0" smtClean="0"/>
                        <a:t>filters entries based on the criteria</a:t>
                      </a:r>
                      <a:endParaRPr lang="de-DE" sz="1400" dirty="0"/>
                    </a:p>
                  </a:txBody>
                  <a:tcPr marL="82272" marR="82272" marT="41136" marB="41136"/>
                </a:tc>
                <a:tc>
                  <a:txBody>
                    <a:bodyPr/>
                    <a:lstStyle/>
                    <a:p>
                      <a:r>
                        <a:rPr lang="de-DE" sz="1400" dirty="0" smtClean="0"/>
                        <a:t>/</a:t>
                      </a:r>
                      <a:r>
                        <a:rPr lang="de-DE" sz="1400" dirty="0" err="1" smtClean="0"/>
                        <a:t>Suppliers</a:t>
                      </a:r>
                      <a:r>
                        <a:rPr lang="de-DE" sz="1400" dirty="0" smtClean="0"/>
                        <a:t>?$</a:t>
                      </a:r>
                      <a:r>
                        <a:rPr lang="de-DE" sz="1400" dirty="0" err="1" smtClean="0"/>
                        <a:t>filter</a:t>
                      </a:r>
                      <a:r>
                        <a:rPr lang="de-DE" sz="1400" dirty="0" smtClean="0"/>
                        <a:t>=</a:t>
                      </a:r>
                      <a:r>
                        <a:rPr lang="de-DE" sz="1400" dirty="0" err="1" smtClean="0"/>
                        <a:t>Address</a:t>
                      </a:r>
                      <a:r>
                        <a:rPr lang="de-DE" sz="1400" dirty="0" smtClean="0"/>
                        <a:t>/City </a:t>
                      </a:r>
                      <a:br>
                        <a:rPr lang="de-DE" sz="1400" dirty="0" smtClean="0"/>
                      </a:br>
                      <a:r>
                        <a:rPr lang="de-DE" sz="1400" dirty="0" err="1" smtClean="0"/>
                        <a:t>eq</a:t>
                      </a:r>
                      <a:r>
                        <a:rPr lang="de-DE" sz="1400" dirty="0" smtClean="0"/>
                        <a:t> 'Redmond'</a:t>
                      </a:r>
                      <a:endParaRPr lang="de-DE" sz="1400" dirty="0"/>
                    </a:p>
                  </a:txBody>
                  <a:tcPr marL="82272" marR="82272" marT="41136" marB="41136"/>
                </a:tc>
                <a:extLst>
                  <a:ext uri="{0D108BD9-81ED-4DB2-BD59-A6C34878D82A}">
                    <a16:rowId xmlns:a16="http://schemas.microsoft.com/office/drawing/2014/main" val="10004"/>
                  </a:ext>
                </a:extLst>
              </a:tr>
              <a:tr h="603329">
                <a:tc>
                  <a:txBody>
                    <a:bodyPr/>
                    <a:lstStyle/>
                    <a:p>
                      <a:r>
                        <a:rPr lang="de-DE" sz="1700" dirty="0" smtClean="0"/>
                        <a:t>$expand</a:t>
                      </a:r>
                      <a:endParaRPr lang="de-DE" sz="1700" b="1" dirty="0"/>
                    </a:p>
                  </a:txBody>
                  <a:tcPr marL="82272" marR="82272" marT="41136" marB="41136"/>
                </a:tc>
                <a:tc>
                  <a:txBody>
                    <a:bodyPr/>
                    <a:lstStyle/>
                    <a:p>
                      <a:r>
                        <a:rPr lang="en-US" sz="1400" smtClean="0"/>
                        <a:t>expanded Entries are eagerly loaded and presented inline</a:t>
                      </a:r>
                      <a:endParaRPr lang="de-DE" sz="1400"/>
                    </a:p>
                  </a:txBody>
                  <a:tcPr marL="82272" marR="82272" marT="41136" marB="41136"/>
                </a:tc>
                <a:tc>
                  <a:txBody>
                    <a:bodyPr/>
                    <a:lstStyle/>
                    <a:p>
                      <a:r>
                        <a:rPr lang="de-DE" sz="1400" dirty="0" smtClean="0"/>
                        <a:t>/</a:t>
                      </a:r>
                      <a:r>
                        <a:rPr lang="de-DE" sz="1400" dirty="0" err="1" smtClean="0"/>
                        <a:t>Categories</a:t>
                      </a:r>
                      <a:r>
                        <a:rPr lang="de-DE" sz="1400" dirty="0" smtClean="0"/>
                        <a:t>?$</a:t>
                      </a:r>
                      <a:r>
                        <a:rPr lang="de-DE" sz="1400" dirty="0" err="1" smtClean="0"/>
                        <a:t>expand</a:t>
                      </a:r>
                      <a:r>
                        <a:rPr lang="de-DE" sz="1400" dirty="0" smtClean="0"/>
                        <a:t>=Products</a:t>
                      </a:r>
                      <a:endParaRPr lang="de-DE" sz="1400" dirty="0"/>
                    </a:p>
                  </a:txBody>
                  <a:tcPr marL="82272" marR="82272" marT="41136" marB="41136"/>
                </a:tc>
                <a:extLst>
                  <a:ext uri="{0D108BD9-81ED-4DB2-BD59-A6C34878D82A}">
                    <a16:rowId xmlns:a16="http://schemas.microsoft.com/office/drawing/2014/main" val="10005"/>
                  </a:ext>
                </a:extLst>
              </a:tr>
              <a:tr h="521057">
                <a:tc>
                  <a:txBody>
                    <a:bodyPr/>
                    <a:lstStyle/>
                    <a:p>
                      <a:r>
                        <a:rPr lang="de-DE" sz="1700" smtClean="0"/>
                        <a:t>$format</a:t>
                      </a:r>
                      <a:endParaRPr lang="de-DE" sz="1700" b="1"/>
                    </a:p>
                  </a:txBody>
                  <a:tcPr marL="82272" marR="82272" marT="41136" marB="41136"/>
                </a:tc>
                <a:tc>
                  <a:txBody>
                    <a:bodyPr/>
                    <a:lstStyle/>
                    <a:p>
                      <a:r>
                        <a:rPr lang="en-US" sz="1400" smtClean="0"/>
                        <a:t>defines the format that the server must return</a:t>
                      </a:r>
                      <a:endParaRPr lang="de-DE" sz="1400"/>
                    </a:p>
                  </a:txBody>
                  <a:tcPr marL="82272" marR="82272" marT="41136" marB="41136"/>
                </a:tc>
                <a:tc>
                  <a:txBody>
                    <a:bodyPr/>
                    <a:lstStyle/>
                    <a:p>
                      <a:r>
                        <a:rPr lang="de-DE" sz="1400" dirty="0" smtClean="0"/>
                        <a:t>/Products?$</a:t>
                      </a:r>
                      <a:r>
                        <a:rPr lang="de-DE" sz="1400" dirty="0" err="1" smtClean="0"/>
                        <a:t>format</a:t>
                      </a:r>
                      <a:r>
                        <a:rPr lang="de-DE" sz="1400" dirty="0" smtClean="0"/>
                        <a:t>=</a:t>
                      </a:r>
                      <a:r>
                        <a:rPr lang="de-DE" sz="1400" dirty="0" err="1" smtClean="0"/>
                        <a:t>json</a:t>
                      </a:r>
                      <a:endParaRPr lang="de-DE" sz="1400" dirty="0"/>
                    </a:p>
                  </a:txBody>
                  <a:tcPr marL="82272" marR="82272" marT="41136" marB="41136"/>
                </a:tc>
                <a:extLst>
                  <a:ext uri="{0D108BD9-81ED-4DB2-BD59-A6C34878D82A}">
                    <a16:rowId xmlns:a16="http://schemas.microsoft.com/office/drawing/2014/main" val="10006"/>
                  </a:ext>
                </a:extLst>
              </a:tr>
              <a:tr h="521057">
                <a:tc>
                  <a:txBody>
                    <a:bodyPr/>
                    <a:lstStyle/>
                    <a:p>
                      <a:r>
                        <a:rPr lang="de-DE" sz="1700" smtClean="0"/>
                        <a:t>$select</a:t>
                      </a:r>
                      <a:endParaRPr lang="de-DE" sz="1700" b="1"/>
                    </a:p>
                  </a:txBody>
                  <a:tcPr marL="82272" marR="82272" marT="41136" marB="41136"/>
                </a:tc>
                <a:tc>
                  <a:txBody>
                    <a:bodyPr/>
                    <a:lstStyle/>
                    <a:p>
                      <a:r>
                        <a:rPr lang="en-US" sz="1400" smtClean="0"/>
                        <a:t>returns the subset of the specified properties</a:t>
                      </a:r>
                      <a:endParaRPr lang="de-DE" sz="1400"/>
                    </a:p>
                  </a:txBody>
                  <a:tcPr marL="82272" marR="82272" marT="41136" marB="41136"/>
                </a:tc>
                <a:tc>
                  <a:txBody>
                    <a:bodyPr/>
                    <a:lstStyle/>
                    <a:p>
                      <a:r>
                        <a:rPr lang="de-DE" sz="1400" dirty="0" smtClean="0"/>
                        <a:t>/Products?$</a:t>
                      </a:r>
                      <a:r>
                        <a:rPr lang="de-DE" sz="1400" dirty="0" err="1" smtClean="0"/>
                        <a:t>select</a:t>
                      </a:r>
                      <a:r>
                        <a:rPr lang="de-DE" sz="1400" dirty="0" smtClean="0"/>
                        <a:t>=</a:t>
                      </a:r>
                      <a:r>
                        <a:rPr lang="de-DE" sz="1400" dirty="0" err="1" smtClean="0"/>
                        <a:t>Price,Name</a:t>
                      </a:r>
                      <a:endParaRPr lang="de-DE" sz="1400" dirty="0"/>
                    </a:p>
                  </a:txBody>
                  <a:tcPr marL="82272" marR="82272" marT="41136" marB="41136"/>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6581868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gray">
          <a:xfrm>
            <a:off x="5249988" y="2639110"/>
            <a:ext cx="3675603" cy="2643825"/>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5" name="Rectangle 4"/>
          <p:cNvSpPr/>
          <p:nvPr/>
        </p:nvSpPr>
        <p:spPr bwMode="gray">
          <a:xfrm>
            <a:off x="1297894" y="2639110"/>
            <a:ext cx="3675603" cy="2643825"/>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345569" y="500032"/>
            <a:ext cx="8221605" cy="388800"/>
          </a:xfrm>
        </p:spPr>
        <p:txBody>
          <a:bodyPr/>
          <a:lstStyle/>
          <a:p>
            <a:r>
              <a:rPr lang="de-DE" sz="2879" dirty="0" err="1">
                <a:solidFill>
                  <a:schemeClr val="accent1"/>
                </a:solidFill>
              </a:rPr>
              <a:t>Adding</a:t>
            </a:r>
            <a:r>
              <a:rPr lang="de-DE" sz="2879" dirty="0">
                <a:solidFill>
                  <a:schemeClr val="accent1"/>
                </a:solidFill>
              </a:rPr>
              <a:t> </a:t>
            </a:r>
            <a:r>
              <a:rPr lang="de-DE" sz="2879" dirty="0" err="1">
                <a:solidFill>
                  <a:schemeClr val="accent1"/>
                </a:solidFill>
              </a:rPr>
              <a:t>OData</a:t>
            </a:r>
            <a:r>
              <a:rPr lang="de-DE" sz="2879" dirty="0">
                <a:solidFill>
                  <a:schemeClr val="accent1"/>
                </a:solidFill>
              </a:rPr>
              <a:t> Query Options</a:t>
            </a:r>
          </a:p>
        </p:txBody>
      </p:sp>
      <p:sp>
        <p:nvSpPr>
          <p:cNvPr id="3" name="Text Placeholder 2"/>
          <p:cNvSpPr>
            <a:spLocks noGrp="1"/>
          </p:cNvSpPr>
          <p:nvPr>
            <p:ph type="body" sz="quarter" idx="10"/>
          </p:nvPr>
        </p:nvSpPr>
        <p:spPr>
          <a:xfrm>
            <a:off x="703938" y="1266467"/>
            <a:ext cx="8076078" cy="1076938"/>
          </a:xfrm>
        </p:spPr>
        <p:txBody>
          <a:bodyPr/>
          <a:lstStyle/>
          <a:p>
            <a:r>
              <a:rPr lang="de-DE" sz="1600" b="0" dirty="0" smtClean="0"/>
              <a:t>SAPUI5 </a:t>
            </a:r>
            <a:r>
              <a:rPr lang="de-DE" sz="1600" b="0" dirty="0" err="1" smtClean="0"/>
              <a:t>handles</a:t>
            </a:r>
            <a:r>
              <a:rPr lang="de-DE" sz="1600" b="0" dirty="0" smtClean="0"/>
              <a:t> </a:t>
            </a:r>
            <a:r>
              <a:rPr lang="de-DE" sz="1600" b="0" dirty="0" err="1" smtClean="0"/>
              <a:t>most</a:t>
            </a:r>
            <a:r>
              <a:rPr lang="de-DE" sz="1600" b="0" dirty="0" smtClean="0"/>
              <a:t> </a:t>
            </a:r>
            <a:r>
              <a:rPr lang="de-DE" sz="1600" b="0" dirty="0" err="1" smtClean="0"/>
              <a:t>of</a:t>
            </a:r>
            <a:r>
              <a:rPr lang="de-DE" sz="1600" b="0" dirty="0" smtClean="0"/>
              <a:t> </a:t>
            </a:r>
            <a:r>
              <a:rPr lang="de-DE" sz="1600" b="0" dirty="0" err="1" smtClean="0"/>
              <a:t>the</a:t>
            </a:r>
            <a:r>
              <a:rPr lang="de-DE" sz="1600" b="0" dirty="0" smtClean="0"/>
              <a:t> URL </a:t>
            </a:r>
            <a:r>
              <a:rPr lang="de-DE" sz="1600" b="0" dirty="0" err="1" smtClean="0"/>
              <a:t>parameters</a:t>
            </a:r>
            <a:r>
              <a:rPr lang="de-DE" sz="1600" b="0" dirty="0" smtClean="0"/>
              <a:t> </a:t>
            </a:r>
            <a:r>
              <a:rPr lang="de-DE" sz="1600" b="0" dirty="0" err="1" smtClean="0"/>
              <a:t>for</a:t>
            </a:r>
            <a:r>
              <a:rPr lang="de-DE" sz="1600" b="0" dirty="0" smtClean="0"/>
              <a:t> </a:t>
            </a:r>
            <a:r>
              <a:rPr lang="de-DE" sz="1600" b="0" dirty="0" err="1" smtClean="0"/>
              <a:t>OData</a:t>
            </a:r>
            <a:r>
              <a:rPr lang="de-DE" sz="1600" b="0" dirty="0" smtClean="0"/>
              <a:t> </a:t>
            </a:r>
            <a:r>
              <a:rPr lang="de-DE" sz="1600" b="0" dirty="0" err="1" smtClean="0"/>
              <a:t>services</a:t>
            </a:r>
            <a:r>
              <a:rPr lang="de-DE" sz="1600" b="0" dirty="0" smtClean="0"/>
              <a:t> </a:t>
            </a:r>
            <a:r>
              <a:rPr lang="de-DE" sz="1600" b="0" dirty="0" err="1" smtClean="0"/>
              <a:t>automatically</a:t>
            </a:r>
            <a:r>
              <a:rPr lang="de-DE" sz="1600" b="0" dirty="0" smtClean="0"/>
              <a:t>. </a:t>
            </a:r>
            <a:r>
              <a:rPr lang="de-DE" sz="1600" b="0" dirty="0" err="1" smtClean="0"/>
              <a:t>You</a:t>
            </a:r>
            <a:r>
              <a:rPr lang="de-DE" sz="1600" b="0" dirty="0" smtClean="0"/>
              <a:t> do </a:t>
            </a:r>
            <a:r>
              <a:rPr lang="de-DE" sz="1600" b="0" dirty="0" err="1" smtClean="0"/>
              <a:t>have</a:t>
            </a:r>
            <a:r>
              <a:rPr lang="de-DE" sz="1600" b="0" dirty="0" smtClean="0"/>
              <a:t> </a:t>
            </a:r>
            <a:r>
              <a:rPr lang="de-DE" sz="1600" b="0" dirty="0" err="1" smtClean="0"/>
              <a:t>the</a:t>
            </a:r>
            <a:r>
              <a:rPr lang="de-DE" sz="1600" b="0" dirty="0" smtClean="0"/>
              <a:t> </a:t>
            </a:r>
            <a:r>
              <a:rPr lang="de-DE" sz="1600" b="0" dirty="0" err="1" smtClean="0"/>
              <a:t>ability</a:t>
            </a:r>
            <a:r>
              <a:rPr lang="de-DE" sz="1600" b="0" dirty="0" smtClean="0"/>
              <a:t> </a:t>
            </a:r>
            <a:r>
              <a:rPr lang="de-DE" sz="1600" b="0" dirty="0" err="1" smtClean="0"/>
              <a:t>to</a:t>
            </a:r>
            <a:r>
              <a:rPr lang="de-DE" sz="1600" b="0" dirty="0" smtClean="0"/>
              <a:t> </a:t>
            </a:r>
            <a:r>
              <a:rPr lang="de-DE" sz="1600" b="0" dirty="0" err="1" smtClean="0"/>
              <a:t>add</a:t>
            </a:r>
            <a:r>
              <a:rPr lang="de-DE" sz="1600" b="0" dirty="0" smtClean="0"/>
              <a:t> </a:t>
            </a:r>
            <a:r>
              <a:rPr lang="de-DE" sz="1600" b="0" dirty="0" err="1" smtClean="0"/>
              <a:t>query</a:t>
            </a:r>
            <a:r>
              <a:rPr lang="de-DE" sz="1600" b="0" dirty="0" smtClean="0"/>
              <a:t> </a:t>
            </a:r>
            <a:r>
              <a:rPr lang="de-DE" sz="1600" b="0" dirty="0" err="1" smtClean="0"/>
              <a:t>options</a:t>
            </a:r>
            <a:r>
              <a:rPr lang="de-DE" sz="1600" b="0" dirty="0" smtClean="0"/>
              <a:t> </a:t>
            </a:r>
            <a:r>
              <a:rPr lang="de-DE" sz="1600" b="0" dirty="0" err="1" smtClean="0"/>
              <a:t>manually</a:t>
            </a:r>
            <a:r>
              <a:rPr lang="de-DE" sz="1600" b="0" dirty="0" smtClean="0"/>
              <a:t>; </a:t>
            </a:r>
            <a:r>
              <a:rPr lang="de-DE" sz="1600" b="0" dirty="0" err="1" smtClean="0"/>
              <a:t>either</a:t>
            </a:r>
            <a:r>
              <a:rPr lang="de-DE" sz="1600" b="0" dirty="0" smtClean="0"/>
              <a:t> </a:t>
            </a:r>
            <a:r>
              <a:rPr lang="de-DE" sz="1600" b="0" dirty="0" err="1" smtClean="0"/>
              <a:t>by</a:t>
            </a:r>
            <a:r>
              <a:rPr lang="de-DE" sz="1600" b="0" dirty="0" smtClean="0"/>
              <a:t> </a:t>
            </a:r>
            <a:r>
              <a:rPr lang="de-DE" sz="1600" b="0" dirty="0" err="1" smtClean="0"/>
              <a:t>adding</a:t>
            </a:r>
            <a:r>
              <a:rPr lang="de-DE" sz="1600" b="0" dirty="0" smtClean="0"/>
              <a:t> </a:t>
            </a:r>
            <a:r>
              <a:rPr lang="de-DE" sz="1600" b="0" dirty="0" err="1" smtClean="0"/>
              <a:t>them</a:t>
            </a:r>
            <a:r>
              <a:rPr lang="de-DE" sz="1600" b="0" dirty="0" smtClean="0"/>
              <a:t> </a:t>
            </a:r>
            <a:r>
              <a:rPr lang="de-DE" sz="1600" b="0" dirty="0" err="1" smtClean="0"/>
              <a:t>to</a:t>
            </a:r>
            <a:r>
              <a:rPr lang="de-DE" sz="1600" b="0" dirty="0" smtClean="0"/>
              <a:t> </a:t>
            </a:r>
            <a:r>
              <a:rPr lang="de-DE" sz="1600" b="0" dirty="0" err="1" smtClean="0"/>
              <a:t>service</a:t>
            </a:r>
            <a:r>
              <a:rPr lang="de-DE" sz="1600" b="0" dirty="0" smtClean="0"/>
              <a:t> URL </a:t>
            </a:r>
            <a:r>
              <a:rPr lang="de-DE" sz="1600" b="0" dirty="0" err="1" smtClean="0"/>
              <a:t>or</a:t>
            </a:r>
            <a:r>
              <a:rPr lang="de-DE" sz="1600" b="0" dirty="0" smtClean="0"/>
              <a:t> </a:t>
            </a:r>
            <a:r>
              <a:rPr lang="de-DE" sz="1600" b="0" dirty="0" err="1" smtClean="0"/>
              <a:t>passing</a:t>
            </a:r>
            <a:r>
              <a:rPr lang="de-DE" sz="1600" b="0" dirty="0" smtClean="0"/>
              <a:t> a </a:t>
            </a:r>
            <a:r>
              <a:rPr lang="de-DE" sz="1600" b="0" dirty="0" err="1" smtClean="0"/>
              <a:t>map</a:t>
            </a:r>
            <a:r>
              <a:rPr lang="de-DE" sz="1600" b="0" dirty="0" smtClean="0"/>
              <a:t> </a:t>
            </a:r>
            <a:r>
              <a:rPr lang="de-DE" sz="1600" b="0" dirty="0" err="1" smtClean="0"/>
              <a:t>of</a:t>
            </a:r>
            <a:r>
              <a:rPr lang="de-DE" sz="1600" b="0" dirty="0" smtClean="0"/>
              <a:t> </a:t>
            </a:r>
            <a:r>
              <a:rPr lang="de-DE" sz="1600" b="0" dirty="0" err="1" smtClean="0"/>
              <a:t>parameters</a:t>
            </a:r>
            <a:r>
              <a:rPr lang="de-DE" sz="1600" b="0" dirty="0" smtClean="0"/>
              <a:t> </a:t>
            </a:r>
            <a:r>
              <a:rPr lang="de-DE" sz="1600" b="0" dirty="0" err="1" smtClean="0"/>
              <a:t>when</a:t>
            </a:r>
            <a:r>
              <a:rPr lang="de-DE" sz="1600" b="0" dirty="0" smtClean="0"/>
              <a:t> </a:t>
            </a:r>
            <a:r>
              <a:rPr lang="de-DE" sz="1600" b="0" dirty="0" err="1" smtClean="0"/>
              <a:t>using</a:t>
            </a:r>
            <a:r>
              <a:rPr lang="de-DE" sz="1600" b="0" dirty="0" smtClean="0"/>
              <a:t> </a:t>
            </a:r>
            <a:r>
              <a:rPr lang="de-DE" sz="1600" dirty="0" err="1" smtClean="0">
                <a:solidFill>
                  <a:schemeClr val="accent3"/>
                </a:solidFill>
                <a:latin typeface="Consolas" pitchFamily="49" charset="0"/>
                <a:cs typeface="Consolas" pitchFamily="49" charset="0"/>
              </a:rPr>
              <a:t>bindElement</a:t>
            </a:r>
            <a:r>
              <a:rPr lang="de-DE" sz="1600" b="0" dirty="0" smtClean="0">
                <a:solidFill>
                  <a:schemeClr val="accent3"/>
                </a:solidFill>
              </a:rPr>
              <a:t> </a:t>
            </a:r>
            <a:r>
              <a:rPr lang="de-DE" sz="1600" b="0" dirty="0" err="1" smtClean="0"/>
              <a:t>or</a:t>
            </a:r>
            <a:r>
              <a:rPr lang="de-DE" sz="1600" b="0" dirty="0" smtClean="0"/>
              <a:t> </a:t>
            </a:r>
            <a:r>
              <a:rPr lang="de-DE" sz="1600" dirty="0" err="1" smtClean="0">
                <a:solidFill>
                  <a:schemeClr val="accent3"/>
                </a:solidFill>
                <a:latin typeface="Consolas" pitchFamily="49" charset="0"/>
                <a:cs typeface="Consolas" pitchFamily="49" charset="0"/>
              </a:rPr>
              <a:t>bindAggregation</a:t>
            </a:r>
            <a:r>
              <a:rPr lang="de-DE" sz="1600" b="0" dirty="0" smtClean="0"/>
              <a:t>.</a:t>
            </a:r>
          </a:p>
          <a:p>
            <a:endParaRPr lang="de-DE" b="0" dirty="0">
              <a:latin typeface="Consolas" pitchFamily="49" charset="0"/>
              <a:cs typeface="Consolas" pitchFamily="49" charset="0"/>
            </a:endParaRPr>
          </a:p>
        </p:txBody>
      </p:sp>
      <p:sp>
        <p:nvSpPr>
          <p:cNvPr id="4" name="Text Placeholder 2_"/>
          <p:cNvSpPr txBox="1">
            <a:spLocks/>
          </p:cNvSpPr>
          <p:nvPr/>
        </p:nvSpPr>
        <p:spPr bwMode="gray">
          <a:xfrm>
            <a:off x="1469384" y="2343405"/>
            <a:ext cx="3504112" cy="276143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de-DE" sz="1619" dirty="0" err="1">
                <a:solidFill>
                  <a:srgbClr val="000000"/>
                </a:solidFill>
              </a:rPr>
              <a:t>Expand</a:t>
            </a:r>
            <a:r>
              <a:rPr lang="de-DE" sz="1619" dirty="0">
                <a:solidFill>
                  <a:srgbClr val="000000"/>
                </a:solidFill>
              </a:rPr>
              <a:t> Parameter:</a:t>
            </a:r>
          </a:p>
          <a:p>
            <a:pPr>
              <a:buClr>
                <a:srgbClr val="F0AB00"/>
              </a:buClr>
            </a:pPr>
            <a:r>
              <a:rPr lang="de-DE" sz="1440" b="0" dirty="0" err="1">
                <a:solidFill>
                  <a:srgbClr val="000000"/>
                </a:solidFill>
                <a:latin typeface="Consolas" pitchFamily="49" charset="0"/>
                <a:cs typeface="Consolas" pitchFamily="49" charset="0"/>
              </a:rPr>
              <a:t>oControl.bindElement</a:t>
            </a:r>
            <a:r>
              <a:rPr lang="de-DE" sz="1440" b="0" dirty="0">
                <a:solidFill>
                  <a:srgbClr val="000000"/>
                </a:solidFill>
                <a:latin typeface="Consolas" pitchFamily="49" charset="0"/>
                <a:cs typeface="Consolas" pitchFamily="49" charset="0"/>
              </a:rPr>
              <a:t>(</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r>
              <a:rPr lang="de-DE" sz="1440" b="0" dirty="0">
                <a:solidFill>
                  <a:srgbClr val="E35500"/>
                </a:solidFill>
                <a:latin typeface="Consolas" pitchFamily="49" charset="0"/>
                <a:cs typeface="Consolas" pitchFamily="49" charset="0"/>
              </a:rPr>
              <a:t>"/</a:t>
            </a:r>
            <a:r>
              <a:rPr lang="de-DE" sz="1440" b="0" dirty="0" err="1">
                <a:solidFill>
                  <a:srgbClr val="E35500"/>
                </a:solidFill>
                <a:latin typeface="Consolas" pitchFamily="49" charset="0"/>
                <a:cs typeface="Consolas" pitchFamily="49" charset="0"/>
              </a:rPr>
              <a:t>Category</a:t>
            </a:r>
            <a:r>
              <a:rPr lang="de-DE" sz="1440" b="0" dirty="0">
                <a:solidFill>
                  <a:srgbClr val="E35500"/>
                </a:solidFill>
                <a:latin typeface="Consolas" pitchFamily="49" charset="0"/>
                <a:cs typeface="Consolas" pitchFamily="49" charset="0"/>
              </a:rPr>
              <a:t>(1)"</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 </a:t>
            </a:r>
            <a:r>
              <a:rPr lang="de-DE" sz="1440" b="0" dirty="0" err="1">
                <a:solidFill>
                  <a:srgbClr val="000000"/>
                </a:solidFill>
                <a:latin typeface="Consolas" pitchFamily="49" charset="0"/>
                <a:cs typeface="Consolas" pitchFamily="49" charset="0"/>
              </a:rPr>
              <a:t>expand</a:t>
            </a:r>
            <a:r>
              <a:rPr lang="de-DE" sz="1440" b="0" dirty="0">
                <a:solidFill>
                  <a:srgbClr val="000000"/>
                </a:solidFill>
                <a:latin typeface="Consolas" pitchFamily="49" charset="0"/>
                <a:cs typeface="Consolas" pitchFamily="49" charset="0"/>
              </a:rPr>
              <a:t>: </a:t>
            </a:r>
            <a:r>
              <a:rPr lang="de-DE" sz="1440" b="0" dirty="0">
                <a:solidFill>
                  <a:srgbClr val="E35500"/>
                </a:solidFill>
                <a:latin typeface="Consolas" pitchFamily="49" charset="0"/>
                <a:cs typeface="Consolas" pitchFamily="49" charset="0"/>
              </a:rPr>
              <a:t>"Products" </a:t>
            </a:r>
            <a:r>
              <a:rPr lang="de-DE" sz="1440" b="0" dirty="0">
                <a:solidFill>
                  <a:srgbClr val="000000"/>
                </a:solidFill>
                <a:latin typeface="Consolas" pitchFamily="49" charset="0"/>
                <a:cs typeface="Consolas" pitchFamily="49" charset="0"/>
              </a:rPr>
              <a:t>}</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p>
          <a:p>
            <a:pPr>
              <a:buClr>
                <a:srgbClr val="F0AB00"/>
              </a:buClr>
            </a:pPr>
            <a:r>
              <a:rPr lang="de-DE" sz="1440" b="0" dirty="0">
                <a:solidFill>
                  <a:srgbClr val="000000"/>
                </a:solidFill>
                <a:latin typeface="Consolas" pitchFamily="49" charset="0"/>
                <a:cs typeface="Consolas" pitchFamily="49" charset="0"/>
              </a:rPr>
              <a:t>oTable.bindRows({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path: </a:t>
            </a:r>
            <a:r>
              <a:rPr lang="de-DE" sz="1440" b="0" dirty="0" smtClean="0">
                <a:solidFill>
                  <a:srgbClr val="E35500"/>
                </a:solidFill>
                <a:latin typeface="Consolas" pitchFamily="49" charset="0"/>
                <a:cs typeface="Consolas" pitchFamily="49" charset="0"/>
              </a:rPr>
              <a:t>"/Products"</a:t>
            </a:r>
            <a:r>
              <a:rPr lang="de-DE" sz="1440" b="0" dirty="0" smtClean="0">
                <a:solidFill>
                  <a:srgbClr val="000000"/>
                </a:solidFill>
                <a:latin typeface="Consolas" pitchFamily="49" charset="0"/>
                <a:cs typeface="Consolas" pitchFamily="49" charset="0"/>
              </a:rPr>
              <a:t>, </a:t>
            </a:r>
            <a:r>
              <a:rPr lang="de-DE" sz="1440" b="0" dirty="0">
                <a:solidFill>
                  <a:srgbClr val="000000"/>
                </a:solidFill>
                <a:latin typeface="Consolas" pitchFamily="49" charset="0"/>
                <a:cs typeface="Consolas" pitchFamily="49" charset="0"/>
              </a:rPr>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parameters: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 expand: </a:t>
            </a:r>
            <a:r>
              <a:rPr lang="de-DE" sz="1440" b="0" dirty="0">
                <a:solidFill>
                  <a:srgbClr val="E35500"/>
                </a:solidFill>
                <a:latin typeface="Consolas" pitchFamily="49" charset="0"/>
                <a:cs typeface="Consolas" pitchFamily="49" charset="0"/>
              </a:rPr>
              <a:t>"Category" </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a:t>
            </a:r>
          </a:p>
        </p:txBody>
      </p:sp>
      <p:sp>
        <p:nvSpPr>
          <p:cNvPr id="6" name="Text Placeholder 2__"/>
          <p:cNvSpPr txBox="1">
            <a:spLocks/>
          </p:cNvSpPr>
          <p:nvPr/>
        </p:nvSpPr>
        <p:spPr bwMode="gray">
          <a:xfrm>
            <a:off x="5416492" y="2343405"/>
            <a:ext cx="3577661" cy="276143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de-DE" sz="1619" dirty="0">
                <a:solidFill>
                  <a:srgbClr val="000000"/>
                </a:solidFill>
              </a:rPr>
              <a:t>Select Parameter:</a:t>
            </a:r>
          </a:p>
          <a:p>
            <a:pPr>
              <a:buClr>
                <a:srgbClr val="F0AB00"/>
              </a:buClr>
            </a:pPr>
            <a:r>
              <a:rPr lang="de-DE" sz="1440" b="0" dirty="0" err="1">
                <a:solidFill>
                  <a:srgbClr val="000000"/>
                </a:solidFill>
                <a:latin typeface="Consolas" pitchFamily="49" charset="0"/>
                <a:cs typeface="Consolas" pitchFamily="49" charset="0"/>
              </a:rPr>
              <a:t>oControl.bindElement</a:t>
            </a:r>
            <a:r>
              <a:rPr lang="de-DE" sz="1440" b="0" dirty="0">
                <a:solidFill>
                  <a:srgbClr val="000000"/>
                </a:solidFill>
                <a:latin typeface="Consolas" pitchFamily="49" charset="0"/>
                <a:cs typeface="Consolas" pitchFamily="49" charset="0"/>
              </a:rPr>
              <a:t>(</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r>
              <a:rPr lang="de-DE" sz="1440" b="0" dirty="0">
                <a:solidFill>
                  <a:srgbClr val="E35500"/>
                </a:solidFill>
                <a:latin typeface="Consolas" pitchFamily="49" charset="0"/>
                <a:cs typeface="Consolas" pitchFamily="49" charset="0"/>
              </a:rPr>
              <a:t>"/</a:t>
            </a:r>
            <a:r>
              <a:rPr lang="de-DE" sz="1440" b="0" dirty="0" err="1">
                <a:solidFill>
                  <a:srgbClr val="E35500"/>
                </a:solidFill>
                <a:latin typeface="Consolas" pitchFamily="49" charset="0"/>
                <a:cs typeface="Consolas" pitchFamily="49" charset="0"/>
              </a:rPr>
              <a:t>Category</a:t>
            </a:r>
            <a:r>
              <a:rPr lang="de-DE" sz="1440" b="0" dirty="0">
                <a:solidFill>
                  <a:srgbClr val="E35500"/>
                </a:solidFill>
                <a:latin typeface="Consolas" pitchFamily="49" charset="0"/>
                <a:cs typeface="Consolas" pitchFamily="49" charset="0"/>
              </a:rPr>
              <a:t>(1)"</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r>
              <a:rPr lang="de-DE" sz="1440" b="0" dirty="0" err="1">
                <a:solidFill>
                  <a:srgbClr val="000000"/>
                </a:solidFill>
                <a:latin typeface="Consolas" pitchFamily="49" charset="0"/>
                <a:cs typeface="Consolas" pitchFamily="49" charset="0"/>
              </a:rPr>
              <a:t>expand</a:t>
            </a:r>
            <a:r>
              <a:rPr lang="de-DE" sz="1440" b="0" dirty="0">
                <a:solidFill>
                  <a:srgbClr val="000000"/>
                </a:solidFill>
                <a:latin typeface="Consolas" pitchFamily="49" charset="0"/>
                <a:cs typeface="Consolas" pitchFamily="49" charset="0"/>
              </a:rPr>
              <a:t>: </a:t>
            </a:r>
            <a:r>
              <a:rPr lang="de-DE" sz="1440" b="0" dirty="0">
                <a:solidFill>
                  <a:srgbClr val="E35500"/>
                </a:solidFill>
                <a:latin typeface="Consolas" pitchFamily="49" charset="0"/>
                <a:cs typeface="Consolas" pitchFamily="49" charset="0"/>
              </a:rPr>
              <a:t>"Products"</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r>
              <a:rPr lang="de-DE" sz="1440" b="0" dirty="0" err="1">
                <a:solidFill>
                  <a:srgbClr val="000000"/>
                </a:solidFill>
                <a:latin typeface="Consolas" pitchFamily="49" charset="0"/>
                <a:cs typeface="Consolas" pitchFamily="49" charset="0"/>
              </a:rPr>
              <a:t>select</a:t>
            </a:r>
            <a:r>
              <a:rPr lang="de-DE" sz="1440" b="0" dirty="0">
                <a:solidFill>
                  <a:srgbClr val="000000"/>
                </a:solidFill>
                <a:latin typeface="Consolas" pitchFamily="49" charset="0"/>
                <a:cs typeface="Consolas" pitchFamily="49" charset="0"/>
              </a:rPr>
              <a:t>: </a:t>
            </a:r>
            <a:r>
              <a:rPr lang="de-DE" sz="1440" b="0" dirty="0">
                <a:solidFill>
                  <a:srgbClr val="E35500"/>
                </a:solidFill>
                <a:latin typeface="Consolas" pitchFamily="49" charset="0"/>
                <a:cs typeface="Consolas" pitchFamily="49" charset="0"/>
              </a:rPr>
              <a:t>"</a:t>
            </a:r>
            <a:r>
              <a:rPr lang="de-DE" sz="1440" b="0" dirty="0" err="1">
                <a:solidFill>
                  <a:srgbClr val="E35500"/>
                </a:solidFill>
                <a:latin typeface="Consolas" pitchFamily="49" charset="0"/>
                <a:cs typeface="Consolas" pitchFamily="49" charset="0"/>
              </a:rPr>
              <a:t>Name,ID,Products</a:t>
            </a:r>
            <a:r>
              <a:rPr lang="de-DE" sz="1440" b="0" dirty="0">
                <a:solidFill>
                  <a:srgbClr val="E35500"/>
                </a:solidFill>
                <a:latin typeface="Consolas" pitchFamily="49" charset="0"/>
                <a:cs typeface="Consolas" pitchFamily="49" charset="0"/>
              </a:rPr>
              <a:t>"</a:t>
            </a:r>
            <a:r>
              <a:rPr lang="de-DE" sz="1440" b="0" dirty="0">
                <a:solidFill>
                  <a:srgbClr val="000000"/>
                </a:solidFill>
                <a:latin typeface="Consolas" pitchFamily="49" charset="0"/>
                <a:cs typeface="Consolas" pitchFamily="49" charset="0"/>
              </a:rPr>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p>
          <a:p>
            <a:pPr>
              <a:buClr>
                <a:srgbClr val="F0AB00"/>
              </a:buClr>
            </a:pPr>
            <a:r>
              <a:rPr lang="de-DE" sz="1440" b="0" dirty="0" err="1">
                <a:solidFill>
                  <a:srgbClr val="000000"/>
                </a:solidFill>
                <a:latin typeface="Consolas" pitchFamily="49" charset="0"/>
                <a:cs typeface="Consolas" pitchFamily="49" charset="0"/>
              </a:rPr>
              <a:t>oTable.bindRows</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r>
              <a:rPr lang="de-DE" sz="1440" b="0" dirty="0" err="1">
                <a:solidFill>
                  <a:srgbClr val="000000"/>
                </a:solidFill>
                <a:latin typeface="Consolas" pitchFamily="49" charset="0"/>
                <a:cs typeface="Consolas" pitchFamily="49" charset="0"/>
              </a:rPr>
              <a:t>path</a:t>
            </a:r>
            <a:r>
              <a:rPr lang="de-DE" sz="1440" b="0" dirty="0">
                <a:solidFill>
                  <a:srgbClr val="000000"/>
                </a:solidFill>
                <a:latin typeface="Consolas" pitchFamily="49" charset="0"/>
                <a:cs typeface="Consolas" pitchFamily="49" charset="0"/>
              </a:rPr>
              <a:t>: "/Products",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a:t>
            </a:r>
            <a:r>
              <a:rPr lang="de-DE" sz="1440" b="0" dirty="0" err="1">
                <a:solidFill>
                  <a:srgbClr val="000000"/>
                </a:solidFill>
                <a:latin typeface="Consolas" pitchFamily="49" charset="0"/>
                <a:cs typeface="Consolas" pitchFamily="49" charset="0"/>
              </a:rPr>
              <a:t>parameters</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    { </a:t>
            </a:r>
            <a:r>
              <a:rPr lang="de-DE" sz="1440" b="0" dirty="0" err="1">
                <a:solidFill>
                  <a:srgbClr val="000000"/>
                </a:solidFill>
                <a:latin typeface="Consolas" pitchFamily="49" charset="0"/>
                <a:cs typeface="Consolas" pitchFamily="49" charset="0"/>
              </a:rPr>
              <a:t>select</a:t>
            </a:r>
            <a:r>
              <a:rPr lang="de-DE" sz="1440" b="0" dirty="0">
                <a:solidFill>
                  <a:srgbClr val="000000"/>
                </a:solidFill>
                <a:latin typeface="Consolas" pitchFamily="49" charset="0"/>
                <a:cs typeface="Consolas" pitchFamily="49" charset="0"/>
              </a:rPr>
              <a:t>: </a:t>
            </a:r>
            <a:r>
              <a:rPr lang="de-DE" sz="1440" b="0" dirty="0">
                <a:solidFill>
                  <a:srgbClr val="E35500"/>
                </a:solidFill>
                <a:latin typeface="Consolas" pitchFamily="49" charset="0"/>
                <a:cs typeface="Consolas" pitchFamily="49" charset="0"/>
              </a:rPr>
              <a:t>"</a:t>
            </a:r>
            <a:r>
              <a:rPr lang="de-DE" sz="1440" b="0" dirty="0" err="1">
                <a:solidFill>
                  <a:srgbClr val="E35500"/>
                </a:solidFill>
                <a:latin typeface="Consolas" pitchFamily="49" charset="0"/>
                <a:cs typeface="Consolas" pitchFamily="49" charset="0"/>
              </a:rPr>
              <a:t>Name,Category</a:t>
            </a:r>
            <a:r>
              <a:rPr lang="de-DE" sz="1440" b="0" dirty="0">
                <a:solidFill>
                  <a:srgbClr val="E35500"/>
                </a:solidFill>
                <a:latin typeface="Consolas" pitchFamily="49" charset="0"/>
                <a:cs typeface="Consolas" pitchFamily="49" charset="0"/>
              </a:rPr>
              <a:t>" </a:t>
            </a:r>
            <a:r>
              <a:rPr lang="de-DE" sz="1440" b="0" dirty="0">
                <a:solidFill>
                  <a:srgbClr val="000000"/>
                </a:solidFill>
                <a:latin typeface="Consolas" pitchFamily="49" charset="0"/>
                <a:cs typeface="Consolas" pitchFamily="49" charset="0"/>
              </a:rPr>
              <a:t>} </a:t>
            </a:r>
            <a:br>
              <a:rPr lang="de-DE" sz="1440" b="0" dirty="0">
                <a:solidFill>
                  <a:srgbClr val="000000"/>
                </a:solidFill>
                <a:latin typeface="Consolas" pitchFamily="49" charset="0"/>
                <a:cs typeface="Consolas" pitchFamily="49" charset="0"/>
              </a:rPr>
            </a:br>
            <a:r>
              <a:rPr lang="de-DE" sz="1440" b="0" dirty="0">
                <a:solidFill>
                  <a:srgbClr val="000000"/>
                </a:solidFill>
                <a:latin typeface="Consolas" pitchFamily="49" charset="0"/>
                <a:cs typeface="Consolas" pitchFamily="49" charset="0"/>
              </a:rPr>
              <a:t>});</a:t>
            </a:r>
          </a:p>
        </p:txBody>
      </p:sp>
    </p:spTree>
    <p:extLst>
      <p:ext uri="{BB962C8B-B14F-4D97-AF65-F5344CB8AC3E}">
        <p14:creationId xmlns:p14="http://schemas.microsoft.com/office/powerpoint/2010/main" val="57223575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77297" y="367728"/>
            <a:ext cx="7644188" cy="680203"/>
          </a:xfrm>
        </p:spPr>
        <p:txBody>
          <a:bodyPr/>
          <a:lstStyle/>
          <a:p>
            <a:r>
              <a:rPr lang="en-GB" sz="2879" dirty="0">
                <a:solidFill>
                  <a:schemeClr val="accent1"/>
                </a:solidFill>
              </a:rPr>
              <a:t>Example code for OData</a:t>
            </a:r>
            <a:endParaRPr lang="en-US" sz="2879" dirty="0">
              <a:solidFill>
                <a:schemeClr val="accent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17" y="1279613"/>
            <a:ext cx="7592663" cy="2131506"/>
          </a:xfrm>
          <a:prstGeom prst="rect">
            <a:avLst/>
          </a:prstGeom>
          <a:effectLst>
            <a:innerShdw blurRad="114300">
              <a:prstClr val="black"/>
            </a:inn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817" y="3553318"/>
            <a:ext cx="7592663" cy="1836763"/>
          </a:xfrm>
          <a:prstGeom prst="rect">
            <a:avLst/>
          </a:prstGeom>
          <a:effectLst>
            <a:innerShdw blurRad="114300">
              <a:prstClr val="black"/>
            </a:innerShdw>
          </a:effectLst>
        </p:spPr>
      </p:pic>
      <p:sp>
        <p:nvSpPr>
          <p:cNvPr id="9" name="Rounded Rectangle 8">
            <a:hlinkClick r:id="rId5" action="ppaction://hlinksldjump" highlightClick="1"/>
          </p:cNvPr>
          <p:cNvSpPr/>
          <p:nvPr/>
        </p:nvSpPr>
        <p:spPr bwMode="gray">
          <a:xfrm>
            <a:off x="7516586" y="43358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15</a:t>
            </a:r>
          </a:p>
        </p:txBody>
      </p:sp>
    </p:spTree>
    <p:extLst>
      <p:ext uri="{BB962C8B-B14F-4D97-AF65-F5344CB8AC3E}">
        <p14:creationId xmlns:p14="http://schemas.microsoft.com/office/powerpoint/2010/main" val="3248448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5569" y="479325"/>
            <a:ext cx="8221605" cy="388800"/>
          </a:xfrm>
        </p:spPr>
        <p:txBody>
          <a:bodyPr/>
          <a:lstStyle/>
          <a:p>
            <a:r>
              <a:rPr lang="en-GB" sz="2879" dirty="0"/>
              <a:t>Exercise 15 </a:t>
            </a:r>
            <a:r>
              <a:rPr lang="en-US" sz="2879" dirty="0"/>
              <a:t>–</a:t>
            </a:r>
            <a:r>
              <a:rPr lang="en-GB" sz="2879" dirty="0"/>
              <a:t> </a:t>
            </a:r>
            <a:r>
              <a:rPr lang="en-GB" sz="2879" dirty="0" err="1"/>
              <a:t>OData</a:t>
            </a:r>
            <a:endParaRPr lang="en-GB" sz="2879" dirty="0"/>
          </a:p>
        </p:txBody>
      </p:sp>
      <p:sp>
        <p:nvSpPr>
          <p:cNvPr id="5" name="Text Placeholder 2"/>
          <p:cNvSpPr>
            <a:spLocks noGrp="1"/>
          </p:cNvSpPr>
          <p:nvPr>
            <p:ph type="body" sz="quarter" idx="10"/>
          </p:nvPr>
        </p:nvSpPr>
        <p:spPr>
          <a:xfrm>
            <a:off x="719922" y="1160504"/>
            <a:ext cx="3843200" cy="4047979"/>
          </a:xfrm>
        </p:spPr>
        <p:txBody>
          <a:bodyPr>
            <a:noAutofit/>
          </a:bodyPr>
          <a:lstStyle/>
          <a:p>
            <a:pPr marL="308507" indent="-308507" fontAlgn="base">
              <a:spcBef>
                <a:spcPct val="50000"/>
              </a:spcBef>
              <a:spcAft>
                <a:spcPct val="0"/>
              </a:spcAft>
              <a:buFont typeface="+mj-lt"/>
              <a:buAutoNum type="arabicPeriod"/>
            </a:pPr>
            <a:r>
              <a:rPr lang="de-DE" sz="1440" dirty="0">
                <a:solidFill>
                  <a:srgbClr val="000000"/>
                </a:solidFill>
              </a:rPr>
              <a:t>Open </a:t>
            </a:r>
            <a:r>
              <a:rPr lang="en-US" altLang="zh-CN" sz="1440" dirty="0" smtClean="0">
                <a:solidFill>
                  <a:srgbClr val="000000"/>
                </a:solidFill>
              </a:rPr>
              <a:t>SAP Web IDE</a:t>
            </a:r>
            <a:r>
              <a:rPr lang="de-DE" sz="1440" dirty="0" smtClean="0">
                <a:solidFill>
                  <a:srgbClr val="000000"/>
                </a:solidFill>
              </a:rPr>
              <a:t> </a:t>
            </a:r>
            <a:r>
              <a:rPr lang="de-DE" sz="1440" dirty="0">
                <a:solidFill>
                  <a:srgbClr val="000000"/>
                </a:solidFill>
              </a:rPr>
              <a:t>in your browser and </a:t>
            </a:r>
            <a:br>
              <a:rPr lang="de-DE" sz="1440" dirty="0">
                <a:solidFill>
                  <a:srgbClr val="000000"/>
                </a:solidFill>
              </a:rPr>
            </a:br>
            <a:r>
              <a:rPr lang="de-DE" sz="1440" dirty="0">
                <a:solidFill>
                  <a:srgbClr val="000000"/>
                </a:solidFill>
              </a:rPr>
              <a:t>load </a:t>
            </a:r>
            <a:r>
              <a:rPr lang="de-DE" sz="1440" dirty="0" smtClean="0">
                <a:solidFill>
                  <a:srgbClr val="000000"/>
                </a:solidFill>
              </a:rPr>
              <a:t>your solution </a:t>
            </a:r>
            <a:r>
              <a:rPr lang="de-DE" sz="1440" dirty="0">
                <a:solidFill>
                  <a:srgbClr val="000000"/>
                </a:solidFill>
              </a:rPr>
              <a:t>from Exercise 13</a:t>
            </a:r>
          </a:p>
          <a:p>
            <a:pPr marL="308507" indent="-308507" fontAlgn="base">
              <a:spcBef>
                <a:spcPct val="50000"/>
              </a:spcBef>
              <a:spcAft>
                <a:spcPct val="0"/>
              </a:spcAft>
              <a:buFont typeface="+mj-lt"/>
              <a:buAutoNum type="arabicPeriod"/>
            </a:pPr>
            <a:r>
              <a:rPr lang="de-DE" sz="1440" dirty="0">
                <a:solidFill>
                  <a:srgbClr val="000000"/>
                </a:solidFill>
              </a:rPr>
              <a:t>Create a </a:t>
            </a:r>
            <a:r>
              <a:rPr lang="de-DE" sz="1440" dirty="0" err="1">
                <a:solidFill>
                  <a:srgbClr val="000000"/>
                </a:solidFill>
              </a:rPr>
              <a:t>new</a:t>
            </a:r>
            <a:r>
              <a:rPr lang="de-DE" sz="1440" dirty="0">
                <a:solidFill>
                  <a:srgbClr val="000000"/>
                </a:solidFill>
              </a:rPr>
              <a:t> </a:t>
            </a:r>
            <a:r>
              <a:rPr lang="de-DE" sz="1440" dirty="0" err="1">
                <a:solidFill>
                  <a:srgbClr val="000000"/>
                </a:solidFill>
              </a:rPr>
              <a:t>panel</a:t>
            </a:r>
            <a:r>
              <a:rPr lang="de-DE" sz="1440" dirty="0">
                <a:solidFill>
                  <a:srgbClr val="000000"/>
                </a:solidFill>
              </a:rPr>
              <a:t> </a:t>
            </a:r>
            <a:r>
              <a:rPr lang="de-DE" sz="1440" dirty="0" err="1">
                <a:solidFill>
                  <a:srgbClr val="000000"/>
                </a:solidFill>
              </a:rPr>
              <a:t>named</a:t>
            </a:r>
            <a:r>
              <a:rPr lang="de-DE" sz="1440" dirty="0">
                <a:solidFill>
                  <a:srgbClr val="000000"/>
                </a:solidFill>
              </a:rPr>
              <a:t> „</a:t>
            </a:r>
            <a:r>
              <a:rPr lang="de-DE" sz="1440" dirty="0" err="1">
                <a:solidFill>
                  <a:srgbClr val="000000"/>
                </a:solidFill>
              </a:rPr>
              <a:t>OData</a:t>
            </a:r>
            <a:r>
              <a:rPr lang="de-DE" sz="1440" dirty="0">
                <a:solidFill>
                  <a:srgbClr val="000000"/>
                </a:solidFill>
              </a:rPr>
              <a:t>“ </a:t>
            </a:r>
          </a:p>
          <a:p>
            <a:pPr marL="308507" indent="-308507" fontAlgn="base">
              <a:spcBef>
                <a:spcPct val="50000"/>
              </a:spcBef>
              <a:spcAft>
                <a:spcPct val="0"/>
              </a:spcAft>
              <a:buFont typeface="+mj-lt"/>
              <a:buAutoNum type="arabicPeriod"/>
            </a:pPr>
            <a:r>
              <a:rPr lang="de-DE" sz="1440" dirty="0">
                <a:solidFill>
                  <a:srgbClr val="000000"/>
                </a:solidFill>
              </a:rPr>
              <a:t>Create a variable </a:t>
            </a:r>
            <a:r>
              <a:rPr lang="de-DE" sz="1440" dirty="0" err="1">
                <a:solidFill>
                  <a:srgbClr val="000000"/>
                </a:solidFill>
              </a:rPr>
              <a:t>with</a:t>
            </a:r>
            <a:r>
              <a:rPr lang="de-DE" sz="1440" dirty="0">
                <a:solidFill>
                  <a:srgbClr val="000000"/>
                </a:solidFill>
              </a:rPr>
              <a:t> </a:t>
            </a:r>
            <a:r>
              <a:rPr lang="de-DE" sz="1440" dirty="0" err="1">
                <a:solidFill>
                  <a:srgbClr val="000000"/>
                </a:solidFill>
              </a:rPr>
              <a:t>the</a:t>
            </a:r>
            <a:r>
              <a:rPr lang="de-DE" sz="1440" dirty="0">
                <a:solidFill>
                  <a:srgbClr val="000000"/>
                </a:solidFill>
              </a:rPr>
              <a:t> link </a:t>
            </a:r>
            <a:r>
              <a:rPr lang="de-DE" sz="1440" dirty="0" err="1">
                <a:solidFill>
                  <a:srgbClr val="000000"/>
                </a:solidFill>
              </a:rPr>
              <a:t>to</a:t>
            </a:r>
            <a:r>
              <a:rPr lang="de-DE" sz="1440" dirty="0">
                <a:solidFill>
                  <a:srgbClr val="000000"/>
                </a:solidFill>
              </a:rPr>
              <a:t> </a:t>
            </a:r>
            <a:br>
              <a:rPr lang="de-DE" sz="1440" dirty="0">
                <a:solidFill>
                  <a:srgbClr val="000000"/>
                </a:solidFill>
              </a:rPr>
            </a:br>
            <a:r>
              <a:rPr lang="de-DE" sz="1440" dirty="0" err="1">
                <a:solidFill>
                  <a:srgbClr val="000000"/>
                </a:solidFill>
              </a:rPr>
              <a:t>the</a:t>
            </a:r>
            <a:r>
              <a:rPr lang="de-DE" sz="1440" dirty="0">
                <a:solidFill>
                  <a:srgbClr val="000000"/>
                </a:solidFill>
              </a:rPr>
              <a:t> </a:t>
            </a:r>
            <a:r>
              <a:rPr lang="de-DE" sz="1440" dirty="0" err="1">
                <a:solidFill>
                  <a:srgbClr val="000000"/>
                </a:solidFill>
              </a:rPr>
              <a:t>OData</a:t>
            </a:r>
            <a:r>
              <a:rPr lang="de-DE" sz="1440" dirty="0">
                <a:solidFill>
                  <a:srgbClr val="000000"/>
                </a:solidFill>
              </a:rPr>
              <a:t> </a:t>
            </a:r>
            <a:r>
              <a:rPr lang="de-DE" sz="1440" dirty="0" err="1">
                <a:solidFill>
                  <a:srgbClr val="000000"/>
                </a:solidFill>
              </a:rPr>
              <a:t>service</a:t>
            </a:r>
            <a:r>
              <a:rPr lang="de-DE" sz="1440" dirty="0">
                <a:solidFill>
                  <a:srgbClr val="000000"/>
                </a:solidFill>
              </a:rPr>
              <a:t> URL:</a:t>
            </a:r>
          </a:p>
          <a:p>
            <a:pPr marL="470453" lvl="2" indent="-308507" fontAlgn="base">
              <a:spcBef>
                <a:spcPct val="50000"/>
              </a:spcBef>
              <a:spcAft>
                <a:spcPct val="0"/>
              </a:spcAft>
              <a:buFont typeface="Arial" pitchFamily="34" charset="0"/>
              <a:buChar char="•"/>
            </a:pPr>
            <a:r>
              <a:rPr lang="de-DE" sz="1260" b="1" dirty="0" smtClean="0">
                <a:solidFill>
                  <a:schemeClr val="accent3"/>
                </a:solidFill>
                <a:latin typeface="Consolas" pitchFamily="49" charset="0"/>
                <a:cs typeface="Consolas" pitchFamily="49" charset="0"/>
              </a:rPr>
              <a:t>/databinding/proxy/http/services.odata.org/Northwind/Northwind.svc</a:t>
            </a:r>
          </a:p>
          <a:p>
            <a:pPr marL="308507" indent="-308507" fontAlgn="base">
              <a:spcBef>
                <a:spcPct val="50000"/>
              </a:spcBef>
              <a:spcAft>
                <a:spcPct val="0"/>
              </a:spcAft>
              <a:buFont typeface="+mj-lt"/>
              <a:buAutoNum type="arabicPeriod"/>
            </a:pPr>
            <a:r>
              <a:rPr lang="de-DE" sz="1440" dirty="0" smtClean="0">
                <a:solidFill>
                  <a:srgbClr val="000000"/>
                </a:solidFill>
              </a:rPr>
              <a:t>Create a table with 5 columns, labeled:</a:t>
            </a:r>
          </a:p>
          <a:p>
            <a:pPr marL="470453" lvl="2" indent="-308507" fontAlgn="base">
              <a:spcBef>
                <a:spcPct val="50000"/>
              </a:spcBef>
              <a:spcAft>
                <a:spcPct val="0"/>
              </a:spcAft>
              <a:buFont typeface="Arial" pitchFamily="34" charset="0"/>
              <a:buChar char="•"/>
            </a:pPr>
            <a:r>
              <a:rPr lang="en-US" sz="1260" b="1" dirty="0" smtClean="0">
                <a:solidFill>
                  <a:schemeClr val="accent3"/>
                </a:solidFill>
                <a:latin typeface="Consolas" pitchFamily="49" charset="0"/>
                <a:cs typeface="Consolas" pitchFamily="49" charset="0"/>
              </a:rPr>
              <a:t>ID</a:t>
            </a:r>
            <a:r>
              <a:rPr lang="en-US" sz="1260" b="1" dirty="0">
                <a:solidFill>
                  <a:schemeClr val="accent3"/>
                </a:solidFill>
                <a:latin typeface="Consolas" pitchFamily="49" charset="0"/>
                <a:cs typeface="Consolas" pitchFamily="49" charset="0"/>
              </a:rPr>
              <a:t>, First Name, Last Name, Title, Notes</a:t>
            </a:r>
          </a:p>
          <a:p>
            <a:pPr marL="308507" lvl="2" indent="-308507" fontAlgn="base">
              <a:spcBef>
                <a:spcPct val="50000"/>
              </a:spcBef>
              <a:spcAft>
                <a:spcPct val="0"/>
              </a:spcAft>
              <a:buFont typeface="+mj-lt"/>
              <a:buAutoNum type="arabicPeriod" startAt="5"/>
            </a:pPr>
            <a:r>
              <a:rPr lang="de-DE" dirty="0">
                <a:solidFill>
                  <a:srgbClr val="000000"/>
                </a:solidFill>
              </a:rPr>
              <a:t>Bind </a:t>
            </a:r>
            <a:r>
              <a:rPr lang="de-DE" dirty="0" err="1" smtClean="0">
                <a:solidFill>
                  <a:srgbClr val="000000"/>
                </a:solidFill>
              </a:rPr>
              <a:t>columns</a:t>
            </a:r>
            <a:r>
              <a:rPr lang="de-DE" dirty="0" smtClean="0">
                <a:solidFill>
                  <a:srgbClr val="000000"/>
                </a:solidFill>
              </a:rPr>
              <a:t> </a:t>
            </a:r>
            <a:r>
              <a:rPr lang="de-DE" dirty="0" err="1" smtClean="0">
                <a:solidFill>
                  <a:srgbClr val="000000"/>
                </a:solidFill>
              </a:rPr>
              <a:t>to</a:t>
            </a:r>
            <a:r>
              <a:rPr lang="de-DE" dirty="0" smtClean="0">
                <a:solidFill>
                  <a:srgbClr val="000000"/>
                </a:solidFill>
              </a:rPr>
              <a:t> </a:t>
            </a:r>
            <a:r>
              <a:rPr lang="de-DE" dirty="0" err="1" smtClean="0">
                <a:solidFill>
                  <a:srgbClr val="000000"/>
                </a:solidFill>
              </a:rPr>
              <a:t>these</a:t>
            </a:r>
            <a:r>
              <a:rPr lang="de-DE" dirty="0" smtClean="0">
                <a:solidFill>
                  <a:srgbClr val="000000"/>
                </a:solidFill>
              </a:rPr>
              <a:t> </a:t>
            </a:r>
            <a:r>
              <a:rPr lang="de-DE" dirty="0" err="1" smtClean="0">
                <a:solidFill>
                  <a:srgbClr val="000000"/>
                </a:solidFill>
              </a:rPr>
              <a:t>subsets</a:t>
            </a:r>
            <a:r>
              <a:rPr lang="de-DE" dirty="0" smtClean="0">
                <a:solidFill>
                  <a:srgbClr val="000000"/>
                </a:solidFill>
              </a:rPr>
              <a:t>:</a:t>
            </a:r>
          </a:p>
          <a:p>
            <a:pPr marL="419035" lvl="2" indent="-257089" fontAlgn="base">
              <a:spcBef>
                <a:spcPct val="50000"/>
              </a:spcBef>
              <a:spcAft>
                <a:spcPct val="0"/>
              </a:spcAft>
              <a:buFont typeface="Arial" pitchFamily="34" charset="0"/>
              <a:buChar char="•"/>
            </a:pPr>
            <a:r>
              <a:rPr lang="en-US" sz="1260" b="1" dirty="0" err="1">
                <a:solidFill>
                  <a:schemeClr val="accent3"/>
                </a:solidFill>
                <a:latin typeface="Consolas" pitchFamily="49" charset="0"/>
                <a:cs typeface="Consolas" pitchFamily="49" charset="0"/>
              </a:rPr>
              <a:t>EmployeeID</a:t>
            </a:r>
            <a:r>
              <a:rPr lang="en-US" sz="1260" b="1" dirty="0">
                <a:solidFill>
                  <a:schemeClr val="accent3"/>
                </a:solidFill>
                <a:latin typeface="Consolas" pitchFamily="49" charset="0"/>
                <a:cs typeface="Consolas" pitchFamily="49" charset="0"/>
              </a:rPr>
              <a:t>, </a:t>
            </a:r>
            <a:r>
              <a:rPr lang="en-US" sz="1260" b="1" dirty="0" err="1">
                <a:solidFill>
                  <a:schemeClr val="accent3"/>
                </a:solidFill>
                <a:latin typeface="Consolas" pitchFamily="49" charset="0"/>
                <a:cs typeface="Consolas" pitchFamily="49" charset="0"/>
              </a:rPr>
              <a:t>FirstName</a:t>
            </a:r>
            <a:r>
              <a:rPr lang="en-US" sz="1260" b="1" dirty="0">
                <a:solidFill>
                  <a:schemeClr val="accent3"/>
                </a:solidFill>
                <a:latin typeface="Consolas" pitchFamily="49" charset="0"/>
                <a:cs typeface="Consolas" pitchFamily="49" charset="0"/>
              </a:rPr>
              <a:t>, </a:t>
            </a:r>
            <a:r>
              <a:rPr lang="en-US" sz="1260" b="1" dirty="0" err="1">
                <a:solidFill>
                  <a:schemeClr val="accent3"/>
                </a:solidFill>
                <a:latin typeface="Consolas" pitchFamily="49" charset="0"/>
                <a:cs typeface="Consolas" pitchFamily="49" charset="0"/>
              </a:rPr>
              <a:t>LastName</a:t>
            </a:r>
            <a:r>
              <a:rPr lang="en-US" sz="1260" b="1" dirty="0">
                <a:solidFill>
                  <a:schemeClr val="accent3"/>
                </a:solidFill>
                <a:latin typeface="Consolas" pitchFamily="49" charset="0"/>
                <a:cs typeface="Consolas" pitchFamily="49" charset="0"/>
              </a:rPr>
              <a:t>, Title, Notes</a:t>
            </a:r>
          </a:p>
          <a:p>
            <a:pPr marL="308507" lvl="2" indent="-308507" fontAlgn="base">
              <a:spcBef>
                <a:spcPct val="50000"/>
              </a:spcBef>
              <a:spcAft>
                <a:spcPct val="0"/>
              </a:spcAft>
              <a:buFont typeface="+mj-lt"/>
              <a:buAutoNum type="arabicPeriod" startAt="5"/>
            </a:pPr>
            <a:r>
              <a:rPr lang="de-DE" dirty="0" smtClean="0">
                <a:solidFill>
                  <a:srgbClr val="000000"/>
                </a:solidFill>
              </a:rPr>
              <a:t>Bind </a:t>
            </a:r>
            <a:r>
              <a:rPr lang="de-DE" dirty="0" err="1" smtClean="0">
                <a:solidFill>
                  <a:srgbClr val="000000"/>
                </a:solidFill>
              </a:rPr>
              <a:t>the</a:t>
            </a:r>
            <a:r>
              <a:rPr lang="de-DE" dirty="0" smtClean="0">
                <a:solidFill>
                  <a:srgbClr val="000000"/>
                </a:solidFill>
              </a:rPr>
              <a:t> </a:t>
            </a:r>
            <a:r>
              <a:rPr lang="de-DE" dirty="0" err="1" smtClean="0">
                <a:solidFill>
                  <a:srgbClr val="000000"/>
                </a:solidFill>
              </a:rPr>
              <a:t>rows</a:t>
            </a:r>
            <a:r>
              <a:rPr lang="de-DE" dirty="0" smtClean="0">
                <a:solidFill>
                  <a:srgbClr val="000000"/>
                </a:solidFill>
              </a:rPr>
              <a:t> </a:t>
            </a:r>
            <a:r>
              <a:rPr lang="de-DE" dirty="0" err="1" smtClean="0">
                <a:solidFill>
                  <a:srgbClr val="000000"/>
                </a:solidFill>
              </a:rPr>
              <a:t>to</a:t>
            </a:r>
            <a:r>
              <a:rPr lang="de-DE" dirty="0" smtClean="0">
                <a:solidFill>
                  <a:srgbClr val="000000"/>
                </a:solidFill>
              </a:rPr>
              <a:t> </a:t>
            </a:r>
            <a:r>
              <a:rPr lang="de-DE" dirty="0" err="1" smtClean="0">
                <a:solidFill>
                  <a:srgbClr val="000000"/>
                </a:solidFill>
              </a:rPr>
              <a:t>the</a:t>
            </a:r>
            <a:r>
              <a:rPr lang="de-DE" dirty="0" smtClean="0">
                <a:solidFill>
                  <a:srgbClr val="000000"/>
                </a:solidFill>
              </a:rPr>
              <a:t> </a:t>
            </a:r>
            <a:r>
              <a:rPr lang="de-DE" dirty="0" err="1" smtClean="0">
                <a:solidFill>
                  <a:srgbClr val="000000"/>
                </a:solidFill>
              </a:rPr>
              <a:t>Entity</a:t>
            </a:r>
            <a:r>
              <a:rPr lang="de-DE" dirty="0" smtClean="0">
                <a:solidFill>
                  <a:srgbClr val="000000"/>
                </a:solidFill>
              </a:rPr>
              <a:t> Set </a:t>
            </a:r>
            <a:r>
              <a:rPr lang="de-DE" b="1" dirty="0" smtClean="0">
                <a:solidFill>
                  <a:schemeClr val="tx2"/>
                </a:solidFill>
                <a:latin typeface="Consolas" pitchFamily="49" charset="0"/>
                <a:cs typeface="Consolas" pitchFamily="49" charset="0"/>
              </a:rPr>
              <a:t>„/</a:t>
            </a:r>
            <a:r>
              <a:rPr lang="de-DE" b="1" dirty="0" err="1" smtClean="0">
                <a:solidFill>
                  <a:schemeClr val="tx2"/>
                </a:solidFill>
                <a:latin typeface="Consolas" pitchFamily="49" charset="0"/>
                <a:cs typeface="Consolas" pitchFamily="49" charset="0"/>
              </a:rPr>
              <a:t>Employees</a:t>
            </a:r>
            <a:r>
              <a:rPr lang="de-DE" b="1" dirty="0" smtClean="0">
                <a:solidFill>
                  <a:schemeClr val="tx2"/>
                </a:solidFill>
                <a:latin typeface="Consolas" pitchFamily="49" charset="0"/>
                <a:cs typeface="Consolas" pitchFamily="49" charset="0"/>
              </a:rPr>
              <a:t>“</a:t>
            </a:r>
          </a:p>
          <a:p>
            <a:pPr marL="470453" lvl="2" indent="-308507" fontAlgn="base">
              <a:spcBef>
                <a:spcPct val="50000"/>
              </a:spcBef>
              <a:spcAft>
                <a:spcPct val="0"/>
              </a:spcAft>
              <a:buFont typeface="Arial" pitchFamily="34" charset="0"/>
              <a:buChar char="•"/>
            </a:pPr>
            <a:endParaRPr lang="en-US" sz="1260" b="1" dirty="0">
              <a:solidFill>
                <a:schemeClr val="accent3"/>
              </a:solidFill>
              <a:latin typeface="Consolas" pitchFamily="49" charset="0"/>
              <a:cs typeface="Consolas" pitchFamily="49" charset="0"/>
            </a:endParaRPr>
          </a:p>
          <a:p>
            <a:pPr marL="470453" lvl="2" indent="-308507" fontAlgn="base">
              <a:spcBef>
                <a:spcPct val="50000"/>
              </a:spcBef>
              <a:spcAft>
                <a:spcPct val="0"/>
              </a:spcAft>
              <a:buFont typeface="Arial" pitchFamily="34" charset="0"/>
              <a:buChar char="•"/>
            </a:pPr>
            <a:endParaRPr lang="en-US" sz="1260" b="1" dirty="0">
              <a:solidFill>
                <a:schemeClr val="accent3"/>
              </a:solidFill>
              <a:latin typeface="Consolas" pitchFamily="49" charset="0"/>
              <a:cs typeface="Consolas" pitchFamily="49" charset="0"/>
            </a:endParaRPr>
          </a:p>
        </p:txBody>
      </p:sp>
      <p:sp>
        <p:nvSpPr>
          <p:cNvPr id="4" name="Rounded Rectangle 3">
            <a:hlinkClick r:id="rId3" action="ppaction://hlinksldjump" highlightClick="1"/>
          </p:cNvPr>
          <p:cNvSpPr/>
          <p:nvPr/>
        </p:nvSpPr>
        <p:spPr bwMode="gray">
          <a:xfrm>
            <a:off x="7534729" y="4747563"/>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118" y="1343577"/>
            <a:ext cx="3865033" cy="1840917"/>
          </a:xfrm>
          <a:prstGeom prst="rect">
            <a:avLst/>
          </a:prstGeom>
          <a:ln>
            <a:solidFill>
              <a:schemeClr val="bg1">
                <a:lumMod val="50000"/>
              </a:schemeClr>
            </a:solidFill>
          </a:ln>
          <a:effectLst>
            <a:innerShdw blurRad="114300">
              <a:prstClr val="black"/>
            </a:innerShdw>
          </a:effectLst>
        </p:spPr>
      </p:pic>
    </p:spTree>
    <p:extLst>
      <p:ext uri="{BB962C8B-B14F-4D97-AF65-F5344CB8AC3E}">
        <p14:creationId xmlns:p14="http://schemas.microsoft.com/office/powerpoint/2010/main" val="1831516745"/>
      </p:ext>
    </p:extLst>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15</a:t>
            </a:r>
          </a:p>
        </p:txBody>
      </p:sp>
      <p:sp>
        <p:nvSpPr>
          <p:cNvPr id="4" name="Rounded Rectangle 3">
            <a:hlinkClick r:id="rId3" action="ppaction://hlinksldjump" highlightClick="1"/>
          </p:cNvPr>
          <p:cNvSpPr/>
          <p:nvPr/>
        </p:nvSpPr>
        <p:spPr bwMode="gray">
          <a:xfrm>
            <a:off x="7522484" y="4943220"/>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301" y="1416844"/>
            <a:ext cx="7586610" cy="3146333"/>
          </a:xfrm>
          <a:prstGeom prst="rect">
            <a:avLst/>
          </a:prstGeom>
          <a:effectLst>
            <a:innerShdw blurRad="114300">
              <a:prstClr val="black"/>
            </a:innerShdw>
          </a:effectLst>
        </p:spPr>
      </p:pic>
    </p:spTree>
    <p:extLst>
      <p:ext uri="{BB962C8B-B14F-4D97-AF65-F5344CB8AC3E}">
        <p14:creationId xmlns:p14="http://schemas.microsoft.com/office/powerpoint/2010/main" val="106633809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879" dirty="0">
                <a:solidFill>
                  <a:schemeClr val="accent1"/>
                </a:solidFill>
              </a:rPr>
              <a:t>SAPUI5 bootstrap</a:t>
            </a:r>
            <a:endParaRPr lang="en-US" sz="2879" dirty="0">
              <a:solidFill>
                <a:schemeClr val="accent1"/>
              </a:solidFill>
            </a:endParaRPr>
          </a:p>
        </p:txBody>
      </p:sp>
      <p:sp>
        <p:nvSpPr>
          <p:cNvPr id="5" name="Text Placeholder 4"/>
          <p:cNvSpPr>
            <a:spLocks noGrp="1"/>
          </p:cNvSpPr>
          <p:nvPr>
            <p:ph type="body" sz="quarter" idx="10"/>
          </p:nvPr>
        </p:nvSpPr>
        <p:spPr>
          <a:xfrm>
            <a:off x="433076" y="1451326"/>
            <a:ext cx="10190706" cy="3950907"/>
          </a:xfrm>
        </p:spPr>
        <p:txBody>
          <a:bodyPr/>
          <a:lstStyle/>
          <a:p>
            <a:pPr lvl="1">
              <a:lnSpc>
                <a:spcPct val="115000"/>
              </a:lnSpc>
              <a:spcBef>
                <a:spcPts val="1458"/>
              </a:spcBef>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600" kern="0" dirty="0">
                <a:ea typeface="Arial Unicode MS" pitchFamily="34" charset="-128"/>
                <a:cs typeface="Arial Unicode MS" pitchFamily="34" charset="-128"/>
              </a:rPr>
              <a:t>UI5 pages always have to start with the </a:t>
            </a:r>
            <a:r>
              <a:rPr lang="en-GB" sz="1600" kern="0" dirty="0" smtClean="0">
                <a:ea typeface="Arial Unicode MS" pitchFamily="34" charset="-128"/>
                <a:cs typeface="Arial Unicode MS" pitchFamily="34" charset="-128"/>
                <a:hlinkClick r:id="rId3"/>
              </a:rPr>
              <a:t>bootstrap</a:t>
            </a:r>
            <a:r>
              <a:rPr lang="en-GB" sz="1600" kern="0" dirty="0" smtClean="0">
                <a:ea typeface="Arial Unicode MS" pitchFamily="34" charset="-128"/>
                <a:cs typeface="Arial Unicode MS" pitchFamily="34" charset="-128"/>
              </a:rPr>
              <a:t>, to load the </a:t>
            </a:r>
            <a:r>
              <a:rPr lang="en-GB" sz="1600" kern="0" dirty="0">
                <a:ea typeface="Arial Unicode MS" pitchFamily="34" charset="-128"/>
                <a:cs typeface="Arial Unicode MS" pitchFamily="34" charset="-128"/>
              </a:rPr>
              <a:t>UI5 </a:t>
            </a:r>
            <a:r>
              <a:rPr lang="en-GB" sz="1600" kern="0" dirty="0" smtClean="0">
                <a:ea typeface="Arial Unicode MS" pitchFamily="34" charset="-128"/>
                <a:cs typeface="Arial Unicode MS" pitchFamily="34" charset="-128"/>
              </a:rPr>
              <a:t>runtime.</a:t>
            </a:r>
          </a:p>
          <a:p>
            <a:pPr lvl="1">
              <a:lnSpc>
                <a:spcPct val="115000"/>
              </a:lnSpc>
              <a:spcBef>
                <a:spcPts val="1458"/>
              </a:spcBef>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endParaRPr lang="en-GB" sz="1260" kern="0" dirty="0">
              <a:latin typeface="Consolas" pitchFamily="49" charset="0"/>
              <a:ea typeface="Arial Unicode MS" pitchFamily="34" charset="-128"/>
              <a:cs typeface="Arial Unicode MS" pitchFamily="34" charset="-128"/>
            </a:endParaRPr>
          </a:p>
          <a:p>
            <a:pPr lvl="1">
              <a:lnSpc>
                <a:spcPct val="115000"/>
              </a:lnSpc>
              <a:spcBef>
                <a:spcPts val="1458"/>
              </a:spcBef>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endParaRPr lang="en-GB" sz="1260" kern="0" dirty="0">
              <a:latin typeface="Consolas" pitchFamily="49" charset="0"/>
              <a:ea typeface="Arial Unicode MS" pitchFamily="34" charset="-128"/>
              <a:cs typeface="Arial Unicode MS" pitchFamily="34" charset="-128"/>
            </a:endParaRPr>
          </a:p>
          <a:p>
            <a:pPr lvl="1">
              <a:lnSpc>
                <a:spcPct val="115000"/>
              </a:lnSpc>
              <a:spcBef>
                <a:spcPts val="1458"/>
              </a:spcBef>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endParaRPr lang="en-GB" sz="1260" dirty="0">
              <a:latin typeface="Consolas" pitchFamily="49" charset="0"/>
              <a:ea typeface="Times New Roman"/>
              <a:cs typeface="Consolas" pitchFamily="49" charset="0"/>
            </a:endParaRPr>
          </a:p>
          <a:p>
            <a:pPr lvl="1" fontAlgn="base">
              <a:spcBef>
                <a:spcPct val="50000"/>
              </a:spcBef>
              <a:spcAft>
                <a:spcPct val="0"/>
              </a:spcAft>
              <a:buClr>
                <a:srgbClr val="F0AB00"/>
              </a:buClr>
            </a:pPr>
            <a:endParaRPr lang="en-GB" sz="1600" kern="0" dirty="0" smtClean="0">
              <a:ea typeface="Arial Unicode MS" pitchFamily="34" charset="-128"/>
              <a:cs typeface="Arial Unicode MS" pitchFamily="34" charset="-128"/>
            </a:endParaRPr>
          </a:p>
          <a:p>
            <a:pPr lvl="1" fontAlgn="base">
              <a:spcBef>
                <a:spcPct val="50000"/>
              </a:spcBef>
              <a:spcAft>
                <a:spcPct val="0"/>
              </a:spcAft>
              <a:buClr>
                <a:srgbClr val="F0AB00"/>
              </a:buClr>
            </a:pPr>
            <a:r>
              <a:rPr lang="en-GB" sz="1600" kern="0" dirty="0" smtClean="0">
                <a:ea typeface="Arial Unicode MS" pitchFamily="34" charset="-128"/>
                <a:cs typeface="Arial Unicode MS" pitchFamily="34" charset="-128"/>
              </a:rPr>
              <a:t>Attributes </a:t>
            </a:r>
            <a:r>
              <a:rPr lang="en-GB" sz="1600" kern="0" dirty="0">
                <a:ea typeface="Arial Unicode MS" pitchFamily="34" charset="-128"/>
                <a:cs typeface="Arial Unicode MS" pitchFamily="34" charset="-128"/>
              </a:rPr>
              <a:t>of the script tag are evaluated and used to configure the runtime</a:t>
            </a:r>
          </a:p>
          <a:p>
            <a:pPr lvl="2" fontAlgn="base">
              <a:spcBef>
                <a:spcPct val="50000"/>
              </a:spcBef>
              <a:spcAft>
                <a:spcPct val="0"/>
              </a:spcAft>
              <a:buClr>
                <a:srgbClr val="F0AB00"/>
              </a:buClr>
            </a:pPr>
            <a:r>
              <a:rPr lang="en-GB" sz="1619" b="1" dirty="0">
                <a:solidFill>
                  <a:schemeClr val="accent3"/>
                </a:solidFill>
                <a:latin typeface="Consolas" pitchFamily="49" charset="0"/>
                <a:cs typeface="Consolas" pitchFamily="49" charset="0"/>
              </a:rPr>
              <a:t>data-sap-</a:t>
            </a:r>
            <a:r>
              <a:rPr lang="en-GB" sz="1619" b="1" dirty="0" err="1">
                <a:solidFill>
                  <a:schemeClr val="accent3"/>
                </a:solidFill>
                <a:latin typeface="Consolas" pitchFamily="49" charset="0"/>
                <a:cs typeface="Consolas" pitchFamily="49" charset="0"/>
              </a:rPr>
              <a:t>ui</a:t>
            </a:r>
            <a:r>
              <a:rPr lang="en-GB" sz="1619" b="1" dirty="0">
                <a:solidFill>
                  <a:schemeClr val="accent3"/>
                </a:solidFill>
                <a:latin typeface="Consolas" pitchFamily="49" charset="0"/>
                <a:cs typeface="Consolas" pitchFamily="49" charset="0"/>
              </a:rPr>
              <a:t>-</a:t>
            </a:r>
            <a:r>
              <a:rPr lang="en-GB" sz="1619" b="1" dirty="0" err="1">
                <a:solidFill>
                  <a:schemeClr val="accent3"/>
                </a:solidFill>
                <a:latin typeface="Consolas" pitchFamily="49" charset="0"/>
                <a:cs typeface="Consolas" pitchFamily="49" charset="0"/>
              </a:rPr>
              <a:t>libs</a:t>
            </a:r>
            <a:r>
              <a:rPr lang="en-GB" sz="1619" b="1" dirty="0">
                <a:solidFill>
                  <a:schemeClr val="accent3"/>
                </a:solidFill>
                <a:latin typeface="Consolas" pitchFamily="49" charset="0"/>
                <a:cs typeface="Consolas" pitchFamily="49" charset="0"/>
              </a:rPr>
              <a:t>:</a:t>
            </a:r>
            <a:r>
              <a:rPr lang="en-GB" sz="1619" kern="0" dirty="0">
                <a:ea typeface="Arial Unicode MS" pitchFamily="34" charset="-128"/>
                <a:cs typeface="Consolas" pitchFamily="49" charset="0"/>
              </a:rPr>
              <a:t> </a:t>
            </a:r>
            <a:r>
              <a:rPr lang="en-GB" sz="1619" kern="0" dirty="0">
                <a:ea typeface="Arial Unicode MS" pitchFamily="34" charset="-128"/>
                <a:cs typeface="Arial Unicode MS" pitchFamily="34" charset="-128"/>
              </a:rPr>
              <a:t>the controls libraries to be used, comma-separated</a:t>
            </a:r>
          </a:p>
          <a:p>
            <a:pPr lvl="2" fontAlgn="base">
              <a:spcBef>
                <a:spcPct val="50000"/>
              </a:spcBef>
              <a:spcAft>
                <a:spcPct val="0"/>
              </a:spcAft>
              <a:buClr>
                <a:srgbClr val="F0AB00"/>
              </a:buClr>
            </a:pPr>
            <a:r>
              <a:rPr lang="en-GB" sz="1619" b="1" dirty="0">
                <a:solidFill>
                  <a:schemeClr val="accent3"/>
                </a:solidFill>
                <a:latin typeface="Consolas" pitchFamily="49" charset="0"/>
                <a:cs typeface="Consolas" pitchFamily="49" charset="0"/>
              </a:rPr>
              <a:t>data-sap-</a:t>
            </a:r>
            <a:r>
              <a:rPr lang="en-GB" sz="1619" b="1" dirty="0" err="1">
                <a:solidFill>
                  <a:schemeClr val="accent3"/>
                </a:solidFill>
                <a:latin typeface="Consolas" pitchFamily="49" charset="0"/>
                <a:cs typeface="Consolas" pitchFamily="49" charset="0"/>
              </a:rPr>
              <a:t>ui</a:t>
            </a:r>
            <a:r>
              <a:rPr lang="en-GB" sz="1619" b="1" dirty="0">
                <a:solidFill>
                  <a:schemeClr val="accent3"/>
                </a:solidFill>
                <a:latin typeface="Consolas" pitchFamily="49" charset="0"/>
                <a:cs typeface="Consolas" pitchFamily="49" charset="0"/>
              </a:rPr>
              <a:t>-theme:</a:t>
            </a:r>
            <a:r>
              <a:rPr lang="en-GB" sz="1619" kern="0" dirty="0">
                <a:ea typeface="Arial Unicode MS" pitchFamily="34" charset="-128"/>
                <a:cs typeface="Consolas" pitchFamily="49" charset="0"/>
              </a:rPr>
              <a:t> </a:t>
            </a:r>
            <a:r>
              <a:rPr lang="en-GB" sz="1619" kern="0" dirty="0">
                <a:ea typeface="Arial Unicode MS" pitchFamily="34" charset="-128"/>
                <a:cs typeface="Arial Unicode MS" pitchFamily="34" charset="-128"/>
              </a:rPr>
              <a:t>the theme</a:t>
            </a:r>
          </a:p>
          <a:p>
            <a:pPr lvl="2" fontAlgn="base">
              <a:spcBef>
                <a:spcPct val="50000"/>
              </a:spcBef>
              <a:spcAft>
                <a:spcPct val="0"/>
              </a:spcAft>
              <a:buClr>
                <a:srgbClr val="F0AB00"/>
              </a:buClr>
            </a:pPr>
            <a:r>
              <a:rPr lang="en-GB" sz="1619" kern="0" dirty="0">
                <a:ea typeface="Arial Unicode MS" pitchFamily="34" charset="-128"/>
                <a:cs typeface="Arial Unicode MS" pitchFamily="34" charset="-128"/>
              </a:rPr>
              <a:t>There are </a:t>
            </a:r>
            <a:r>
              <a:rPr lang="en-GB" sz="1619" kern="0" dirty="0">
                <a:ea typeface="Arial Unicode MS" pitchFamily="34" charset="-128"/>
                <a:cs typeface="Arial Unicode MS" pitchFamily="34" charset="-128"/>
                <a:hlinkClick r:id="rId4"/>
              </a:rPr>
              <a:t>more</a:t>
            </a:r>
            <a:r>
              <a:rPr lang="en-GB" sz="1619" kern="0" dirty="0">
                <a:ea typeface="Arial Unicode MS" pitchFamily="34" charset="-128"/>
                <a:cs typeface="Arial Unicode MS" pitchFamily="34" charset="-128"/>
              </a:rPr>
              <a:t> attributes: </a:t>
            </a:r>
            <a:r>
              <a:rPr lang="en-GB" sz="1619" b="1" dirty="0">
                <a:solidFill>
                  <a:schemeClr val="accent3"/>
                </a:solidFill>
                <a:latin typeface="Consolas" pitchFamily="49" charset="0"/>
                <a:cs typeface="Consolas" pitchFamily="49" charset="0"/>
              </a:rPr>
              <a:t>data-sap-</a:t>
            </a:r>
            <a:r>
              <a:rPr lang="en-GB" sz="1619" b="1" dirty="0" err="1">
                <a:solidFill>
                  <a:schemeClr val="accent3"/>
                </a:solidFill>
                <a:latin typeface="Consolas" pitchFamily="49" charset="0"/>
                <a:cs typeface="Consolas" pitchFamily="49" charset="0"/>
              </a:rPr>
              <a:t>ui</a:t>
            </a:r>
            <a:r>
              <a:rPr lang="en-GB" sz="1619" b="1" dirty="0">
                <a:solidFill>
                  <a:schemeClr val="accent3"/>
                </a:solidFill>
                <a:latin typeface="Consolas" pitchFamily="49" charset="0"/>
                <a:cs typeface="Consolas" pitchFamily="49" charset="0"/>
              </a:rPr>
              <a:t>-language</a:t>
            </a:r>
            <a:r>
              <a:rPr lang="en-GB" sz="1619" dirty="0">
                <a:latin typeface="Consolas" pitchFamily="49" charset="0"/>
                <a:cs typeface="Consolas" pitchFamily="49" charset="0"/>
              </a:rPr>
              <a:t>, </a:t>
            </a:r>
            <a:r>
              <a:rPr lang="en-GB" sz="1619" b="1" dirty="0">
                <a:solidFill>
                  <a:schemeClr val="accent3"/>
                </a:solidFill>
                <a:latin typeface="Consolas" pitchFamily="49" charset="0"/>
                <a:cs typeface="Consolas" pitchFamily="49" charset="0"/>
              </a:rPr>
              <a:t>data-sap-</a:t>
            </a:r>
            <a:r>
              <a:rPr lang="en-GB" sz="1619" b="1" dirty="0" err="1">
                <a:solidFill>
                  <a:schemeClr val="accent3"/>
                </a:solidFill>
                <a:latin typeface="Consolas" pitchFamily="49" charset="0"/>
                <a:cs typeface="Consolas" pitchFamily="49" charset="0"/>
              </a:rPr>
              <a:t>ui</a:t>
            </a:r>
            <a:r>
              <a:rPr lang="en-GB" sz="1619" b="1" dirty="0">
                <a:solidFill>
                  <a:schemeClr val="accent3"/>
                </a:solidFill>
                <a:latin typeface="Consolas" pitchFamily="49" charset="0"/>
                <a:cs typeface="Consolas" pitchFamily="49" charset="0"/>
              </a:rPr>
              <a:t>-</a:t>
            </a:r>
            <a:r>
              <a:rPr lang="en-GB" sz="1619" b="1" dirty="0" err="1">
                <a:solidFill>
                  <a:schemeClr val="accent3"/>
                </a:solidFill>
                <a:latin typeface="Consolas" pitchFamily="49" charset="0"/>
                <a:cs typeface="Consolas" pitchFamily="49" charset="0"/>
              </a:rPr>
              <a:t>rtl</a:t>
            </a:r>
            <a:r>
              <a:rPr lang="en-GB" sz="1619" dirty="0">
                <a:latin typeface="Consolas" pitchFamily="49" charset="0"/>
                <a:cs typeface="Consolas" pitchFamily="49" charset="0"/>
              </a:rPr>
              <a:t>, …</a:t>
            </a:r>
          </a:p>
          <a:p>
            <a:pPr lvl="2" fontAlgn="base">
              <a:spcBef>
                <a:spcPct val="50000"/>
              </a:spcBef>
              <a:spcAft>
                <a:spcPct val="0"/>
              </a:spcAft>
              <a:buClr>
                <a:srgbClr val="F0AB00"/>
              </a:buClr>
            </a:pPr>
            <a:r>
              <a:rPr lang="en-GB" sz="1619" kern="0" dirty="0">
                <a:ea typeface="Arial Unicode MS" pitchFamily="34" charset="-128"/>
                <a:cs typeface="Arial Unicode MS" pitchFamily="34" charset="-128"/>
              </a:rPr>
              <a:t>Instead of putting the attributes in the script tag, many can also be added as URL parameters</a:t>
            </a:r>
          </a:p>
          <a:p>
            <a:endParaRPr lang="en-US" dirty="0"/>
          </a:p>
        </p:txBody>
      </p:sp>
      <p:pic>
        <p:nvPicPr>
          <p:cNvPr id="3" name="Picture 2"/>
          <p:cNvPicPr>
            <a:picLocks noChangeAspect="1"/>
          </p:cNvPicPr>
          <p:nvPr/>
        </p:nvPicPr>
        <p:blipFill>
          <a:blip r:embed="rId5"/>
          <a:stretch>
            <a:fillRect/>
          </a:stretch>
        </p:blipFill>
        <p:spPr>
          <a:xfrm>
            <a:off x="1784475" y="1723154"/>
            <a:ext cx="5584098" cy="1650361"/>
          </a:xfrm>
          <a:prstGeom prst="rect">
            <a:avLst/>
          </a:prstGeom>
        </p:spPr>
      </p:pic>
    </p:spTree>
    <p:extLst>
      <p:ext uri="{BB962C8B-B14F-4D97-AF65-F5344CB8AC3E}">
        <p14:creationId xmlns:p14="http://schemas.microsoft.com/office/powerpoint/2010/main" val="37064238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chemeClr val="accent1"/>
                </a:solidFill>
                <a:latin typeface="Arial" panose="020B0604020202020204" pitchFamily="34" charset="0"/>
              </a:rPr>
              <a:t>Describing </a:t>
            </a:r>
            <a:r>
              <a:rPr lang="en-GB" sz="4000" dirty="0">
                <a:solidFill>
                  <a:schemeClr val="accent1"/>
                </a:solidFill>
                <a:latin typeface="Arial" panose="020B0604020202020204" pitchFamily="34" charset="0"/>
              </a:rPr>
              <a:t>Remote OData </a:t>
            </a:r>
            <a:r>
              <a:rPr lang="en-GB" sz="4000" dirty="0" smtClean="0">
                <a:solidFill>
                  <a:schemeClr val="accent1"/>
                </a:solidFill>
                <a:latin typeface="Arial" panose="020B0604020202020204" pitchFamily="34" charset="0"/>
              </a:rPr>
              <a:t>Service</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147251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chemeClr val="accent1"/>
                </a:solidFill>
              </a:rPr>
              <a:t>Remote OData Service</a:t>
            </a:r>
          </a:p>
        </p:txBody>
      </p:sp>
      <p:sp>
        <p:nvSpPr>
          <p:cNvPr id="3" name="Text Placeholder 2"/>
          <p:cNvSpPr>
            <a:spLocks noGrp="1"/>
          </p:cNvSpPr>
          <p:nvPr>
            <p:ph type="body" idx="1"/>
          </p:nvPr>
        </p:nvSpPr>
        <p:spPr/>
        <p:txBody>
          <a:bodyPr/>
          <a:lstStyle/>
          <a:p>
            <a:r>
              <a:rPr lang="en-US" sz="1600" dirty="0" smtClean="0"/>
              <a:t>Access a real </a:t>
            </a:r>
            <a:r>
              <a:rPr lang="en-US" sz="1600" dirty="0" err="1" smtClean="0"/>
              <a:t>oData</a:t>
            </a:r>
            <a:r>
              <a:rPr lang="en-US" sz="1600" dirty="0" smtClean="0"/>
              <a:t> service</a:t>
            </a:r>
            <a:endParaRPr lang="en-US" sz="1600" b="1" dirty="0"/>
          </a:p>
        </p:txBody>
      </p:sp>
      <p:pic>
        <p:nvPicPr>
          <p:cNvPr id="4" name="Picture 3"/>
          <p:cNvPicPr>
            <a:picLocks noChangeAspect="1"/>
          </p:cNvPicPr>
          <p:nvPr/>
        </p:nvPicPr>
        <p:blipFill>
          <a:blip r:embed="rId2"/>
          <a:stretch>
            <a:fillRect/>
          </a:stretch>
        </p:blipFill>
        <p:spPr>
          <a:xfrm>
            <a:off x="0" y="1036801"/>
            <a:ext cx="4532790" cy="4622400"/>
          </a:xfrm>
          <a:prstGeom prst="rect">
            <a:avLst/>
          </a:prstGeom>
        </p:spPr>
      </p:pic>
      <p:sp>
        <p:nvSpPr>
          <p:cNvPr id="6" name="Rectangle 5"/>
          <p:cNvSpPr/>
          <p:nvPr/>
        </p:nvSpPr>
        <p:spPr>
          <a:xfrm>
            <a:off x="4677031" y="1533949"/>
            <a:ext cx="5807497" cy="590675"/>
          </a:xfrm>
          <a:prstGeom prst="rect">
            <a:avLst/>
          </a:prstGeom>
        </p:spPr>
        <p:txBody>
          <a:bodyPr wrap="square">
            <a:spAutoFit/>
          </a:bodyPr>
          <a:lstStyle/>
          <a:p>
            <a:r>
              <a:rPr lang="en-US" dirty="0"/>
              <a:t>In the </a:t>
            </a:r>
            <a:r>
              <a:rPr lang="en-US" dirty="0" err="1"/>
              <a:t>sap.app</a:t>
            </a:r>
            <a:r>
              <a:rPr lang="en-US" dirty="0"/>
              <a:t> section of the descriptor </a:t>
            </a:r>
            <a:r>
              <a:rPr lang="en-US" dirty="0" smtClean="0"/>
              <a:t>file, </a:t>
            </a:r>
            <a:r>
              <a:rPr lang="en-US" dirty="0"/>
              <a:t>add a data source configuration</a:t>
            </a:r>
          </a:p>
        </p:txBody>
      </p:sp>
      <p:sp>
        <p:nvSpPr>
          <p:cNvPr id="8" name="Rectangle 7"/>
          <p:cNvSpPr/>
          <p:nvPr/>
        </p:nvSpPr>
        <p:spPr>
          <a:xfrm>
            <a:off x="4677031" y="2362572"/>
            <a:ext cx="6047194" cy="2833211"/>
          </a:xfrm>
          <a:prstGeom prst="rect">
            <a:avLst/>
          </a:prstGeom>
        </p:spPr>
        <p:txBody>
          <a:bodyPr wrap="square">
            <a:spAutoFit/>
          </a:bodyPr>
          <a:lstStyle/>
          <a:p>
            <a:r>
              <a:rPr lang="en-US" dirty="0"/>
              <a:t>In the models section, </a:t>
            </a:r>
            <a:r>
              <a:rPr lang="en-US" dirty="0" smtClean="0"/>
              <a:t>add the </a:t>
            </a:r>
            <a:r>
              <a:rPr lang="en-US" dirty="0"/>
              <a:t>content of the invoice model. </a:t>
            </a:r>
            <a:endParaRPr lang="en-US" dirty="0" smtClean="0"/>
          </a:p>
          <a:p>
            <a:endParaRPr lang="en-US" dirty="0"/>
          </a:p>
          <a:p>
            <a:r>
              <a:rPr lang="en-US" dirty="0" smtClean="0"/>
              <a:t>This </a:t>
            </a:r>
            <a:r>
              <a:rPr lang="en-US" dirty="0"/>
              <a:t>configuration allows the component to retrieve the technical information for this model during the start-up of the </a:t>
            </a:r>
            <a:r>
              <a:rPr lang="en-US" dirty="0" smtClean="0"/>
              <a:t>app</a:t>
            </a:r>
          </a:p>
          <a:p>
            <a:endParaRPr lang="en-US" dirty="0"/>
          </a:p>
          <a:p>
            <a:r>
              <a:rPr lang="en-US" dirty="0"/>
              <a:t>If </a:t>
            </a:r>
            <a:r>
              <a:rPr lang="en-US" dirty="0" smtClean="0"/>
              <a:t>want </a:t>
            </a:r>
            <a:r>
              <a:rPr lang="en-US" dirty="0"/>
              <a:t>to have a default model on the component, </a:t>
            </a:r>
            <a:r>
              <a:rPr lang="en-US" dirty="0" smtClean="0"/>
              <a:t>change </a:t>
            </a:r>
            <a:r>
              <a:rPr lang="en-US" dirty="0"/>
              <a:t>the name of the model to an empty string in the descriptor </a:t>
            </a:r>
            <a:r>
              <a:rPr lang="en-US" dirty="0" smtClean="0"/>
              <a:t>file. </a:t>
            </a:r>
          </a:p>
          <a:p>
            <a:r>
              <a:rPr lang="en-US" dirty="0" smtClean="0">
                <a:solidFill>
                  <a:schemeClr val="accent1"/>
                </a:solidFill>
              </a:rPr>
              <a:t>“ ”: {</a:t>
            </a:r>
          </a:p>
          <a:p>
            <a:r>
              <a:rPr lang="en-US" dirty="0" smtClean="0">
                <a:solidFill>
                  <a:schemeClr val="accent1"/>
                </a:solidFill>
              </a:rPr>
              <a:t>“</a:t>
            </a:r>
            <a:r>
              <a:rPr lang="en-US" dirty="0" err="1" smtClean="0">
                <a:solidFill>
                  <a:schemeClr val="accent1"/>
                </a:solidFill>
              </a:rPr>
              <a:t>datasource</a:t>
            </a:r>
            <a:r>
              <a:rPr lang="en-US" dirty="0" smtClean="0">
                <a:solidFill>
                  <a:schemeClr val="accent1"/>
                </a:solidFill>
              </a:rPr>
              <a:t>”: “</a:t>
            </a:r>
            <a:r>
              <a:rPr lang="en-US" dirty="0" err="1" smtClean="0">
                <a:solidFill>
                  <a:schemeClr val="accent1"/>
                </a:solidFill>
              </a:rPr>
              <a:t>invoiceRemote</a:t>
            </a:r>
            <a:r>
              <a:rPr lang="en-US" dirty="0" smtClean="0">
                <a:solidFill>
                  <a:schemeClr val="accent1"/>
                </a:solidFill>
              </a:rPr>
              <a:t>”</a:t>
            </a:r>
          </a:p>
          <a:p>
            <a:r>
              <a:rPr lang="en-US" dirty="0" smtClean="0">
                <a:solidFill>
                  <a:schemeClr val="accent1"/>
                </a:solidFill>
              </a:rPr>
              <a:t>}   </a:t>
            </a:r>
            <a:r>
              <a:rPr lang="en-US" dirty="0" smtClean="0"/>
              <a:t>//by calling </a:t>
            </a:r>
            <a:r>
              <a:rPr lang="en-US" dirty="0" err="1" smtClean="0"/>
              <a:t>this.getView</a:t>
            </a:r>
            <a:r>
              <a:rPr lang="en-US" dirty="0" smtClean="0"/>
              <a:t>().</a:t>
            </a:r>
            <a:r>
              <a:rPr lang="en-US" dirty="0" err="1" smtClean="0"/>
              <a:t>getModel</a:t>
            </a:r>
            <a:r>
              <a:rPr lang="en-US" dirty="0" smtClean="0"/>
              <a:t>(</a:t>
            </a:r>
            <a:r>
              <a:rPr lang="zh-CN" altLang="en-US" dirty="0" smtClean="0"/>
              <a:t>“</a:t>
            </a:r>
            <a:r>
              <a:rPr lang="en-US" altLang="zh-CN" dirty="0" smtClean="0"/>
              <a:t>invoice</a:t>
            </a:r>
            <a:r>
              <a:rPr lang="zh-CN" altLang="en-US" dirty="0" smtClean="0"/>
              <a:t>”</a:t>
            </a:r>
            <a:r>
              <a:rPr lang="en-US" dirty="0" smtClean="0"/>
              <a:t>) to get </a:t>
            </a:r>
            <a:r>
              <a:rPr lang="en-US" dirty="0"/>
              <a:t>the automatically instantiated model</a:t>
            </a:r>
          </a:p>
        </p:txBody>
      </p:sp>
    </p:spTree>
    <p:extLst>
      <p:ext uri="{BB962C8B-B14F-4D97-AF65-F5344CB8AC3E}">
        <p14:creationId xmlns:p14="http://schemas.microsoft.com/office/powerpoint/2010/main" val="6672184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hlinkClick r:id="rId8"/>
              </a:rPr>
              <a:t>Exercise– Walkthrough step </a:t>
            </a:r>
            <a:r>
              <a:rPr lang="en-US" sz="4000" dirty="0">
                <a:solidFill>
                  <a:schemeClr val="accent1"/>
                </a:solidFill>
                <a:latin typeface="Arial" panose="020B0604020202020204" pitchFamily="34" charset="0"/>
                <a:hlinkClick r:id="rId8"/>
              </a:rPr>
              <a:t>26</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332951344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smtClean="0">
                <a:solidFill>
                  <a:schemeClr val="accent1"/>
                </a:solidFill>
                <a:latin typeface="Arial" panose="020B0604020202020204" pitchFamily="34" charset="0"/>
              </a:rPr>
              <a:t>Working </a:t>
            </a:r>
            <a:r>
              <a:rPr lang="en-US" sz="4000" dirty="0">
                <a:solidFill>
                  <a:schemeClr val="accent1"/>
                </a:solidFill>
                <a:latin typeface="Arial" panose="020B0604020202020204" pitchFamily="34" charset="0"/>
              </a:rPr>
              <a:t>with the Mock </a:t>
            </a:r>
            <a:r>
              <a:rPr lang="en-US" sz="4000" dirty="0" smtClean="0">
                <a:solidFill>
                  <a:schemeClr val="accent1"/>
                </a:solidFill>
                <a:latin typeface="Arial" panose="020B0604020202020204" pitchFamily="34" charset="0"/>
              </a:rPr>
              <a:t>Server</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348326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chemeClr val="accent1"/>
                </a:solidFill>
              </a:rPr>
              <a:t>Working with the Mock Server</a:t>
            </a:r>
            <a:endParaRPr lang="en-US" sz="2700" dirty="0"/>
          </a:p>
        </p:txBody>
      </p:sp>
      <p:sp>
        <p:nvSpPr>
          <p:cNvPr id="3" name="Text Placeholder 2"/>
          <p:cNvSpPr>
            <a:spLocks noGrp="1"/>
          </p:cNvSpPr>
          <p:nvPr>
            <p:ph type="body" idx="1"/>
          </p:nvPr>
        </p:nvSpPr>
        <p:spPr/>
        <p:txBody>
          <a:bodyPr/>
          <a:lstStyle/>
          <a:p>
            <a:r>
              <a:rPr lang="en-US" altLang="zh-CN" sz="1600" dirty="0"/>
              <a:t>F</a:t>
            </a:r>
            <a:r>
              <a:rPr lang="en-US" sz="1600" dirty="0" smtClean="0"/>
              <a:t>or </a:t>
            </a:r>
            <a:r>
              <a:rPr lang="en-US" sz="1600" dirty="0"/>
              <a:t>developing and testing our app we do not want to rely on the availability of the “real” service or put additional load on the </a:t>
            </a:r>
            <a:r>
              <a:rPr lang="en-US" sz="1600" dirty="0" smtClean="0"/>
              <a:t>system  </a:t>
            </a:r>
            <a:r>
              <a:rPr lang="en-US" sz="1600" dirty="0"/>
              <a:t>where the data service is located</a:t>
            </a:r>
            <a:r>
              <a:rPr lang="en-US" sz="1600" dirty="0" smtClean="0"/>
              <a:t>. </a:t>
            </a:r>
          </a:p>
          <a:p>
            <a:r>
              <a:rPr lang="en-US" sz="1600" dirty="0" smtClean="0"/>
              <a:t>This </a:t>
            </a:r>
            <a:r>
              <a:rPr lang="en-US" sz="1600" dirty="0"/>
              <a:t>system is the so-called back-end system that we will now simulate with an SAPUI5 feature called mock server. It serves local files, but it simulates a back-end system more realistically than just loading the local data. </a:t>
            </a:r>
          </a:p>
        </p:txBody>
      </p:sp>
      <p:pic>
        <p:nvPicPr>
          <p:cNvPr id="5" name="Picture 4"/>
          <p:cNvPicPr>
            <a:picLocks noChangeAspect="1"/>
          </p:cNvPicPr>
          <p:nvPr/>
        </p:nvPicPr>
        <p:blipFill>
          <a:blip r:embed="rId3"/>
          <a:stretch>
            <a:fillRect/>
          </a:stretch>
        </p:blipFill>
        <p:spPr>
          <a:xfrm>
            <a:off x="574583" y="2428182"/>
            <a:ext cx="1706604" cy="3557139"/>
          </a:xfrm>
          <a:prstGeom prst="rect">
            <a:avLst/>
          </a:prstGeom>
        </p:spPr>
      </p:pic>
      <p:sp>
        <p:nvSpPr>
          <p:cNvPr id="6" name="TextBox 5"/>
          <p:cNvSpPr txBox="1"/>
          <p:nvPr/>
        </p:nvSpPr>
        <p:spPr>
          <a:xfrm>
            <a:off x="2635330" y="2935705"/>
            <a:ext cx="8215061" cy="1771050"/>
          </a:xfrm>
          <a:prstGeom prst="rect">
            <a:avLst/>
          </a:prstGeom>
          <a:noFill/>
        </p:spPr>
        <p:txBody>
          <a:bodyPr wrap="square" lIns="0" tIns="0" rIns="0" bIns="0" rtlCol="0">
            <a:noAutofit/>
          </a:bodyPr>
          <a:lstStyle/>
          <a:p>
            <a:pPr fontAlgn="auto">
              <a:lnSpc>
                <a:spcPct val="107000"/>
              </a:lnSpc>
              <a:spcBef>
                <a:spcPts val="500"/>
              </a:spcBef>
              <a:spcAft>
                <a:spcPts val="0"/>
              </a:spcAft>
            </a:pPr>
            <a:r>
              <a:rPr lang="en-US" sz="1800" b="1" dirty="0" err="1"/>
              <a:t>mockdata</a:t>
            </a:r>
            <a:r>
              <a:rPr lang="en-US" sz="1800" b="1" dirty="0"/>
              <a:t> subfolder </a:t>
            </a:r>
            <a:r>
              <a:rPr lang="en-US" sz="1800" dirty="0"/>
              <a:t>--- contains the local test data (.</a:t>
            </a:r>
            <a:r>
              <a:rPr lang="en-US" sz="1800" dirty="0" err="1"/>
              <a:t>json</a:t>
            </a:r>
            <a:r>
              <a:rPr lang="en-US" sz="1800" dirty="0"/>
              <a:t> files)</a:t>
            </a:r>
          </a:p>
          <a:p>
            <a:pPr fontAlgn="auto">
              <a:lnSpc>
                <a:spcPct val="107000"/>
              </a:lnSpc>
              <a:spcBef>
                <a:spcPts val="500"/>
              </a:spcBef>
              <a:spcAft>
                <a:spcPts val="0"/>
              </a:spcAft>
            </a:pPr>
            <a:r>
              <a:rPr lang="en-US" sz="1800" b="1" kern="0" dirty="0">
                <a:solidFill>
                  <a:srgbClr val="000000"/>
                </a:solidFill>
              </a:rPr>
              <a:t>metadata.xml</a:t>
            </a:r>
            <a:r>
              <a:rPr lang="en-US" sz="1800" kern="0" dirty="0">
                <a:solidFill>
                  <a:srgbClr val="000000"/>
                </a:solidFill>
              </a:rPr>
              <a:t>-</a:t>
            </a:r>
            <a:r>
              <a:rPr lang="en-US" sz="1800" kern="0" dirty="0" smtClean="0">
                <a:solidFill>
                  <a:srgbClr val="000000"/>
                </a:solidFill>
              </a:rPr>
              <a:t>-- description </a:t>
            </a:r>
            <a:r>
              <a:rPr lang="en-US" sz="1800" kern="0" dirty="0">
                <a:solidFill>
                  <a:srgbClr val="000000"/>
                </a:solidFill>
              </a:rPr>
              <a:t>file for OData</a:t>
            </a:r>
          </a:p>
          <a:p>
            <a:pPr fontAlgn="auto">
              <a:lnSpc>
                <a:spcPct val="107000"/>
              </a:lnSpc>
              <a:spcBef>
                <a:spcPts val="500"/>
              </a:spcBef>
              <a:spcAft>
                <a:spcPts val="0"/>
              </a:spcAft>
            </a:pPr>
            <a:r>
              <a:rPr lang="en-US" sz="1800" b="1" dirty="0"/>
              <a:t>mockserver.js </a:t>
            </a:r>
            <a:r>
              <a:rPr lang="en-US" sz="1800" kern="0" dirty="0">
                <a:solidFill>
                  <a:srgbClr val="000000"/>
                </a:solidFill>
              </a:rPr>
              <a:t>---  simulates a real service with local </a:t>
            </a:r>
            <a:r>
              <a:rPr lang="en-US" sz="1800" kern="0" dirty="0" smtClean="0">
                <a:solidFill>
                  <a:srgbClr val="000000"/>
                </a:solidFill>
              </a:rPr>
              <a:t>data</a:t>
            </a:r>
            <a:endParaRPr lang="en-US" sz="1800" b="1" kern="0" dirty="0" smtClean="0">
              <a:solidFill>
                <a:srgbClr val="000000"/>
              </a:solidFill>
            </a:endParaRPr>
          </a:p>
          <a:p>
            <a:pPr fontAlgn="auto">
              <a:lnSpc>
                <a:spcPct val="107000"/>
              </a:lnSpc>
              <a:spcBef>
                <a:spcPts val="500"/>
              </a:spcBef>
              <a:spcAft>
                <a:spcPts val="0"/>
              </a:spcAft>
            </a:pPr>
            <a:r>
              <a:rPr lang="en-US" sz="1800" b="1" kern="0" dirty="0" smtClean="0">
                <a:solidFill>
                  <a:srgbClr val="000000"/>
                </a:solidFill>
              </a:rPr>
              <a:t>mockServer.html</a:t>
            </a:r>
            <a:r>
              <a:rPr lang="en-US" sz="1800" kern="0" dirty="0" smtClean="0">
                <a:solidFill>
                  <a:srgbClr val="000000"/>
                </a:solidFill>
              </a:rPr>
              <a:t> --- new </a:t>
            </a:r>
            <a:r>
              <a:rPr lang="en-US" sz="1800" kern="0" dirty="0">
                <a:solidFill>
                  <a:srgbClr val="000000"/>
                </a:solidFill>
              </a:rPr>
              <a:t>HTML page </a:t>
            </a:r>
            <a:r>
              <a:rPr lang="en-US" sz="1800" kern="0" dirty="0" smtClean="0">
                <a:solidFill>
                  <a:srgbClr val="000000"/>
                </a:solidFill>
              </a:rPr>
              <a:t>which </a:t>
            </a:r>
            <a:r>
              <a:rPr lang="en-US" sz="1800" kern="0" dirty="0">
                <a:solidFill>
                  <a:srgbClr val="000000"/>
                </a:solidFill>
              </a:rPr>
              <a:t>will launch our application in test mode without calling the real </a:t>
            </a:r>
            <a:r>
              <a:rPr lang="en-US" sz="1800" kern="0" dirty="0" smtClean="0">
                <a:solidFill>
                  <a:srgbClr val="000000"/>
                </a:solidFill>
              </a:rPr>
              <a:t>service</a:t>
            </a:r>
          </a:p>
          <a:p>
            <a:pPr fontAlgn="auto">
              <a:lnSpc>
                <a:spcPct val="107000"/>
              </a:lnSpc>
              <a:spcBef>
                <a:spcPts val="500"/>
              </a:spcBef>
              <a:spcAft>
                <a:spcPts val="0"/>
              </a:spcAft>
            </a:pPr>
            <a:endParaRPr kumimoji="0" lang="en-US" sz="1800" b="0" i="0" u="none" strike="noStrike" kern="0" cap="none" spc="0" normalizeH="0" baseline="0" noProof="0" dirty="0" err="1" smtClean="0">
              <a:ln>
                <a:noFill/>
              </a:ln>
              <a:solidFill>
                <a:srgbClr val="000000"/>
              </a:solidFill>
              <a:effectLst/>
              <a:uLnTx/>
              <a:uFillTx/>
            </a:endParaRPr>
          </a:p>
        </p:txBody>
      </p:sp>
    </p:spTree>
    <p:extLst>
      <p:ext uri="{BB962C8B-B14F-4D97-AF65-F5344CB8AC3E}">
        <p14:creationId xmlns:p14="http://schemas.microsoft.com/office/powerpoint/2010/main" val="205336244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chemeClr val="accent1"/>
                </a:solidFill>
              </a:rPr>
              <a:t>Mock Server Configuration</a:t>
            </a:r>
          </a:p>
        </p:txBody>
      </p:sp>
      <p:sp>
        <p:nvSpPr>
          <p:cNvPr id="3" name="Text Placeholder 2"/>
          <p:cNvSpPr>
            <a:spLocks noGrp="1"/>
          </p:cNvSpPr>
          <p:nvPr>
            <p:ph type="body" idx="1"/>
          </p:nvPr>
        </p:nvSpPr>
        <p:spPr/>
        <p:txBody>
          <a:bodyPr/>
          <a:lstStyle/>
          <a:p>
            <a:r>
              <a:rPr lang="en-US" sz="1600" dirty="0" smtClean="0"/>
              <a:t>Step one: Create a new </a:t>
            </a:r>
            <a:r>
              <a:rPr lang="en-US" sz="1600" dirty="0"/>
              <a:t>file in </a:t>
            </a:r>
            <a:r>
              <a:rPr lang="en-US" sz="1600" dirty="0" smtClean="0"/>
              <a:t>the </a:t>
            </a:r>
            <a:r>
              <a:rPr lang="en-US" sz="1600" dirty="0" err="1"/>
              <a:t>webapp</a:t>
            </a:r>
            <a:r>
              <a:rPr lang="en-US" sz="1600" dirty="0"/>
              <a:t>/test folder and name it </a:t>
            </a:r>
            <a:r>
              <a:rPr lang="en-US" sz="1600" b="1" dirty="0"/>
              <a:t>mockServer.html</a:t>
            </a:r>
            <a:endParaRPr lang="en-US" sz="1600" b="1" dirty="0" smtClean="0"/>
          </a:p>
          <a:p>
            <a:pPr marL="0" indent="0">
              <a:buNone/>
            </a:pPr>
            <a:endParaRPr lang="en-US" sz="1600" dirty="0"/>
          </a:p>
        </p:txBody>
      </p:sp>
      <p:pic>
        <p:nvPicPr>
          <p:cNvPr id="4" name="Picture 3"/>
          <p:cNvPicPr>
            <a:picLocks noChangeAspect="1"/>
          </p:cNvPicPr>
          <p:nvPr/>
        </p:nvPicPr>
        <p:blipFill>
          <a:blip r:embed="rId2"/>
          <a:stretch>
            <a:fillRect/>
          </a:stretch>
        </p:blipFill>
        <p:spPr>
          <a:xfrm>
            <a:off x="975440" y="1578336"/>
            <a:ext cx="3994355" cy="4476980"/>
          </a:xfrm>
          <a:prstGeom prst="rect">
            <a:avLst/>
          </a:prstGeom>
        </p:spPr>
      </p:pic>
      <p:sp>
        <p:nvSpPr>
          <p:cNvPr id="5" name="Rectangle 4"/>
          <p:cNvSpPr/>
          <p:nvPr/>
        </p:nvSpPr>
        <p:spPr>
          <a:xfrm>
            <a:off x="5370898" y="1953406"/>
            <a:ext cx="4976260" cy="2800767"/>
          </a:xfrm>
          <a:prstGeom prst="rect">
            <a:avLst/>
          </a:prstGeom>
        </p:spPr>
        <p:txBody>
          <a:bodyPr wrap="square">
            <a:spAutoFit/>
          </a:bodyPr>
          <a:lstStyle/>
          <a:p>
            <a:r>
              <a:rPr lang="en-US" sz="1600" dirty="0"/>
              <a:t>From this point on, you have two different entry pages: One for the real “connected” app (index.html) and one for local testing (mockServer.html). You can freely decide if you want to do the next steps on the real service data or on the local data within the app</a:t>
            </a:r>
            <a:r>
              <a:rPr lang="en-US" sz="1600" dirty="0" smtClean="0"/>
              <a:t>.</a:t>
            </a:r>
          </a:p>
          <a:p>
            <a:endParaRPr lang="en-US" sz="1600" dirty="0"/>
          </a:p>
          <a:p>
            <a:endParaRPr lang="en-US" sz="1600" dirty="0" smtClean="0"/>
          </a:p>
          <a:p>
            <a:r>
              <a:rPr lang="en-US" sz="1600" dirty="0" smtClean="0"/>
              <a:t>For </a:t>
            </a:r>
            <a:r>
              <a:rPr lang="en-US" sz="1600" b="1" dirty="0" smtClean="0"/>
              <a:t>mockServer.html</a:t>
            </a:r>
            <a:r>
              <a:rPr lang="en-US" sz="1600" dirty="0" smtClean="0"/>
              <a:t> file, this </a:t>
            </a:r>
            <a:r>
              <a:rPr lang="en-US" sz="1600" dirty="0"/>
              <a:t>will display the app with simulated </a:t>
            </a:r>
            <a:r>
              <a:rPr lang="en-US" sz="1600" b="1" dirty="0"/>
              <a:t>test</a:t>
            </a:r>
            <a:r>
              <a:rPr lang="en-US" sz="1600" dirty="0"/>
              <a:t> data. The </a:t>
            </a:r>
            <a:r>
              <a:rPr lang="en-US" sz="1600" dirty="0" smtClean="0"/>
              <a:t>file </a:t>
            </a:r>
            <a:r>
              <a:rPr lang="en-US" sz="1600" dirty="0"/>
              <a:t>will always load </a:t>
            </a:r>
            <a:r>
              <a:rPr lang="en-US" sz="1600" dirty="0" smtClean="0"/>
              <a:t>data </a:t>
            </a:r>
            <a:r>
              <a:rPr lang="en-US" sz="1600" dirty="0"/>
              <a:t>from a remote </a:t>
            </a:r>
            <a:r>
              <a:rPr lang="en-US" sz="1600" b="1" dirty="0" smtClean="0"/>
              <a:t>index.html </a:t>
            </a:r>
            <a:r>
              <a:rPr lang="en-US" sz="1600" dirty="0" smtClean="0"/>
              <a:t>server</a:t>
            </a:r>
            <a:r>
              <a:rPr lang="en-US" sz="1600" dirty="0"/>
              <a:t>. If the request fails, the list of invoices will stay empty.</a:t>
            </a:r>
          </a:p>
        </p:txBody>
      </p:sp>
    </p:spTree>
    <p:extLst>
      <p:ext uri="{BB962C8B-B14F-4D97-AF65-F5344CB8AC3E}">
        <p14:creationId xmlns:p14="http://schemas.microsoft.com/office/powerpoint/2010/main" val="37785182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chemeClr val="accent1"/>
                </a:solidFill>
              </a:rPr>
              <a:t>Mock Server Configuration</a:t>
            </a:r>
            <a:endParaRPr lang="en-US" sz="2700" dirty="0"/>
          </a:p>
        </p:txBody>
      </p:sp>
      <p:sp>
        <p:nvSpPr>
          <p:cNvPr id="3" name="Text Placeholder 2"/>
          <p:cNvSpPr>
            <a:spLocks noGrp="1"/>
          </p:cNvSpPr>
          <p:nvPr>
            <p:ph type="body" idx="1"/>
          </p:nvPr>
        </p:nvSpPr>
        <p:spPr/>
        <p:txBody>
          <a:bodyPr/>
          <a:lstStyle/>
          <a:p>
            <a:r>
              <a:rPr lang="en-US" sz="1600" dirty="0" smtClean="0"/>
              <a:t>Step two: Create data file with .</a:t>
            </a:r>
            <a:r>
              <a:rPr lang="en-US" sz="1600" dirty="0" err="1" smtClean="0"/>
              <a:t>json</a:t>
            </a:r>
            <a:endParaRPr lang="en-US" sz="1600" dirty="0"/>
          </a:p>
        </p:txBody>
      </p:sp>
      <p:pic>
        <p:nvPicPr>
          <p:cNvPr id="4" name="Picture 3"/>
          <p:cNvPicPr>
            <a:picLocks noChangeAspect="1"/>
          </p:cNvPicPr>
          <p:nvPr/>
        </p:nvPicPr>
        <p:blipFill>
          <a:blip r:embed="rId2"/>
          <a:stretch>
            <a:fillRect/>
          </a:stretch>
        </p:blipFill>
        <p:spPr>
          <a:xfrm>
            <a:off x="6120336" y="325208"/>
            <a:ext cx="2609778" cy="5463917"/>
          </a:xfrm>
          <a:prstGeom prst="rect">
            <a:avLst/>
          </a:prstGeom>
        </p:spPr>
      </p:pic>
      <p:sp>
        <p:nvSpPr>
          <p:cNvPr id="5" name="Rectangle 4"/>
          <p:cNvSpPr/>
          <p:nvPr/>
        </p:nvSpPr>
        <p:spPr>
          <a:xfrm>
            <a:off x="764372" y="2172615"/>
            <a:ext cx="5036956" cy="341504"/>
          </a:xfrm>
          <a:prstGeom prst="rect">
            <a:avLst/>
          </a:prstGeom>
        </p:spPr>
        <p:txBody>
          <a:bodyPr wrap="none">
            <a:spAutoFit/>
          </a:bodyPr>
          <a:lstStyle/>
          <a:p>
            <a:pPr marL="285750" indent="-285750">
              <a:buFont typeface="Arial" panose="020B0604020202020204" pitchFamily="34" charset="0"/>
              <a:buChar char="•"/>
            </a:pPr>
            <a:r>
              <a:rPr lang="en-US" dirty="0">
                <a:latin typeface="Benton Sans"/>
              </a:rPr>
              <a:t>This file will automatically be read by </a:t>
            </a:r>
            <a:r>
              <a:rPr lang="en-US" dirty="0" smtClean="0">
                <a:latin typeface="Benton Sans"/>
              </a:rPr>
              <a:t>mock </a:t>
            </a:r>
            <a:r>
              <a:rPr lang="en-US" dirty="0">
                <a:latin typeface="Benton Sans"/>
              </a:rPr>
              <a:t>server</a:t>
            </a:r>
            <a:endParaRPr lang="en-US" dirty="0"/>
          </a:p>
        </p:txBody>
      </p:sp>
    </p:spTree>
    <p:extLst>
      <p:ext uri="{BB962C8B-B14F-4D97-AF65-F5344CB8AC3E}">
        <p14:creationId xmlns:p14="http://schemas.microsoft.com/office/powerpoint/2010/main" val="27880687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chemeClr val="accent1"/>
                </a:solidFill>
              </a:rPr>
              <a:t>Mock Server Configuration</a:t>
            </a:r>
            <a:endParaRPr lang="en-US" sz="2700" dirty="0"/>
          </a:p>
        </p:txBody>
      </p:sp>
      <p:sp>
        <p:nvSpPr>
          <p:cNvPr id="3" name="Text Placeholder 2"/>
          <p:cNvSpPr>
            <a:spLocks noGrp="1"/>
          </p:cNvSpPr>
          <p:nvPr>
            <p:ph type="body" idx="1"/>
          </p:nvPr>
        </p:nvSpPr>
        <p:spPr/>
        <p:txBody>
          <a:bodyPr/>
          <a:lstStyle/>
          <a:p>
            <a:r>
              <a:rPr lang="en-US" sz="1600" dirty="0" smtClean="0"/>
              <a:t>Step three: create metadata file</a:t>
            </a:r>
          </a:p>
          <a:p>
            <a:r>
              <a:rPr lang="en-US" sz="1600" dirty="0"/>
              <a:t>The metadata file contains information about the service interface and does not need to be written manually. It can be accessed directly from the “real” service by calling the service URL and adding </a:t>
            </a:r>
            <a:r>
              <a:rPr lang="en-US" sz="1600" b="1" dirty="0"/>
              <a:t>$metadata</a:t>
            </a:r>
            <a:r>
              <a:rPr lang="en-US" sz="1600" dirty="0"/>
              <a:t> at the end (e.g. in our case http://services.odata.org/V2/Northwind/Northwind.svc/$metadata). </a:t>
            </a:r>
            <a:endParaRPr lang="en-US" sz="1600" dirty="0" smtClean="0"/>
          </a:p>
          <a:p>
            <a:r>
              <a:rPr lang="en-US" sz="1600" dirty="0"/>
              <a:t>The mock server will read this file to simulate the real OData service, and will return the results from our local source files in the proper format so that it can be consumed by the app (either in XML or in JSON format).</a:t>
            </a:r>
          </a:p>
        </p:txBody>
      </p:sp>
      <p:pic>
        <p:nvPicPr>
          <p:cNvPr id="4" name="Picture 3"/>
          <p:cNvPicPr>
            <a:picLocks noChangeAspect="1"/>
          </p:cNvPicPr>
          <p:nvPr/>
        </p:nvPicPr>
        <p:blipFill>
          <a:blip r:embed="rId2"/>
          <a:stretch>
            <a:fillRect/>
          </a:stretch>
        </p:blipFill>
        <p:spPr>
          <a:xfrm>
            <a:off x="1547793" y="3018434"/>
            <a:ext cx="5686204" cy="2939604"/>
          </a:xfrm>
          <a:prstGeom prst="rect">
            <a:avLst/>
          </a:prstGeom>
        </p:spPr>
      </p:pic>
    </p:spTree>
    <p:extLst>
      <p:ext uri="{BB962C8B-B14F-4D97-AF65-F5344CB8AC3E}">
        <p14:creationId xmlns:p14="http://schemas.microsoft.com/office/powerpoint/2010/main" val="250914287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chemeClr val="accent1"/>
                </a:solidFill>
              </a:rPr>
              <a:t>Mock Server Configuration</a:t>
            </a:r>
            <a:endParaRPr lang="en-US" sz="2700" dirty="0"/>
          </a:p>
        </p:txBody>
      </p:sp>
      <p:sp>
        <p:nvSpPr>
          <p:cNvPr id="3" name="Text Placeholder 2"/>
          <p:cNvSpPr>
            <a:spLocks noGrp="1"/>
          </p:cNvSpPr>
          <p:nvPr>
            <p:ph type="body" idx="1"/>
          </p:nvPr>
        </p:nvSpPr>
        <p:spPr/>
        <p:txBody>
          <a:bodyPr/>
          <a:lstStyle/>
          <a:p>
            <a:r>
              <a:rPr lang="en-US" sz="1600" dirty="0" smtClean="0"/>
              <a:t>Finally, start  the server with creating a file mocksever.js</a:t>
            </a:r>
            <a:endParaRPr lang="en-US" sz="1600" dirty="0"/>
          </a:p>
        </p:txBody>
      </p:sp>
      <p:pic>
        <p:nvPicPr>
          <p:cNvPr id="4" name="Picture 3"/>
          <p:cNvPicPr>
            <a:picLocks noChangeAspect="1"/>
          </p:cNvPicPr>
          <p:nvPr/>
        </p:nvPicPr>
        <p:blipFill>
          <a:blip r:embed="rId2"/>
          <a:stretch>
            <a:fillRect/>
          </a:stretch>
        </p:blipFill>
        <p:spPr>
          <a:xfrm>
            <a:off x="529075" y="1754648"/>
            <a:ext cx="6369377" cy="3835597"/>
          </a:xfrm>
          <a:prstGeom prst="rect">
            <a:avLst/>
          </a:prstGeom>
        </p:spPr>
      </p:pic>
      <p:sp>
        <p:nvSpPr>
          <p:cNvPr id="6" name="Rectangle 5"/>
          <p:cNvSpPr/>
          <p:nvPr/>
        </p:nvSpPr>
        <p:spPr>
          <a:xfrm>
            <a:off x="7069655" y="1754648"/>
            <a:ext cx="3551722" cy="2584041"/>
          </a:xfrm>
          <a:prstGeom prst="rect">
            <a:avLst/>
          </a:prstGeom>
        </p:spPr>
        <p:txBody>
          <a:bodyPr wrap="square">
            <a:spAutoFit/>
          </a:bodyPr>
          <a:lstStyle/>
          <a:p>
            <a:pPr marL="285750" indent="-285750">
              <a:buFont typeface="Arial" panose="020B0604020202020204" pitchFamily="34" charset="0"/>
              <a:buChar char="•"/>
            </a:pPr>
            <a:r>
              <a:rPr lang="en-US" dirty="0"/>
              <a:t>load the </a:t>
            </a:r>
            <a:r>
              <a:rPr lang="en-US" dirty="0" err="1"/>
              <a:t>MockServer</a:t>
            </a:r>
            <a:r>
              <a:rPr lang="en-US" dirty="0"/>
              <a:t> module as a dependency and create a helper object that defines an </a:t>
            </a:r>
            <a:r>
              <a:rPr lang="en-US" b="1" dirty="0" err="1"/>
              <a:t>init</a:t>
            </a:r>
            <a:r>
              <a:rPr lang="en-US" dirty="0"/>
              <a:t> method to start the server. </a:t>
            </a:r>
            <a:endParaRPr lang="en-US" dirty="0" smtClean="0"/>
          </a:p>
          <a:p>
            <a:pPr marL="285750" indent="-285750">
              <a:buFont typeface="Arial" panose="020B0604020202020204" pitchFamily="34" charset="0"/>
              <a:buChar char="•"/>
            </a:pPr>
            <a:r>
              <a:rPr lang="en-US" dirty="0" smtClean="0"/>
              <a:t>This </a:t>
            </a:r>
            <a:r>
              <a:rPr lang="en-US" b="1" dirty="0" err="1"/>
              <a:t>init</a:t>
            </a:r>
            <a:r>
              <a:rPr lang="en-US" b="1" dirty="0"/>
              <a:t> </a:t>
            </a:r>
            <a:r>
              <a:rPr lang="en-US" dirty="0" smtClean="0"/>
              <a:t>method </a:t>
            </a:r>
            <a:r>
              <a:rPr lang="en-US" dirty="0"/>
              <a:t>is called before the component initialization in the mockServer.html file above. The </a:t>
            </a:r>
            <a:r>
              <a:rPr lang="en-US" dirty="0" err="1"/>
              <a:t>init</a:t>
            </a:r>
            <a:r>
              <a:rPr lang="en-US" dirty="0"/>
              <a:t> method creates a </a:t>
            </a:r>
            <a:r>
              <a:rPr lang="en-US" dirty="0" err="1"/>
              <a:t>MockServer</a:t>
            </a:r>
            <a:r>
              <a:rPr lang="en-US" dirty="0"/>
              <a:t> instance with the same URL as the real service calls.</a:t>
            </a:r>
          </a:p>
        </p:txBody>
      </p:sp>
    </p:spTree>
    <p:extLst>
      <p:ext uri="{BB962C8B-B14F-4D97-AF65-F5344CB8AC3E}">
        <p14:creationId xmlns:p14="http://schemas.microsoft.com/office/powerpoint/2010/main" val="17470354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hlinkClick r:id="rId8"/>
              </a:rPr>
              <a:t>Exercise– Walkthrough step </a:t>
            </a:r>
            <a:r>
              <a:rPr lang="en-US" sz="4000" dirty="0" smtClean="0">
                <a:solidFill>
                  <a:schemeClr val="accent1"/>
                </a:solidFill>
                <a:latin typeface="Arial" panose="020B0604020202020204" pitchFamily="34" charset="0"/>
                <a:hlinkClick r:id="rId8"/>
              </a:rPr>
              <a:t>27</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52568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21" y="359183"/>
            <a:ext cx="7644188" cy="680203"/>
          </a:xfrm>
        </p:spPr>
        <p:txBody>
          <a:bodyPr/>
          <a:lstStyle/>
          <a:p>
            <a:r>
              <a:rPr lang="en-GB" sz="2879" dirty="0">
                <a:solidFill>
                  <a:schemeClr val="accent1"/>
                </a:solidFill>
              </a:rPr>
              <a:t>Application script and UI Area</a:t>
            </a:r>
            <a:br>
              <a:rPr lang="en-GB" sz="2879" dirty="0">
                <a:solidFill>
                  <a:schemeClr val="accent1"/>
                </a:solidFill>
              </a:rPr>
            </a:br>
            <a:endParaRPr lang="en-US" sz="1260" dirty="0">
              <a:solidFill>
                <a:schemeClr val="accent1"/>
              </a:solidFill>
              <a:latin typeface="BentonSans Light" pitchFamily="2" charset="0"/>
            </a:endParaRPr>
          </a:p>
        </p:txBody>
      </p:sp>
      <p:sp>
        <p:nvSpPr>
          <p:cNvPr id="4" name="Text Placeholder 3"/>
          <p:cNvSpPr>
            <a:spLocks noGrp="1"/>
          </p:cNvSpPr>
          <p:nvPr>
            <p:ph type="body" sz="quarter" idx="10"/>
          </p:nvPr>
        </p:nvSpPr>
        <p:spPr>
          <a:xfrm>
            <a:off x="492287" y="1166874"/>
            <a:ext cx="7543722" cy="3688213"/>
          </a:xfrm>
        </p:spPr>
        <p:txBody>
          <a:bodyPr/>
          <a:lstStyle/>
          <a:p>
            <a:pPr lvl="1"/>
            <a:r>
              <a:rPr lang="en-GB" sz="1400" dirty="0"/>
              <a:t>After the bootstrap script tag an </a:t>
            </a:r>
            <a:r>
              <a:rPr lang="en-GB" sz="1400" dirty="0" smtClean="0"/>
              <a:t>"application script" can </a:t>
            </a:r>
            <a:r>
              <a:rPr lang="en-GB" sz="1400" dirty="0"/>
              <a:t>follow in which the UI5 </a:t>
            </a:r>
            <a:r>
              <a:rPr lang="en-GB" sz="1400" dirty="0" smtClean="0">
                <a:hlinkClick r:id="rId3"/>
              </a:rPr>
              <a:t>application</a:t>
            </a:r>
            <a:r>
              <a:rPr lang="en-GB" sz="1400" dirty="0" smtClean="0"/>
              <a:t> is </a:t>
            </a:r>
            <a:r>
              <a:rPr lang="en-GB" sz="1400" dirty="0"/>
              <a:t>written</a:t>
            </a:r>
            <a:br>
              <a:rPr lang="en-GB" sz="1400" dirty="0"/>
            </a:br>
            <a:endParaRPr lang="en-GB" sz="1400" dirty="0"/>
          </a:p>
          <a:p>
            <a:pPr lvl="2"/>
            <a:r>
              <a:rPr lang="en-GB" sz="1400" dirty="0"/>
              <a:t>You create your controls like </a:t>
            </a:r>
            <a:r>
              <a:rPr lang="en-GB" sz="1400" dirty="0" smtClean="0"/>
              <a:t>layouts </a:t>
            </a:r>
            <a:r>
              <a:rPr lang="en-GB" sz="1400" dirty="0"/>
              <a:t>and </a:t>
            </a:r>
            <a:r>
              <a:rPr lang="en-GB" sz="1400" dirty="0" err="1" smtClean="0"/>
              <a:t>TextFields</a:t>
            </a:r>
            <a:endParaRPr lang="en-GB" sz="1400" dirty="0" smtClean="0"/>
          </a:p>
          <a:p>
            <a:pPr lvl="2"/>
            <a:r>
              <a:rPr lang="en-GB" sz="1400" dirty="0" smtClean="0"/>
              <a:t>Display your </a:t>
            </a:r>
            <a:r>
              <a:rPr lang="en-GB" sz="1400" dirty="0"/>
              <a:t>controls </a:t>
            </a:r>
            <a:r>
              <a:rPr lang="en-GB" sz="1400" dirty="0" smtClean="0"/>
              <a:t>in </a:t>
            </a:r>
            <a:r>
              <a:rPr lang="en-GB" sz="1400" dirty="0"/>
              <a:t>an HTML element called </a:t>
            </a:r>
            <a:r>
              <a:rPr lang="en-GB" sz="1400" dirty="0" smtClean="0"/>
              <a:t>"UI area" </a:t>
            </a:r>
            <a:r>
              <a:rPr lang="en-GB" sz="1400" dirty="0"/>
              <a:t>by invoking the </a:t>
            </a:r>
            <a:r>
              <a:rPr lang="en-GB" sz="1400" b="1" dirty="0" err="1">
                <a:solidFill>
                  <a:schemeClr val="tx2"/>
                </a:solidFill>
                <a:latin typeface="Consolas" pitchFamily="49" charset="0"/>
                <a:cs typeface="Consolas" pitchFamily="49" charset="0"/>
              </a:rPr>
              <a:t>placeAt</a:t>
            </a:r>
            <a:r>
              <a:rPr lang="en-GB" sz="1400" dirty="0">
                <a:solidFill>
                  <a:schemeClr val="tx2"/>
                </a:solidFill>
              </a:rPr>
              <a:t> </a:t>
            </a:r>
            <a:r>
              <a:rPr lang="en-GB" sz="1400" dirty="0"/>
              <a:t>method (there can be multiple UI areas)</a:t>
            </a:r>
          </a:p>
          <a:p>
            <a:pPr marL="79983" lvl="2" indent="0">
              <a:buNone/>
            </a:pPr>
            <a:endParaRPr lang="en-GB" sz="1619" dirty="0"/>
          </a:p>
          <a:p>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8939" y="3051828"/>
            <a:ext cx="7542945" cy="2222956"/>
          </a:xfrm>
          <a:prstGeom prst="rect">
            <a:avLst/>
          </a:prstGeom>
          <a:ln>
            <a:solidFill>
              <a:schemeClr val="bg1">
                <a:lumMod val="65000"/>
              </a:schemeClr>
            </a:solidFill>
          </a:ln>
          <a:effectLst>
            <a:innerShdw blurRad="114300">
              <a:prstClr val="black"/>
            </a:innerShdw>
          </a:effectLst>
        </p:spPr>
      </p:pic>
      <p:sp>
        <p:nvSpPr>
          <p:cNvPr id="13" name="Rectangle 12"/>
          <p:cNvSpPr/>
          <p:nvPr/>
        </p:nvSpPr>
        <p:spPr bwMode="gray">
          <a:xfrm>
            <a:off x="1839964" y="3637670"/>
            <a:ext cx="4084910" cy="552481"/>
          </a:xfrm>
          <a:prstGeom prst="rect">
            <a:avLst/>
          </a:prstGeom>
          <a:noFill/>
          <a:ln w="19050" algn="ctr">
            <a:solidFill>
              <a:schemeClr val="accent1"/>
            </a:solidFill>
            <a:miter lim="800000"/>
            <a:headEnd/>
            <a:tailEnd/>
          </a:ln>
          <a:effectLst>
            <a:outerShdw blurRad="635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4" name="Right Arrow 13"/>
          <p:cNvSpPr/>
          <p:nvPr/>
        </p:nvSpPr>
        <p:spPr bwMode="gray">
          <a:xfrm rot="10800000">
            <a:off x="6018967" y="3715109"/>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9" name="TextBox 8"/>
          <p:cNvSpPr txBox="1"/>
          <p:nvPr/>
        </p:nvSpPr>
        <p:spPr>
          <a:xfrm>
            <a:off x="6706615" y="3769987"/>
            <a:ext cx="1607178" cy="316562"/>
          </a:xfrm>
          <a:prstGeom prst="rect">
            <a:avLst/>
          </a:prstGeom>
          <a:noFill/>
        </p:spPr>
        <p:txBody>
          <a:bodyPr wrap="square" rtlCol="0">
            <a:spAutoFit/>
          </a:bodyPr>
          <a:lstStyle/>
          <a:p>
            <a:pP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1. Bootstrap</a:t>
            </a:r>
          </a:p>
        </p:txBody>
      </p:sp>
      <p:sp>
        <p:nvSpPr>
          <p:cNvPr id="15" name="Rectangle 14"/>
          <p:cNvSpPr/>
          <p:nvPr/>
        </p:nvSpPr>
        <p:spPr bwMode="gray">
          <a:xfrm>
            <a:off x="1839964" y="4233934"/>
            <a:ext cx="4084910" cy="447488"/>
          </a:xfrm>
          <a:prstGeom prst="rect">
            <a:avLst/>
          </a:prstGeom>
          <a:noFill/>
          <a:ln w="19050" algn="ctr">
            <a:solidFill>
              <a:schemeClr val="accent1"/>
            </a:solidFill>
            <a:miter lim="800000"/>
            <a:headEnd/>
            <a:tailEnd/>
          </a:ln>
          <a:effectLst>
            <a:outerShdw blurRad="635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6" name="Right Arrow 15"/>
          <p:cNvSpPr/>
          <p:nvPr/>
        </p:nvSpPr>
        <p:spPr bwMode="gray">
          <a:xfrm rot="10800000">
            <a:off x="6018967" y="4243834"/>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0" name="TextBox 9"/>
          <p:cNvSpPr txBox="1"/>
          <p:nvPr/>
        </p:nvSpPr>
        <p:spPr>
          <a:xfrm>
            <a:off x="6703861" y="4291525"/>
            <a:ext cx="1607178" cy="316562"/>
          </a:xfrm>
          <a:prstGeom prst="rect">
            <a:avLst/>
          </a:prstGeom>
          <a:noFill/>
        </p:spPr>
        <p:txBody>
          <a:bodyPr wrap="square" rtlCol="0">
            <a:spAutoFit/>
          </a:bodyPr>
          <a:lstStyle/>
          <a:p>
            <a:pP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2. </a:t>
            </a:r>
            <a:r>
              <a:rPr lang="de-DE" sz="1457" kern="0" dirty="0" err="1">
                <a:ea typeface="Arial Unicode MS" pitchFamily="34" charset="-128"/>
                <a:cs typeface="Arial Unicode MS" pitchFamily="34" charset="-128"/>
              </a:rPr>
              <a:t>Application</a:t>
            </a:r>
            <a:endParaRPr lang="de-DE" sz="1457" kern="0" dirty="0">
              <a:ea typeface="Arial Unicode MS" pitchFamily="34" charset="-128"/>
              <a:cs typeface="Arial Unicode MS" pitchFamily="34" charset="-128"/>
            </a:endParaRPr>
          </a:p>
        </p:txBody>
      </p:sp>
      <p:sp>
        <p:nvSpPr>
          <p:cNvPr id="17" name="Rectangle 16"/>
          <p:cNvSpPr/>
          <p:nvPr/>
        </p:nvSpPr>
        <p:spPr bwMode="gray">
          <a:xfrm>
            <a:off x="1839964" y="4923302"/>
            <a:ext cx="4084910" cy="124219"/>
          </a:xfrm>
          <a:prstGeom prst="rect">
            <a:avLst/>
          </a:prstGeom>
          <a:noFill/>
          <a:ln w="19050" algn="ctr">
            <a:solidFill>
              <a:schemeClr val="accent1"/>
            </a:solidFill>
            <a:miter lim="800000"/>
            <a:headEnd/>
            <a:tailEnd/>
          </a:ln>
          <a:effectLst>
            <a:outerShdw blurRad="63500" algn="ctr" rotWithShape="0">
              <a:prstClr val="black">
                <a:alpha val="2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8" name="Right Arrow 17"/>
          <p:cNvSpPr/>
          <p:nvPr/>
        </p:nvSpPr>
        <p:spPr bwMode="gray">
          <a:xfrm rot="10800000">
            <a:off x="6018967" y="4761950"/>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9" name="TextBox 18"/>
          <p:cNvSpPr txBox="1"/>
          <p:nvPr/>
        </p:nvSpPr>
        <p:spPr>
          <a:xfrm>
            <a:off x="6703861" y="4810688"/>
            <a:ext cx="1607178" cy="316562"/>
          </a:xfrm>
          <a:prstGeom prst="rect">
            <a:avLst/>
          </a:prstGeom>
          <a:noFill/>
        </p:spPr>
        <p:txBody>
          <a:bodyPr wrap="square" rtlCol="0">
            <a:spAutoFit/>
          </a:bodyPr>
          <a:lstStyle/>
          <a:p>
            <a:pP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3. UI-Area</a:t>
            </a:r>
          </a:p>
        </p:txBody>
      </p:sp>
      <p:sp>
        <p:nvSpPr>
          <p:cNvPr id="20" name="Rounded Rectangle 19">
            <a:hlinkClick r:id="rId5" action="ppaction://hlinksldjump" highlightClick="1"/>
          </p:cNvPr>
          <p:cNvSpPr/>
          <p:nvPr/>
        </p:nvSpPr>
        <p:spPr bwMode="gray">
          <a:xfrm>
            <a:off x="7498042" y="529236"/>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1</a:t>
            </a:r>
          </a:p>
        </p:txBody>
      </p:sp>
    </p:spTree>
    <p:extLst>
      <p:ext uri="{BB962C8B-B14F-4D97-AF65-F5344CB8AC3E}">
        <p14:creationId xmlns:p14="http://schemas.microsoft.com/office/powerpoint/2010/main" val="50100317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a:t>
            </a:r>
            <a:r>
              <a:rPr lang="en-US" sz="4000" dirty="0">
                <a:solidFill>
                  <a:schemeClr val="accent1"/>
                </a:solidFill>
                <a:latin typeface="Arial" panose="020B0604020202020204" pitchFamily="34" charset="0"/>
              </a:rPr>
              <a:t>Implementing a Full Screen </a:t>
            </a:r>
            <a:r>
              <a:rPr lang="en-US" sz="4000" dirty="0" smtClean="0">
                <a:solidFill>
                  <a:schemeClr val="accent1"/>
                </a:solidFill>
                <a:latin typeface="Arial" panose="020B0604020202020204" pitchFamily="34" charset="0"/>
              </a:rPr>
              <a:t>Application</a:t>
            </a:r>
          </a:p>
          <a:p>
            <a:pPr marL="0" indent="0">
              <a:lnSpc>
                <a:spcPct val="90000"/>
              </a:lnSpc>
              <a:spcBef>
                <a:spcPts val="0"/>
              </a:spcBef>
              <a:buNone/>
            </a:pPr>
            <a:r>
              <a:rPr lang="en-US" sz="4000" dirty="0" smtClean="0">
                <a:solidFill>
                  <a:schemeClr val="accent1"/>
                </a:solidFill>
                <a:latin typeface="Arial" panose="020B0604020202020204" pitchFamily="34" charset="0"/>
              </a:rPr>
              <a:t>(Demonstration)</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170767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a:t>
            </a:r>
            <a:r>
              <a:rPr lang="en-US" sz="4000" dirty="0">
                <a:solidFill>
                  <a:schemeClr val="accent1"/>
                </a:solidFill>
                <a:latin typeface="Arial" panose="020B0604020202020204" pitchFamily="34" charset="0"/>
              </a:rPr>
              <a:t>Implementing a Master-Detail Application</a:t>
            </a:r>
            <a:endParaRPr lang="en-US" sz="4000" dirty="0" smtClean="0">
              <a:solidFill>
                <a:schemeClr val="accent1"/>
              </a:solidFill>
              <a:latin typeface="Arial" panose="020B0604020202020204" pitchFamily="34" charset="0"/>
            </a:endParaRPr>
          </a:p>
          <a:p>
            <a:pPr marL="0" indent="0">
              <a:lnSpc>
                <a:spcPct val="90000"/>
              </a:lnSpc>
              <a:spcBef>
                <a:spcPts val="0"/>
              </a:spcBef>
              <a:buNone/>
            </a:pPr>
            <a:r>
              <a:rPr lang="en-US" sz="4000" dirty="0" smtClean="0">
                <a:solidFill>
                  <a:schemeClr val="accent1"/>
                </a:solidFill>
                <a:latin typeface="Arial" panose="020B0604020202020204" pitchFamily="34" charset="0"/>
              </a:rPr>
              <a:t>(Demonstration)</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2172750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4" name="TextBox 3"/>
          <p:cNvSpPr txBox="1"/>
          <p:nvPr>
            <p:custDataLst>
              <p:tags r:id="rId6"/>
            </p:custDataLst>
          </p:nvPr>
        </p:nvSpPr>
        <p:spPr>
          <a:xfrm>
            <a:off x="259080" y="1295400"/>
            <a:ext cx="211963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7"/>
            </p:custDataLst>
          </p:nvPr>
        </p:nvSpPr>
        <p:spPr>
          <a:xfrm>
            <a:off x="259080" y="259080"/>
            <a:ext cx="10452100" cy="7772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t>Day 3 -- Agenda</a:t>
            </a:r>
            <a:endParaRPr lang="en-US" sz="2800" dirty="0"/>
          </a:p>
        </p:txBody>
      </p:sp>
      <p:sp>
        <p:nvSpPr>
          <p:cNvPr id="3" name="Text Placeholder 2"/>
          <p:cNvSpPr>
            <a:spLocks noGrp="1"/>
          </p:cNvSpPr>
          <p:nvPr>
            <p:ph type="body" idx="1"/>
            <p:custDataLst>
              <p:tags r:id="rId8"/>
            </p:custDataLst>
          </p:nvPr>
        </p:nvSpPr>
        <p:spPr>
          <a:xfrm>
            <a:off x="3026410" y="1295400"/>
            <a:ext cx="768096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buFont typeface="+mj-lt"/>
              <a:buAutoNum type="arabicPeriod" startAt="18"/>
            </a:pPr>
            <a:r>
              <a:rPr lang="en-US" dirty="0" smtClean="0"/>
              <a:t>Notepad Controls</a:t>
            </a:r>
          </a:p>
          <a:p>
            <a:pPr marL="342900" indent="-342900">
              <a:buAutoNum type="arabicPeriod" startAt="18"/>
            </a:pPr>
            <a:r>
              <a:rPr lang="en-US" dirty="0"/>
              <a:t>The Usage of SAPUI5 </a:t>
            </a:r>
            <a:r>
              <a:rPr lang="en-US" dirty="0" smtClean="0"/>
              <a:t>Mobile</a:t>
            </a:r>
          </a:p>
          <a:p>
            <a:pPr marL="342900" indent="-342900">
              <a:buAutoNum type="arabicPeriod" startAt="18"/>
            </a:pPr>
            <a:r>
              <a:rPr lang="en-US" dirty="0" smtClean="0"/>
              <a:t>Describing </a:t>
            </a:r>
            <a:r>
              <a:rPr lang="en-US" dirty="0"/>
              <a:t>Remote OData </a:t>
            </a:r>
            <a:r>
              <a:rPr lang="en-US" dirty="0" smtClean="0"/>
              <a:t>Service</a:t>
            </a:r>
          </a:p>
          <a:p>
            <a:pPr marL="342900" indent="-342900">
              <a:buAutoNum type="arabicPeriod" startAt="18"/>
            </a:pPr>
            <a:r>
              <a:rPr lang="en-US" dirty="0"/>
              <a:t> Working with the Mock </a:t>
            </a:r>
            <a:r>
              <a:rPr lang="en-US" dirty="0" smtClean="0"/>
              <a:t>Server</a:t>
            </a:r>
          </a:p>
          <a:p>
            <a:pPr marL="342900" indent="-342900">
              <a:buAutoNum type="arabicPeriod" startAt="18"/>
            </a:pPr>
            <a:r>
              <a:rPr lang="en-US" dirty="0"/>
              <a:t>Introducing Unit Test and Integration </a:t>
            </a:r>
            <a:r>
              <a:rPr lang="en-US" dirty="0" smtClean="0"/>
              <a:t>Test</a:t>
            </a:r>
          </a:p>
          <a:p>
            <a:pPr marL="342900" indent="-342900">
              <a:buAutoNum type="arabicPeriod" startAt="18"/>
            </a:pPr>
            <a:r>
              <a:rPr lang="en-US" dirty="0" smtClean="0"/>
              <a:t>Describing SAP HANA Cloud Platform Deployment</a:t>
            </a:r>
          </a:p>
        </p:txBody>
      </p:sp>
    </p:spTree>
    <p:custDataLst>
      <p:tags r:id="rId1"/>
    </p:custDataLst>
    <p:extLst>
      <p:ext uri="{BB962C8B-B14F-4D97-AF65-F5344CB8AC3E}">
        <p14:creationId xmlns:p14="http://schemas.microsoft.com/office/powerpoint/2010/main" val="4398915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Routing and Navigation </a:t>
            </a:r>
            <a:endParaRPr lang="en-GB" sz="4000" dirty="0" smtClean="0">
              <a:solidFill>
                <a:schemeClr val="accent1"/>
              </a:solidFill>
              <a:latin typeface="Arial" panose="020B0604020202020204" pitchFamily="34" charset="0"/>
            </a:endParaRPr>
          </a:p>
        </p:txBody>
      </p:sp>
    </p:spTree>
    <p:custDataLst>
      <p:tags r:id="rId1"/>
    </p:custDataLst>
    <p:extLst>
      <p:ext uri="{BB962C8B-B14F-4D97-AF65-F5344CB8AC3E}">
        <p14:creationId xmlns:p14="http://schemas.microsoft.com/office/powerpoint/2010/main" val="1033006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700" dirty="0">
                <a:solidFill>
                  <a:schemeClr val="accent1"/>
                </a:solidFill>
              </a:rPr>
              <a:t>Routing and Navigation </a:t>
            </a:r>
            <a:r>
              <a:rPr lang="en-GB" sz="1400" dirty="0">
                <a:solidFill>
                  <a:schemeClr val="accent1"/>
                </a:solidFill>
              </a:rPr>
              <a:t/>
            </a:r>
            <a:br>
              <a:rPr lang="en-GB" sz="1400" dirty="0">
                <a:solidFill>
                  <a:schemeClr val="accent1"/>
                </a:solidFill>
              </a:rPr>
            </a:br>
            <a:endParaRPr lang="en-US" dirty="0"/>
          </a:p>
        </p:txBody>
      </p:sp>
      <p:sp>
        <p:nvSpPr>
          <p:cNvPr id="3" name="Text Placeholder 2"/>
          <p:cNvSpPr>
            <a:spLocks noGrp="1"/>
          </p:cNvSpPr>
          <p:nvPr>
            <p:ph type="body" idx="1"/>
          </p:nvPr>
        </p:nvSpPr>
        <p:spPr/>
        <p:txBody>
          <a:bodyPr/>
          <a:lstStyle/>
          <a:p>
            <a:r>
              <a:rPr lang="en-US" dirty="0"/>
              <a:t> </a:t>
            </a:r>
            <a:r>
              <a:rPr lang="en-US" sz="1600" dirty="0"/>
              <a:t>SAPUI5 router </a:t>
            </a:r>
            <a:r>
              <a:rPr lang="en-US" sz="1600" dirty="0" smtClean="0"/>
              <a:t>class </a:t>
            </a:r>
            <a:r>
              <a:rPr lang="en-US" altLang="zh-CN" sz="1600" dirty="0" smtClean="0"/>
              <a:t>is used</a:t>
            </a:r>
            <a:r>
              <a:rPr lang="en-US" sz="1600" dirty="0" smtClean="0"/>
              <a:t> </a:t>
            </a:r>
            <a:r>
              <a:rPr lang="en-US" sz="1600" dirty="0"/>
              <a:t>to load the pages and update the URL </a:t>
            </a:r>
            <a:r>
              <a:rPr lang="en-US" sz="1600" dirty="0" smtClean="0"/>
              <a:t>automatically and </a:t>
            </a:r>
            <a:r>
              <a:rPr lang="en-US" sz="1600" dirty="0"/>
              <a:t>connect the views by triggering navigation </a:t>
            </a:r>
            <a:r>
              <a:rPr lang="en-US" sz="1600" dirty="0" smtClean="0"/>
              <a:t>events.</a:t>
            </a:r>
            <a:endParaRPr lang="en-US" sz="1600" dirty="0"/>
          </a:p>
        </p:txBody>
      </p:sp>
      <p:pic>
        <p:nvPicPr>
          <p:cNvPr id="4" name="Picture 3"/>
          <p:cNvPicPr>
            <a:picLocks noChangeAspect="1"/>
          </p:cNvPicPr>
          <p:nvPr/>
        </p:nvPicPr>
        <p:blipFill>
          <a:blip r:embed="rId2"/>
          <a:stretch>
            <a:fillRect/>
          </a:stretch>
        </p:blipFill>
        <p:spPr>
          <a:xfrm>
            <a:off x="717785" y="1907518"/>
            <a:ext cx="2336134" cy="3908911"/>
          </a:xfrm>
          <a:prstGeom prst="rect">
            <a:avLst/>
          </a:prstGeom>
        </p:spPr>
      </p:pic>
      <p:sp>
        <p:nvSpPr>
          <p:cNvPr id="5" name="Rectangle 4"/>
          <p:cNvSpPr/>
          <p:nvPr/>
        </p:nvSpPr>
        <p:spPr>
          <a:xfrm>
            <a:off x="3595457" y="1836052"/>
            <a:ext cx="7025920" cy="3970318"/>
          </a:xfrm>
          <a:prstGeom prst="rect">
            <a:avLst/>
          </a:prstGeom>
        </p:spPr>
        <p:txBody>
          <a:bodyPr wrap="square">
            <a:spAutoFit/>
          </a:bodyPr>
          <a:lstStyle/>
          <a:p>
            <a:r>
              <a:rPr lang="en-US" sz="1200" dirty="0" err="1"/>
              <a:t>config</a:t>
            </a:r>
            <a:endParaRPr lang="en-US" sz="1200" dirty="0"/>
          </a:p>
          <a:p>
            <a:endParaRPr lang="en-US" sz="1200" dirty="0"/>
          </a:p>
          <a:p>
            <a:r>
              <a:rPr lang="en-US" sz="1200" dirty="0"/>
              <a:t>This section contains the global router configuration and default values that apply for all routes and targets. We define the router class that we want to use and where our views are located in the app. To load and display views automatically, we also specify which control is used to display the pages and what aggregation should be filled when a new page is displayed.</a:t>
            </a:r>
          </a:p>
          <a:p>
            <a:endParaRPr lang="en-US" sz="1200" dirty="0"/>
          </a:p>
          <a:p>
            <a:r>
              <a:rPr lang="en-US" sz="1200" dirty="0"/>
              <a:t>routes</a:t>
            </a:r>
          </a:p>
          <a:p>
            <a:endParaRPr lang="en-US" sz="1200" dirty="0"/>
          </a:p>
          <a:p>
            <a:r>
              <a:rPr lang="en-US" sz="1200" dirty="0"/>
              <a:t>Each route defines a name, a pattern, and one or more targets to navigate to when the route has been hit. The pattern is basically the URL part that matches to the route, we define two routes for our app. The first one is a default route that will show the overview page with the content from the previous steps, and the second is the detail route with the URL pattern detail that will show a new page.</a:t>
            </a:r>
          </a:p>
          <a:p>
            <a:endParaRPr lang="en-US" sz="1200" dirty="0"/>
          </a:p>
          <a:p>
            <a:r>
              <a:rPr lang="en-US" sz="1200" dirty="0"/>
              <a:t>targets</a:t>
            </a:r>
          </a:p>
          <a:p>
            <a:endParaRPr lang="en-US" sz="1200" dirty="0"/>
          </a:p>
          <a:p>
            <a:r>
              <a:rPr lang="en-US" sz="1200" dirty="0"/>
              <a:t>A target defines a view that is displayed, it is associated with one or more routes and it can also be displayed manually from within the app. Whenever a target is displayed, the corresponding view is loaded and shown in the app. In our app we simply define two targets with a view name that corresponds to the target name.</a:t>
            </a:r>
          </a:p>
        </p:txBody>
      </p:sp>
      <p:pic>
        <p:nvPicPr>
          <p:cNvPr id="6" name="Picture 5"/>
          <p:cNvPicPr>
            <a:picLocks noChangeAspect="1"/>
          </p:cNvPicPr>
          <p:nvPr/>
        </p:nvPicPr>
        <p:blipFill>
          <a:blip r:embed="rId3"/>
          <a:stretch>
            <a:fillRect/>
          </a:stretch>
        </p:blipFill>
        <p:spPr>
          <a:xfrm>
            <a:off x="6512716" y="1576852"/>
            <a:ext cx="4108661" cy="4147149"/>
          </a:xfrm>
          <a:prstGeom prst="rect">
            <a:avLst/>
          </a:prstGeom>
        </p:spPr>
      </p:pic>
    </p:spTree>
    <p:extLst>
      <p:ext uri="{BB962C8B-B14F-4D97-AF65-F5344CB8AC3E}">
        <p14:creationId xmlns:p14="http://schemas.microsoft.com/office/powerpoint/2010/main" val="7762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US" sz="4000" dirty="0" smtClean="0">
                <a:solidFill>
                  <a:schemeClr val="accent1"/>
                </a:solidFill>
                <a:latin typeface="Arial" panose="020B0604020202020204" pitchFamily="34" charset="0"/>
                <a:hlinkClick r:id="rId8"/>
              </a:rPr>
              <a:t>31</a:t>
            </a:r>
            <a:r>
              <a:rPr lang="en-US" sz="4000" dirty="0" smtClean="0">
                <a:solidFill>
                  <a:schemeClr val="accent1"/>
                </a:solidFill>
                <a:latin typeface="Arial" panose="020B0604020202020204" pitchFamily="34" charset="0"/>
              </a:rPr>
              <a:t>, </a:t>
            </a:r>
            <a:r>
              <a:rPr lang="en-US" sz="4000" dirty="0" smtClean="0">
                <a:solidFill>
                  <a:schemeClr val="accent1"/>
                </a:solidFill>
                <a:latin typeface="Arial" panose="020B0604020202020204" pitchFamily="34" charset="0"/>
                <a:hlinkClick r:id="rId9"/>
              </a:rPr>
              <a:t>32</a:t>
            </a:r>
            <a:r>
              <a:rPr lang="en-US" sz="4000" dirty="0" smtClean="0">
                <a:solidFill>
                  <a:schemeClr val="accent1"/>
                </a:solidFill>
                <a:latin typeface="Arial" panose="020B0604020202020204" pitchFamily="34" charset="0"/>
              </a:rPr>
              <a:t>, </a:t>
            </a:r>
            <a:r>
              <a:rPr lang="en-US" sz="4000" dirty="0" smtClean="0">
                <a:solidFill>
                  <a:schemeClr val="accent1"/>
                </a:solidFill>
                <a:latin typeface="Arial" panose="020B0604020202020204" pitchFamily="34" charset="0"/>
                <a:hlinkClick r:id="rId10"/>
              </a:rPr>
              <a:t>33</a:t>
            </a:r>
            <a:r>
              <a:rPr lang="en-US" sz="4000" dirty="0" smtClean="0">
                <a:solidFill>
                  <a:schemeClr val="accent1"/>
                </a:solidFill>
                <a:latin typeface="Arial" panose="020B0604020202020204" pitchFamily="34" charset="0"/>
              </a:rPr>
              <a:t> </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92969201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Notepad Controls</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6062375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688" y="434937"/>
            <a:ext cx="8221605" cy="388800"/>
          </a:xfrm>
        </p:spPr>
        <p:txBody>
          <a:bodyPr/>
          <a:lstStyle/>
          <a:p>
            <a:r>
              <a:rPr lang="en-GB" sz="2879" dirty="0">
                <a:solidFill>
                  <a:schemeClr val="accent1"/>
                </a:solidFill>
              </a:rPr>
              <a:t>Overview</a:t>
            </a:r>
            <a:endParaRPr lang="en-US" sz="2879" dirty="0">
              <a:solidFill>
                <a:schemeClr val="accent1"/>
              </a:solidFill>
            </a:endParaRPr>
          </a:p>
        </p:txBody>
      </p:sp>
      <p:sp>
        <p:nvSpPr>
          <p:cNvPr id="5" name="Text Placeholder 4"/>
          <p:cNvSpPr>
            <a:spLocks noGrp="1"/>
          </p:cNvSpPr>
          <p:nvPr>
            <p:ph type="body" sz="quarter" idx="10"/>
          </p:nvPr>
        </p:nvSpPr>
        <p:spPr/>
        <p:txBody>
          <a:bodyPr/>
          <a:lstStyle/>
          <a:p>
            <a:pPr>
              <a:spcBef>
                <a:spcPts val="1440"/>
              </a:spcBef>
            </a:pPr>
            <a:r>
              <a:rPr lang="en-US" sz="1799" dirty="0"/>
              <a:t>There are two approaches to develop UI5 Controls, either with tool support, or just as part of a plain JS file. This section deals with creating custom controls in JavaScript with the </a:t>
            </a:r>
            <a:r>
              <a:rPr lang="en-US" sz="1799" dirty="0">
                <a:solidFill>
                  <a:schemeClr val="tx2"/>
                </a:solidFill>
                <a:latin typeface="Consolas" pitchFamily="49" charset="0"/>
                <a:cs typeface="Consolas" pitchFamily="49" charset="0"/>
              </a:rPr>
              <a:t>extend</a:t>
            </a:r>
            <a:r>
              <a:rPr lang="en-US" sz="1799" dirty="0">
                <a:solidFill>
                  <a:schemeClr val="tx2"/>
                </a:solidFill>
              </a:rPr>
              <a:t> </a:t>
            </a:r>
            <a:r>
              <a:rPr lang="en-US" sz="1799" dirty="0"/>
              <a:t>method.</a:t>
            </a:r>
          </a:p>
          <a:p>
            <a:pPr>
              <a:spcBef>
                <a:spcPts val="1440"/>
              </a:spcBef>
            </a:pPr>
            <a:r>
              <a:rPr lang="de-DE" sz="1799" dirty="0"/>
              <a:t>Since an IDE is not needed to create new controls with the </a:t>
            </a:r>
            <a:r>
              <a:rPr lang="de-DE" sz="1799" dirty="0">
                <a:solidFill>
                  <a:schemeClr val="tx2"/>
                </a:solidFill>
                <a:latin typeface="Consolas" pitchFamily="49" charset="0"/>
                <a:cs typeface="Consolas" pitchFamily="49" charset="0"/>
              </a:rPr>
              <a:t>extend</a:t>
            </a:r>
            <a:r>
              <a:rPr lang="de-DE" sz="1799" dirty="0"/>
              <a:t> method these controls have been named "Notepad Controls".</a:t>
            </a:r>
          </a:p>
          <a:p>
            <a:pPr>
              <a:spcBef>
                <a:spcPts val="1440"/>
              </a:spcBef>
            </a:pPr>
            <a:r>
              <a:rPr lang="en-US" sz="1799" dirty="0"/>
              <a:t>Technically, this functionality is not restricted to Controls. Arbitrary objects derived from </a:t>
            </a:r>
            <a:r>
              <a:rPr lang="en-US" sz="1799" dirty="0" err="1">
                <a:solidFill>
                  <a:schemeClr val="tx2"/>
                </a:solidFill>
                <a:latin typeface="Consolas" pitchFamily="49" charset="0"/>
                <a:cs typeface="Consolas" pitchFamily="49" charset="0"/>
              </a:rPr>
              <a:t>sap.ui.base.Object</a:t>
            </a:r>
            <a:r>
              <a:rPr lang="en-US" sz="1799" dirty="0"/>
              <a:t> can be created or extended</a:t>
            </a:r>
            <a:r>
              <a:rPr lang="en-US" sz="1799" dirty="0" smtClean="0"/>
              <a:t>.</a:t>
            </a:r>
            <a:endParaRPr lang="en-US" sz="1799" dirty="0"/>
          </a:p>
        </p:txBody>
      </p:sp>
    </p:spTree>
    <p:extLst>
      <p:ext uri="{BB962C8B-B14F-4D97-AF65-F5344CB8AC3E}">
        <p14:creationId xmlns:p14="http://schemas.microsoft.com/office/powerpoint/2010/main" val="94178733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69" y="488203"/>
            <a:ext cx="8221605" cy="388800"/>
          </a:xfrm>
        </p:spPr>
        <p:txBody>
          <a:bodyPr/>
          <a:lstStyle/>
          <a:p>
            <a:r>
              <a:rPr lang="de-DE" sz="2879" dirty="0">
                <a:solidFill>
                  <a:schemeClr val="accent1"/>
                </a:solidFill>
              </a:rPr>
              <a:t>The </a:t>
            </a:r>
            <a:r>
              <a:rPr lang="de-DE" sz="2879" dirty="0">
                <a:solidFill>
                  <a:schemeClr val="accent1"/>
                </a:solidFill>
                <a:latin typeface="Consolas" pitchFamily="49" charset="0"/>
                <a:cs typeface="Consolas" pitchFamily="49" charset="0"/>
              </a:rPr>
              <a:t>extend</a:t>
            </a:r>
            <a:r>
              <a:rPr lang="de-DE" sz="2879" dirty="0">
                <a:solidFill>
                  <a:schemeClr val="accent1"/>
                </a:solidFill>
              </a:rPr>
              <a:t> Method</a:t>
            </a:r>
            <a:endParaRPr lang="en-US" sz="2879" dirty="0">
              <a:solidFill>
                <a:schemeClr val="accent1"/>
              </a:solidFill>
            </a:endParaRPr>
          </a:p>
        </p:txBody>
      </p:sp>
      <p:sp>
        <p:nvSpPr>
          <p:cNvPr id="3" name="Text Placeholder 2"/>
          <p:cNvSpPr>
            <a:spLocks noGrp="1"/>
          </p:cNvSpPr>
          <p:nvPr>
            <p:ph type="body" sz="quarter" idx="10"/>
          </p:nvPr>
        </p:nvSpPr>
        <p:spPr>
          <a:xfrm>
            <a:off x="924144" y="1233852"/>
            <a:ext cx="7643030" cy="3950780"/>
          </a:xfrm>
        </p:spPr>
        <p:txBody>
          <a:bodyPr/>
          <a:lstStyle/>
          <a:p>
            <a:pPr>
              <a:spcBef>
                <a:spcPts val="1080"/>
              </a:spcBef>
            </a:pPr>
            <a:r>
              <a:rPr lang="en-US" sz="1799" dirty="0"/>
              <a:t>The </a:t>
            </a:r>
            <a:r>
              <a:rPr lang="en-US" sz="1799" dirty="0">
                <a:solidFill>
                  <a:schemeClr val="tx2"/>
                </a:solidFill>
                <a:latin typeface="Consolas" pitchFamily="49" charset="0"/>
                <a:cs typeface="Consolas" pitchFamily="49" charset="0"/>
              </a:rPr>
              <a:t>extend()</a:t>
            </a:r>
            <a:r>
              <a:rPr lang="en-US" sz="1799" dirty="0"/>
              <a:t> method is available on all Controls (and the base classes) and is used to define a new subclass. </a:t>
            </a:r>
          </a:p>
          <a:p>
            <a:pPr>
              <a:spcBef>
                <a:spcPts val="1080"/>
              </a:spcBef>
            </a:pPr>
            <a:r>
              <a:rPr lang="de-DE" sz="1799" dirty="0" err="1"/>
              <a:t>Creating</a:t>
            </a:r>
            <a:r>
              <a:rPr lang="de-DE" sz="1799" dirty="0"/>
              <a:t> a </a:t>
            </a:r>
            <a:r>
              <a:rPr lang="de-DE" sz="1799" dirty="0" err="1"/>
              <a:t>new</a:t>
            </a:r>
            <a:r>
              <a:rPr lang="de-DE" sz="1799" dirty="0"/>
              <a:t> </a:t>
            </a:r>
            <a:r>
              <a:rPr lang="de-DE" sz="1799" dirty="0" err="1"/>
              <a:t>control</a:t>
            </a:r>
            <a:r>
              <a:rPr lang="de-DE" sz="1799" dirty="0"/>
              <a:t>:</a:t>
            </a:r>
          </a:p>
          <a:p>
            <a:pPr marL="308507" indent="-308507">
              <a:spcBef>
                <a:spcPts val="1080"/>
              </a:spcBef>
              <a:buFont typeface="Arial" pitchFamily="34" charset="0"/>
              <a:buChar char="•"/>
            </a:pPr>
            <a:r>
              <a:rPr lang="en-US" sz="1799" dirty="0" err="1">
                <a:solidFill>
                  <a:schemeClr val="tx2"/>
                </a:solidFill>
                <a:latin typeface="Consolas" pitchFamily="49" charset="0"/>
                <a:cs typeface="Consolas" pitchFamily="49" charset="0"/>
              </a:rPr>
              <a:t>sap.ui.core.Control.extend</a:t>
            </a:r>
            <a:r>
              <a:rPr lang="en-US" sz="1799" dirty="0">
                <a:solidFill>
                  <a:schemeClr val="tx2"/>
                </a:solidFill>
                <a:latin typeface="Consolas" pitchFamily="49" charset="0"/>
                <a:cs typeface="Consolas" pitchFamily="49" charset="0"/>
              </a:rPr>
              <a:t>(</a:t>
            </a:r>
            <a:r>
              <a:rPr lang="en-US" sz="1799" dirty="0" err="1">
                <a:solidFill>
                  <a:schemeClr val="tx2"/>
                </a:solidFill>
                <a:latin typeface="Consolas" pitchFamily="49" charset="0"/>
                <a:cs typeface="Consolas" pitchFamily="49" charset="0"/>
              </a:rPr>
              <a:t>sName</a:t>
            </a:r>
            <a:r>
              <a:rPr lang="en-US" sz="1799" dirty="0">
                <a:solidFill>
                  <a:schemeClr val="tx2"/>
                </a:solidFill>
                <a:latin typeface="Consolas" pitchFamily="49" charset="0"/>
                <a:cs typeface="Consolas" pitchFamily="49" charset="0"/>
              </a:rPr>
              <a:t>, </a:t>
            </a:r>
            <a:r>
              <a:rPr lang="en-US" sz="1799" dirty="0" err="1">
                <a:solidFill>
                  <a:schemeClr val="tx2"/>
                </a:solidFill>
                <a:latin typeface="Consolas" pitchFamily="49" charset="0"/>
                <a:cs typeface="Consolas" pitchFamily="49" charset="0"/>
              </a:rPr>
              <a:t>oDefinition</a:t>
            </a:r>
            <a:r>
              <a:rPr lang="en-US" sz="1799" dirty="0">
                <a:solidFill>
                  <a:schemeClr val="tx2"/>
                </a:solidFill>
                <a:latin typeface="Consolas" pitchFamily="49" charset="0"/>
                <a:cs typeface="Consolas" pitchFamily="49" charset="0"/>
              </a:rPr>
              <a:t>);</a:t>
            </a:r>
          </a:p>
          <a:p>
            <a:pPr>
              <a:spcBef>
                <a:spcPts val="1080"/>
              </a:spcBef>
            </a:pPr>
            <a:r>
              <a:rPr lang="en-US" sz="1799" dirty="0"/>
              <a:t>Creating a new Control which inherits from Button:</a:t>
            </a:r>
          </a:p>
          <a:p>
            <a:pPr marL="308507" indent="-308507">
              <a:spcBef>
                <a:spcPts val="1080"/>
              </a:spcBef>
              <a:buFont typeface="Arial" pitchFamily="34" charset="0"/>
              <a:buChar char="•"/>
            </a:pPr>
            <a:r>
              <a:rPr lang="en-US" sz="1799" dirty="0" err="1">
                <a:solidFill>
                  <a:schemeClr val="tx2"/>
                </a:solidFill>
                <a:latin typeface="Consolas" pitchFamily="49" charset="0"/>
                <a:cs typeface="Consolas" pitchFamily="49" charset="0"/>
              </a:rPr>
              <a:t>sap.ui.commons.Button.extend</a:t>
            </a:r>
            <a:r>
              <a:rPr lang="en-US" sz="1799" dirty="0">
                <a:solidFill>
                  <a:schemeClr val="tx2"/>
                </a:solidFill>
                <a:latin typeface="Consolas" pitchFamily="49" charset="0"/>
                <a:cs typeface="Consolas" pitchFamily="49" charset="0"/>
              </a:rPr>
              <a:t>(</a:t>
            </a:r>
            <a:r>
              <a:rPr lang="en-US" sz="1799" dirty="0" err="1">
                <a:solidFill>
                  <a:schemeClr val="tx2"/>
                </a:solidFill>
                <a:latin typeface="Consolas" pitchFamily="49" charset="0"/>
                <a:cs typeface="Consolas" pitchFamily="49" charset="0"/>
              </a:rPr>
              <a:t>sName</a:t>
            </a:r>
            <a:r>
              <a:rPr lang="en-US" sz="1799" dirty="0">
                <a:solidFill>
                  <a:schemeClr val="tx2"/>
                </a:solidFill>
                <a:latin typeface="Consolas" pitchFamily="49" charset="0"/>
                <a:cs typeface="Consolas" pitchFamily="49" charset="0"/>
              </a:rPr>
              <a:t>, </a:t>
            </a:r>
            <a:r>
              <a:rPr lang="en-US" sz="1799" dirty="0" err="1">
                <a:solidFill>
                  <a:schemeClr val="tx2"/>
                </a:solidFill>
                <a:latin typeface="Consolas" pitchFamily="49" charset="0"/>
                <a:cs typeface="Consolas" pitchFamily="49" charset="0"/>
              </a:rPr>
              <a:t>oDefinition</a:t>
            </a:r>
            <a:r>
              <a:rPr lang="en-US" sz="1799" dirty="0">
                <a:solidFill>
                  <a:schemeClr val="tx2"/>
                </a:solidFill>
                <a:latin typeface="Consolas" pitchFamily="49" charset="0"/>
                <a:cs typeface="Consolas" pitchFamily="49" charset="0"/>
              </a:rPr>
              <a:t>);</a:t>
            </a:r>
          </a:p>
          <a:p>
            <a:pPr>
              <a:spcBef>
                <a:spcPts val="1080"/>
              </a:spcBef>
            </a:pPr>
            <a:r>
              <a:rPr lang="en-US" b="0" dirty="0"/>
              <a:t>The parameters to this function are the name and the definition of the new </a:t>
            </a:r>
            <a:r>
              <a:rPr lang="en-US" b="0" dirty="0" smtClean="0"/>
              <a:t>control type.</a:t>
            </a:r>
            <a:r>
              <a:rPr lang="en-US" b="0" dirty="0"/>
              <a:t> </a:t>
            </a:r>
            <a:r>
              <a:rPr lang="en-US" b="0" dirty="0" smtClean="0"/>
              <a:t>The </a:t>
            </a:r>
            <a:r>
              <a:rPr lang="en-US" b="0" dirty="0"/>
              <a:t>definition part contains information about the </a:t>
            </a:r>
            <a:r>
              <a:rPr lang="en-US" b="0" dirty="0" smtClean="0"/>
              <a:t>control API, which </a:t>
            </a:r>
            <a:r>
              <a:rPr lang="en-US" b="0" dirty="0"/>
              <a:t>properties, aggregations, </a:t>
            </a:r>
            <a:r>
              <a:rPr lang="en-US" b="0" dirty="0" smtClean="0"/>
              <a:t>events, etc. the control has and </a:t>
            </a:r>
            <a:r>
              <a:rPr lang="en-US" b="0" dirty="0"/>
              <a:t>the implementation of the </a:t>
            </a:r>
            <a:r>
              <a:rPr lang="en-US" b="0" dirty="0" smtClean="0"/>
              <a:t>control </a:t>
            </a:r>
            <a:r>
              <a:rPr lang="en-US" b="0" dirty="0"/>
              <a:t>methods. </a:t>
            </a:r>
            <a:endParaRPr lang="en-US" b="0" dirty="0" smtClean="0"/>
          </a:p>
          <a:p>
            <a:pPr>
              <a:spcBef>
                <a:spcPts val="1080"/>
              </a:spcBef>
            </a:pPr>
            <a:r>
              <a:rPr lang="en-US" b="0" dirty="0" smtClean="0"/>
              <a:t>Some </a:t>
            </a:r>
            <a:r>
              <a:rPr lang="en-US" b="0" dirty="0"/>
              <a:t>methods such as the getters and setters for the properties and aggregations or the methods for attaching/detaching event </a:t>
            </a:r>
            <a:r>
              <a:rPr lang="en-US" b="0" dirty="0" smtClean="0"/>
              <a:t>handlers  </a:t>
            </a:r>
            <a:r>
              <a:rPr lang="en-US" b="0" dirty="0"/>
              <a:t>are automatically created by UI5.</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81303799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36" y="416998"/>
            <a:ext cx="8221605" cy="388800"/>
          </a:xfrm>
        </p:spPr>
        <p:txBody>
          <a:bodyPr/>
          <a:lstStyle/>
          <a:p>
            <a:r>
              <a:rPr lang="de-DE" sz="2879" dirty="0">
                <a:solidFill>
                  <a:schemeClr val="accent1"/>
                </a:solidFill>
              </a:rPr>
              <a:t>Control Definition</a:t>
            </a:r>
            <a:endParaRPr lang="en-US" sz="2879" dirty="0">
              <a:solidFill>
                <a:schemeClr val="accent1"/>
              </a:solidFill>
            </a:endParaRPr>
          </a:p>
        </p:txBody>
      </p:sp>
      <p:sp>
        <p:nvSpPr>
          <p:cNvPr id="3" name="Text Placeholder 2"/>
          <p:cNvSpPr>
            <a:spLocks noGrp="1"/>
          </p:cNvSpPr>
          <p:nvPr>
            <p:ph type="body" sz="quarter" idx="10"/>
          </p:nvPr>
        </p:nvSpPr>
        <p:spPr/>
        <p:txBody>
          <a:bodyPr/>
          <a:lstStyle/>
          <a:p>
            <a:r>
              <a:rPr lang="en-US" sz="1600" b="0" dirty="0" smtClean="0"/>
              <a:t>The definition object for a custom control may contain metadata, public and private methods, event handler and the renderer.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82" y="2563285"/>
            <a:ext cx="7656335" cy="2385669"/>
          </a:xfrm>
          <a:prstGeom prst="rect">
            <a:avLst/>
          </a:prstGeom>
          <a:effectLst>
            <a:innerShdw blurRad="114300">
              <a:prstClr val="black"/>
            </a:innerShdw>
          </a:effectLst>
        </p:spPr>
      </p:pic>
    </p:spTree>
    <p:extLst>
      <p:ext uri="{BB962C8B-B14F-4D97-AF65-F5344CB8AC3E}">
        <p14:creationId xmlns:p14="http://schemas.microsoft.com/office/powerpoint/2010/main" val="4013946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err="1"/>
              <a:t>Exercise</a:t>
            </a:r>
            <a:r>
              <a:rPr lang="de-DE" sz="2879" dirty="0"/>
              <a:t> 1 – Create a Simple </a:t>
            </a:r>
            <a:r>
              <a:rPr lang="de-DE" sz="2879" dirty="0" err="1"/>
              <a:t>Application</a:t>
            </a:r>
            <a:endParaRPr lang="en-US" sz="2879" dirty="0"/>
          </a:p>
        </p:txBody>
      </p:sp>
      <p:sp>
        <p:nvSpPr>
          <p:cNvPr id="3" name="Text Placeholder 2"/>
          <p:cNvSpPr>
            <a:spLocks noGrp="1"/>
          </p:cNvSpPr>
          <p:nvPr>
            <p:ph type="body" sz="quarter" idx="10"/>
          </p:nvPr>
        </p:nvSpPr>
        <p:spPr>
          <a:xfrm>
            <a:off x="955064" y="1336758"/>
            <a:ext cx="4180574" cy="4181529"/>
          </a:xfrm>
        </p:spPr>
        <p:txBody>
          <a:bodyPr>
            <a:noAutofit/>
          </a:bodyPr>
          <a:lstStyle/>
          <a:p>
            <a:pPr marL="308507" indent="-308507">
              <a:buFont typeface="+mj-lt"/>
              <a:buAutoNum type="arabicPeriod"/>
            </a:pPr>
            <a:r>
              <a:rPr lang="de-DE" sz="1440" dirty="0" smtClean="0"/>
              <a:t>Open SAP WEB IDE in </a:t>
            </a:r>
            <a:r>
              <a:rPr lang="de-DE" sz="1440" dirty="0"/>
              <a:t>your browser</a:t>
            </a:r>
          </a:p>
          <a:p>
            <a:pPr marL="308507" indent="-308507">
              <a:buFont typeface="+mj-lt"/>
              <a:buAutoNum type="arabicPeriod"/>
            </a:pPr>
            <a:r>
              <a:rPr lang="de-DE" sz="1440" dirty="0"/>
              <a:t>Create a </a:t>
            </a:r>
            <a:r>
              <a:rPr lang="de-DE" sz="1440" dirty="0">
                <a:solidFill>
                  <a:schemeClr val="accent3"/>
                </a:solidFill>
                <a:latin typeface="Consolas" pitchFamily="49" charset="0"/>
                <a:cs typeface="Consolas" pitchFamily="49" charset="0"/>
              </a:rPr>
              <a:t>new </a:t>
            </a:r>
            <a:r>
              <a:rPr lang="de-DE" sz="1440" dirty="0" smtClean="0">
                <a:solidFill>
                  <a:schemeClr val="accent3"/>
                </a:solidFill>
                <a:latin typeface="Consolas" pitchFamily="49" charset="0"/>
                <a:cs typeface="Consolas" pitchFamily="49" charset="0"/>
              </a:rPr>
              <a:t>sap.m.Panel</a:t>
            </a:r>
            <a:r>
              <a:rPr lang="de-DE" sz="1440" dirty="0" smtClean="0">
                <a:solidFill>
                  <a:schemeClr val="accent3"/>
                </a:solidFill>
              </a:rPr>
              <a:t> </a:t>
            </a:r>
            <a:r>
              <a:rPr lang="de-DE" sz="1440" dirty="0"/>
              <a:t>and set </a:t>
            </a:r>
            <a:r>
              <a:rPr lang="de-DE" sz="1440" dirty="0" smtClean="0"/>
              <a:t>its “headerText“ </a:t>
            </a:r>
            <a:r>
              <a:rPr lang="de-DE" sz="1440" dirty="0"/>
              <a:t>to </a:t>
            </a:r>
            <a:r>
              <a:rPr lang="de-DE" sz="1440" dirty="0" smtClean="0"/>
              <a:t>“Enter Data“ </a:t>
            </a:r>
            <a:endParaRPr lang="de-DE" sz="1440" dirty="0"/>
          </a:p>
          <a:p>
            <a:pPr marL="308507" indent="-308507">
              <a:buFont typeface="+mj-lt"/>
              <a:buAutoNum type="arabicPeriod"/>
            </a:pPr>
            <a:r>
              <a:rPr lang="de-DE" sz="1440" dirty="0"/>
              <a:t>Create a VerticalLayout with two Labels, two </a:t>
            </a:r>
            <a:r>
              <a:rPr lang="de-DE" sz="1440" dirty="0" smtClean="0"/>
              <a:t>Input </a:t>
            </a:r>
            <a:r>
              <a:rPr lang="de-DE" sz="1440" dirty="0"/>
              <a:t>and a </a:t>
            </a:r>
            <a:r>
              <a:rPr lang="de-DE" sz="1440" dirty="0" smtClean="0"/>
              <a:t>Button </a:t>
            </a:r>
            <a:endParaRPr lang="de-DE" sz="1440" dirty="0"/>
          </a:p>
          <a:p>
            <a:pPr marL="499896" lvl="2" indent="-257089">
              <a:buFont typeface="Arial" pitchFamily="34" charset="0"/>
              <a:buChar char="•"/>
            </a:pPr>
            <a:r>
              <a:rPr lang="de-DE" sz="1260" b="1" dirty="0">
                <a:solidFill>
                  <a:schemeClr val="accent3"/>
                </a:solidFill>
                <a:latin typeface="Consolas" pitchFamily="49" charset="0"/>
                <a:cs typeface="Consolas" pitchFamily="49" charset="0"/>
              </a:rPr>
              <a:t>new sap.ui.layout.VerticalLayout </a:t>
            </a:r>
            <a:endParaRPr lang="de-DE" sz="1260" b="1" dirty="0" smtClean="0">
              <a:solidFill>
                <a:schemeClr val="accent3"/>
              </a:solidFill>
              <a:latin typeface="Consolas" pitchFamily="49" charset="0"/>
              <a:cs typeface="Consolas" pitchFamily="49" charset="0"/>
            </a:endParaRPr>
          </a:p>
          <a:p>
            <a:pPr marL="499896" lvl="2" indent="-257089">
              <a:buFont typeface="Arial" pitchFamily="34" charset="0"/>
              <a:buChar char="•"/>
            </a:pPr>
            <a:r>
              <a:rPr lang="de-DE" sz="1260" b="1" dirty="0" smtClean="0">
                <a:solidFill>
                  <a:schemeClr val="accent3"/>
                </a:solidFill>
                <a:latin typeface="Consolas" pitchFamily="49" charset="0"/>
                <a:cs typeface="Consolas" pitchFamily="49" charset="0"/>
              </a:rPr>
              <a:t>new sap.m.Label         </a:t>
            </a:r>
            <a:r>
              <a:rPr lang="de-DE" sz="1260" dirty="0">
                <a:latin typeface="Consolas" pitchFamily="49" charset="0"/>
                <a:cs typeface="Consolas" pitchFamily="49" charset="0"/>
              </a:rPr>
              <a:t/>
            </a:r>
            <a:br>
              <a:rPr lang="de-DE" sz="1260" dirty="0">
                <a:latin typeface="Consolas" pitchFamily="49" charset="0"/>
                <a:cs typeface="Consolas" pitchFamily="49" charset="0"/>
              </a:rPr>
            </a:br>
            <a:r>
              <a:rPr lang="de-DE" sz="1260" dirty="0"/>
              <a:t>(text:  </a:t>
            </a:r>
            <a:r>
              <a:rPr lang="de-DE" sz="1260" dirty="0" smtClean="0"/>
              <a:t>“First </a:t>
            </a:r>
            <a:r>
              <a:rPr lang="de-DE" sz="1260" dirty="0"/>
              <a:t>Name“ / </a:t>
            </a:r>
            <a:r>
              <a:rPr lang="de-DE" sz="1260" dirty="0" smtClean="0"/>
              <a:t>“Last </a:t>
            </a:r>
            <a:r>
              <a:rPr lang="de-DE" sz="1260" dirty="0"/>
              <a:t>Name“)</a:t>
            </a:r>
          </a:p>
          <a:p>
            <a:pPr marL="499896" lvl="2" indent="-257089">
              <a:buFont typeface="Arial" pitchFamily="34" charset="0"/>
              <a:buChar char="•"/>
            </a:pPr>
            <a:r>
              <a:rPr lang="de-DE" sz="1260" b="1" dirty="0">
                <a:solidFill>
                  <a:schemeClr val="accent3"/>
                </a:solidFill>
                <a:latin typeface="Consolas" pitchFamily="49" charset="0"/>
                <a:cs typeface="Consolas" pitchFamily="49" charset="0"/>
              </a:rPr>
              <a:t>new </a:t>
            </a:r>
            <a:r>
              <a:rPr lang="de-DE" sz="1260" b="1" dirty="0" smtClean="0">
                <a:solidFill>
                  <a:schemeClr val="accent3"/>
                </a:solidFill>
                <a:latin typeface="Consolas" pitchFamily="49" charset="0"/>
                <a:cs typeface="Consolas" pitchFamily="49" charset="0"/>
              </a:rPr>
              <a:t>sap.m.Input</a:t>
            </a:r>
            <a:endParaRPr lang="de-DE" sz="1260" b="1" dirty="0">
              <a:solidFill>
                <a:schemeClr val="accent3"/>
              </a:solidFill>
              <a:latin typeface="Consolas" pitchFamily="49" charset="0"/>
              <a:cs typeface="Consolas" pitchFamily="49" charset="0"/>
            </a:endParaRPr>
          </a:p>
          <a:p>
            <a:pPr marL="499896" lvl="2" indent="-257089">
              <a:buFont typeface="Arial" pitchFamily="34" charset="0"/>
              <a:buChar char="•"/>
            </a:pPr>
            <a:r>
              <a:rPr lang="de-DE" sz="1260" b="1" dirty="0">
                <a:solidFill>
                  <a:schemeClr val="accent3"/>
                </a:solidFill>
                <a:latin typeface="Consolas" pitchFamily="49" charset="0"/>
                <a:cs typeface="Consolas" pitchFamily="49" charset="0"/>
              </a:rPr>
              <a:t>new </a:t>
            </a:r>
            <a:r>
              <a:rPr lang="de-DE" sz="1260" b="1" dirty="0" smtClean="0">
                <a:solidFill>
                  <a:schemeClr val="accent3"/>
                </a:solidFill>
                <a:latin typeface="Consolas" pitchFamily="49" charset="0"/>
                <a:cs typeface="Consolas" pitchFamily="49" charset="0"/>
              </a:rPr>
              <a:t>sap.m.Button   </a:t>
            </a:r>
            <a:r>
              <a:rPr lang="de-DE" sz="1260" dirty="0" smtClean="0">
                <a:solidFill>
                  <a:srgbClr val="FF0000"/>
                </a:solidFill>
                <a:latin typeface="Consolas" pitchFamily="49" charset="0"/>
                <a:cs typeface="Consolas" pitchFamily="49" charset="0"/>
              </a:rPr>
              <a:t>     </a:t>
            </a:r>
            <a:r>
              <a:rPr lang="de-DE" sz="1260" dirty="0">
                <a:latin typeface="Consolas" pitchFamily="49" charset="0"/>
                <a:cs typeface="Consolas" pitchFamily="49" charset="0"/>
              </a:rPr>
              <a:t/>
            </a:r>
            <a:br>
              <a:rPr lang="de-DE" sz="1260" dirty="0">
                <a:latin typeface="Consolas" pitchFamily="49" charset="0"/>
                <a:cs typeface="Consolas" pitchFamily="49" charset="0"/>
              </a:rPr>
            </a:br>
            <a:r>
              <a:rPr lang="de-DE" sz="1260" dirty="0"/>
              <a:t>(text: </a:t>
            </a:r>
            <a:r>
              <a:rPr lang="de-DE" sz="1260" dirty="0" smtClean="0"/>
              <a:t>“Submit</a:t>
            </a:r>
            <a:r>
              <a:rPr lang="de-DE" sz="1260" dirty="0"/>
              <a:t>“)</a:t>
            </a:r>
          </a:p>
          <a:p>
            <a:pPr marL="308507" indent="-308507">
              <a:buFont typeface="+mj-lt"/>
              <a:buAutoNum type="arabicPeriod"/>
            </a:pPr>
            <a:r>
              <a:rPr lang="de-DE" sz="1440" dirty="0"/>
              <a:t>Add the Labels, the </a:t>
            </a:r>
            <a:r>
              <a:rPr lang="de-DE" sz="1440" dirty="0" smtClean="0"/>
              <a:t>Inputs </a:t>
            </a:r>
            <a:r>
              <a:rPr lang="de-DE" sz="1440" dirty="0"/>
              <a:t>and the Button to the Layout </a:t>
            </a:r>
          </a:p>
          <a:p>
            <a:pPr marL="499896" lvl="2" indent="-257089">
              <a:buFont typeface="Arial" pitchFamily="34" charset="0"/>
              <a:buChar char="•"/>
            </a:pPr>
            <a:endParaRPr lang="de-DE" sz="1260" dirty="0"/>
          </a:p>
          <a:p>
            <a:pPr marL="499896" lvl="2" indent="-257089">
              <a:buFont typeface="Arial" pitchFamily="34" charset="0"/>
              <a:buChar char="•"/>
            </a:pPr>
            <a:endParaRPr lang="de-DE" sz="1260" dirty="0"/>
          </a:p>
          <a:p>
            <a:pPr marL="499896" lvl="2" indent="-257089">
              <a:buFont typeface="Arial" pitchFamily="34" charset="0"/>
              <a:buChar char="•"/>
            </a:pPr>
            <a:endParaRPr lang="en-US" sz="1260" dirty="0"/>
          </a:p>
        </p:txBody>
      </p:sp>
      <p:sp>
        <p:nvSpPr>
          <p:cNvPr id="10" name="Text Placeholder 2_"/>
          <p:cNvSpPr>
            <a:spLocks noGrp="1"/>
          </p:cNvSpPr>
          <p:nvPr>
            <p:ph type="body" sz="quarter" idx="11"/>
          </p:nvPr>
        </p:nvSpPr>
        <p:spPr>
          <a:xfrm>
            <a:off x="5880234" y="3386656"/>
            <a:ext cx="3479029" cy="2209869"/>
          </a:xfrm>
        </p:spPr>
        <p:txBody>
          <a:bodyPr>
            <a:noAutofit/>
          </a:bodyPr>
          <a:lstStyle/>
          <a:p>
            <a:pPr marL="308507" indent="-308507">
              <a:buFont typeface="+mj-lt"/>
              <a:buAutoNum type="arabicPeriod" startAt="5"/>
            </a:pPr>
            <a:r>
              <a:rPr lang="de-DE" sz="1440" dirty="0"/>
              <a:t>Add </a:t>
            </a:r>
            <a:r>
              <a:rPr lang="de-DE" sz="1440" dirty="0" err="1"/>
              <a:t>the</a:t>
            </a:r>
            <a:r>
              <a:rPr lang="de-DE" sz="1440" dirty="0"/>
              <a:t> Layout </a:t>
            </a:r>
            <a:r>
              <a:rPr lang="de-DE" sz="1440" dirty="0" err="1"/>
              <a:t>to</a:t>
            </a:r>
            <a:r>
              <a:rPr lang="de-DE" sz="1440" dirty="0"/>
              <a:t> </a:t>
            </a:r>
            <a:r>
              <a:rPr lang="de-DE" sz="1440" dirty="0" err="1"/>
              <a:t>the</a:t>
            </a:r>
            <a:r>
              <a:rPr lang="de-DE" sz="1440" dirty="0"/>
              <a:t> Panel </a:t>
            </a:r>
            <a:r>
              <a:rPr lang="de-DE" sz="1440" dirty="0" err="1"/>
              <a:t>using</a:t>
            </a:r>
            <a:r>
              <a:rPr lang="de-DE" sz="1440" dirty="0"/>
              <a:t> </a:t>
            </a:r>
            <a:r>
              <a:rPr lang="de-DE" sz="1440" dirty="0" err="1"/>
              <a:t>the</a:t>
            </a:r>
            <a:r>
              <a:rPr lang="de-DE" sz="1440" dirty="0"/>
              <a:t>  </a:t>
            </a:r>
            <a:r>
              <a:rPr lang="de-DE" sz="1440" dirty="0" err="1">
                <a:solidFill>
                  <a:schemeClr val="accent3"/>
                </a:solidFill>
                <a:latin typeface="Consolas" pitchFamily="49" charset="0"/>
                <a:cs typeface="Consolas" pitchFamily="49" charset="0"/>
              </a:rPr>
              <a:t>addContent</a:t>
            </a:r>
            <a:r>
              <a:rPr lang="de-DE" sz="1440" dirty="0">
                <a:solidFill>
                  <a:schemeClr val="accent3"/>
                </a:solidFill>
                <a:latin typeface="Consolas" pitchFamily="49" charset="0"/>
                <a:cs typeface="Consolas" pitchFamily="49" charset="0"/>
              </a:rPr>
              <a:t>()</a:t>
            </a:r>
            <a:r>
              <a:rPr lang="de-DE" sz="1440" dirty="0">
                <a:solidFill>
                  <a:schemeClr val="accent3"/>
                </a:solidFill>
              </a:rPr>
              <a:t> </a:t>
            </a:r>
            <a:r>
              <a:rPr lang="de-DE" sz="1440" dirty="0" err="1"/>
              <a:t>method</a:t>
            </a:r>
            <a:endParaRPr lang="de-DE" sz="1440" dirty="0"/>
          </a:p>
          <a:p>
            <a:pPr marL="308507" indent="-308507">
              <a:buFont typeface="+mj-lt"/>
              <a:buAutoNum type="arabicPeriod" startAt="5"/>
            </a:pPr>
            <a:r>
              <a:rPr lang="de-DE" sz="1440" dirty="0"/>
              <a:t>Add a press handler to the Button that displays the values of the </a:t>
            </a:r>
            <a:r>
              <a:rPr lang="de-DE" sz="1440" dirty="0" smtClean="0"/>
              <a:t>Inputs. </a:t>
            </a:r>
            <a:endParaRPr lang="de-DE" sz="1440" dirty="0"/>
          </a:p>
          <a:p>
            <a:pPr marL="499896" lvl="2" indent="-257089">
              <a:buClr>
                <a:schemeClr val="accent1"/>
              </a:buClr>
              <a:buFont typeface="Arial" pitchFamily="34" charset="0"/>
              <a:buChar char="•"/>
            </a:pPr>
            <a:r>
              <a:rPr lang="de-DE" sz="1260" b="1" dirty="0" err="1">
                <a:solidFill>
                  <a:schemeClr val="accent3"/>
                </a:solidFill>
                <a:latin typeface="Consolas" pitchFamily="49" charset="0"/>
                <a:cs typeface="Consolas" pitchFamily="49" charset="0"/>
              </a:rPr>
              <a:t>attachPress</a:t>
            </a:r>
            <a:r>
              <a:rPr lang="de-DE" sz="1260" b="1" dirty="0">
                <a:solidFill>
                  <a:schemeClr val="accent3"/>
                </a:solidFill>
                <a:latin typeface="Consolas" pitchFamily="49" charset="0"/>
                <a:cs typeface="Consolas" pitchFamily="49" charset="0"/>
              </a:rPr>
              <a:t>(</a:t>
            </a:r>
            <a:r>
              <a:rPr lang="de-DE" sz="1260" b="1" dirty="0" err="1">
                <a:solidFill>
                  <a:schemeClr val="accent3"/>
                </a:solidFill>
                <a:latin typeface="Consolas" pitchFamily="49" charset="0"/>
                <a:cs typeface="Consolas" pitchFamily="49" charset="0"/>
              </a:rPr>
              <a:t>function</a:t>
            </a:r>
            <a:r>
              <a:rPr lang="de-DE" sz="1260" b="1" dirty="0">
                <a:solidFill>
                  <a:schemeClr val="accent3"/>
                </a:solidFill>
                <a:latin typeface="Consolas" pitchFamily="49" charset="0"/>
                <a:cs typeface="Consolas" pitchFamily="49" charset="0"/>
              </a:rPr>
              <a:t>() {…})</a:t>
            </a:r>
          </a:p>
          <a:p>
            <a:pPr marL="499896" lvl="2" indent="-257089">
              <a:buClr>
                <a:schemeClr val="accent1"/>
              </a:buClr>
              <a:buFont typeface="Arial" pitchFamily="34" charset="0"/>
              <a:buChar char="•"/>
            </a:pPr>
            <a:r>
              <a:rPr lang="de-DE" sz="1260" b="1" dirty="0" err="1">
                <a:solidFill>
                  <a:schemeClr val="accent3"/>
                </a:solidFill>
                <a:latin typeface="Consolas" pitchFamily="49" charset="0"/>
                <a:cs typeface="Consolas" pitchFamily="49" charset="0"/>
              </a:rPr>
              <a:t>getValue</a:t>
            </a:r>
            <a:r>
              <a:rPr lang="de-DE" sz="1260" b="1" dirty="0">
                <a:solidFill>
                  <a:schemeClr val="accent3"/>
                </a:solidFill>
                <a:latin typeface="Consolas" pitchFamily="49" charset="0"/>
                <a:cs typeface="Consolas" pitchFamily="49" charset="0"/>
              </a:rPr>
              <a:t>()</a:t>
            </a:r>
            <a:endParaRPr lang="de-DE" sz="1260" b="1" kern="0" dirty="0">
              <a:solidFill>
                <a:schemeClr val="accent3"/>
              </a:solidFill>
              <a:ea typeface="Arial Unicode MS" pitchFamily="34" charset="-128"/>
              <a:cs typeface="Arial Unicode MS" pitchFamily="34" charset="-128"/>
            </a:endParaRPr>
          </a:p>
          <a:p>
            <a:pPr marL="499896" lvl="2" indent="-257089">
              <a:buFont typeface="Arial" pitchFamily="34" charset="0"/>
              <a:buChar char="•"/>
            </a:pPr>
            <a:endParaRPr lang="de-DE" sz="1260" dirty="0"/>
          </a:p>
          <a:p>
            <a:pPr marL="499896" lvl="2" indent="-257089">
              <a:buFont typeface="Arial" pitchFamily="34" charset="0"/>
              <a:buChar char="•"/>
            </a:pPr>
            <a:endParaRPr lang="de-DE" sz="1260" dirty="0"/>
          </a:p>
          <a:p>
            <a:pPr marL="499896" lvl="2" indent="-257089">
              <a:buFont typeface="Arial" pitchFamily="34" charset="0"/>
              <a:buChar char="•"/>
            </a:pPr>
            <a:endParaRPr lang="en-US" sz="1260" dirty="0"/>
          </a:p>
        </p:txBody>
      </p:sp>
      <p:sp>
        <p:nvSpPr>
          <p:cNvPr id="6" name="Rounded Rectangle 5">
            <a:hlinkClick r:id="rId2" action="ppaction://hlinksldjump" highlightClick="1"/>
          </p:cNvPr>
          <p:cNvSpPr/>
          <p:nvPr/>
        </p:nvSpPr>
        <p:spPr bwMode="gray">
          <a:xfrm>
            <a:off x="7503357" y="541476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5" name="Picture 4"/>
          <p:cNvPicPr>
            <a:picLocks noChangeAspect="1"/>
          </p:cNvPicPr>
          <p:nvPr/>
        </p:nvPicPr>
        <p:blipFill>
          <a:blip r:embed="rId3"/>
          <a:stretch>
            <a:fillRect/>
          </a:stretch>
        </p:blipFill>
        <p:spPr>
          <a:xfrm>
            <a:off x="7015993" y="842401"/>
            <a:ext cx="2343270" cy="2508379"/>
          </a:xfrm>
          <a:prstGeom prst="rect">
            <a:avLst/>
          </a:prstGeom>
        </p:spPr>
      </p:pic>
    </p:spTree>
    <p:extLst>
      <p:ext uri="{BB962C8B-B14F-4D97-AF65-F5344CB8AC3E}">
        <p14:creationId xmlns:p14="http://schemas.microsoft.com/office/powerpoint/2010/main" val="2471961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764" y="395111"/>
            <a:ext cx="7644188" cy="680203"/>
          </a:xfrm>
        </p:spPr>
        <p:txBody>
          <a:bodyPr/>
          <a:lstStyle/>
          <a:p>
            <a:r>
              <a:rPr lang="de-DE" sz="2879" dirty="0">
                <a:solidFill>
                  <a:schemeClr val="accent1"/>
                </a:solidFill>
              </a:rPr>
              <a:t>Basic Example</a:t>
            </a:r>
            <a:br>
              <a:rPr lang="de-DE" sz="2879" dirty="0">
                <a:solidFill>
                  <a:schemeClr val="accent1"/>
                </a:solidFill>
              </a:rPr>
            </a:br>
            <a:endParaRPr lang="en-US" sz="126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81" y="2035289"/>
            <a:ext cx="7656335" cy="3133141"/>
          </a:xfrm>
          <a:prstGeom prst="rect">
            <a:avLst/>
          </a:prstGeom>
          <a:effectLst>
            <a:innerShdw blurRad="114300">
              <a:prstClr val="black"/>
            </a:inn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82" y="1399411"/>
            <a:ext cx="7656335" cy="394350"/>
          </a:xfrm>
          <a:prstGeom prst="rect">
            <a:avLst/>
          </a:prstGeom>
          <a:effectLst>
            <a:innerShdw blurRad="114300">
              <a:prstClr val="black"/>
            </a:innerShdw>
          </a:effectLst>
        </p:spPr>
      </p:pic>
    </p:spTree>
    <p:extLst>
      <p:ext uri="{BB962C8B-B14F-4D97-AF65-F5344CB8AC3E}">
        <p14:creationId xmlns:p14="http://schemas.microsoft.com/office/powerpoint/2010/main" val="24160349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gray">
          <a:xfrm>
            <a:off x="4864606" y="2402186"/>
            <a:ext cx="3739814" cy="2951515"/>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6" name="Rectangle 5"/>
          <p:cNvSpPr/>
          <p:nvPr/>
        </p:nvSpPr>
        <p:spPr bwMode="gray">
          <a:xfrm>
            <a:off x="961391" y="2402186"/>
            <a:ext cx="3739814" cy="2951515"/>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372202" y="476993"/>
            <a:ext cx="8221605" cy="388800"/>
          </a:xfrm>
        </p:spPr>
        <p:txBody>
          <a:bodyPr/>
          <a:lstStyle/>
          <a:p>
            <a:r>
              <a:rPr lang="de-DE" sz="2879" dirty="0">
                <a:solidFill>
                  <a:schemeClr val="accent1"/>
                </a:solidFill>
              </a:rPr>
              <a:t>Control Metadata </a:t>
            </a:r>
            <a:endParaRPr lang="en-US" sz="2879" dirty="0">
              <a:solidFill>
                <a:schemeClr val="accent1"/>
              </a:solidFill>
            </a:endParaRPr>
          </a:p>
        </p:txBody>
      </p:sp>
      <p:sp>
        <p:nvSpPr>
          <p:cNvPr id="3" name="Text Placeholder 2"/>
          <p:cNvSpPr>
            <a:spLocks noGrp="1"/>
          </p:cNvSpPr>
          <p:nvPr>
            <p:ph type="body" sz="quarter" idx="10"/>
          </p:nvPr>
        </p:nvSpPr>
        <p:spPr>
          <a:xfrm>
            <a:off x="1060661" y="2516350"/>
            <a:ext cx="3568556" cy="3174634"/>
          </a:xfrm>
        </p:spPr>
        <p:txBody>
          <a:bodyPr/>
          <a:lstStyle/>
          <a:p>
            <a:r>
              <a:rPr lang="en-US" dirty="0" smtClean="0">
                <a:solidFill>
                  <a:schemeClr val="tx2"/>
                </a:solidFill>
                <a:latin typeface="Consolas" pitchFamily="49" charset="0"/>
                <a:cs typeface="Consolas" pitchFamily="49" charset="0"/>
              </a:rPr>
              <a:t>type</a:t>
            </a:r>
            <a:r>
              <a:rPr lang="en-US" dirty="0">
                <a:solidFill>
                  <a:schemeClr val="tx2"/>
                </a:solidFill>
                <a:latin typeface="Consolas" pitchFamily="49" charset="0"/>
                <a:cs typeface="Consolas" pitchFamily="49" charset="0"/>
              </a:rPr>
              <a:t>: </a:t>
            </a:r>
            <a:r>
              <a:rPr lang="en-US" b="0" dirty="0"/>
              <a:t>The data type of the Control property</a:t>
            </a:r>
            <a:r>
              <a:rPr lang="en-US" b="0" dirty="0" smtClean="0"/>
              <a:t>.</a:t>
            </a:r>
          </a:p>
          <a:p>
            <a:pPr marL="499896" lvl="2" indent="-257089">
              <a:buFont typeface="Arial" pitchFamily="34" charset="0"/>
              <a:buChar char="•"/>
            </a:pPr>
            <a:r>
              <a:rPr lang="en-US" b="1" dirty="0" smtClean="0">
                <a:solidFill>
                  <a:schemeClr val="tx2"/>
                </a:solidFill>
                <a:latin typeface="Consolas" pitchFamily="49" charset="0"/>
                <a:cs typeface="Consolas" pitchFamily="49" charset="0"/>
              </a:rPr>
              <a:t>string</a:t>
            </a:r>
            <a:r>
              <a:rPr lang="en-US" dirty="0" smtClean="0"/>
              <a:t> for a string property (default)</a:t>
            </a:r>
          </a:p>
          <a:p>
            <a:pPr marL="499896" lvl="2" indent="-257089">
              <a:buFont typeface="Arial" pitchFamily="34" charset="0"/>
              <a:buChar char="•"/>
            </a:pPr>
            <a:r>
              <a:rPr lang="en-US" b="1" dirty="0" err="1">
                <a:solidFill>
                  <a:schemeClr val="tx2"/>
                </a:solidFill>
                <a:latin typeface="Consolas" pitchFamily="49" charset="0"/>
                <a:cs typeface="Consolas" pitchFamily="49" charset="0"/>
              </a:rPr>
              <a:t>int</a:t>
            </a:r>
            <a:r>
              <a:rPr lang="en-US" dirty="0"/>
              <a:t> or float for number properties</a:t>
            </a:r>
          </a:p>
          <a:p>
            <a:pPr marL="499896" lvl="2" indent="-257089">
              <a:buFont typeface="Arial" pitchFamily="34" charset="0"/>
              <a:buChar char="•"/>
            </a:pPr>
            <a:r>
              <a:rPr lang="en-US" b="1" dirty="0" err="1">
                <a:solidFill>
                  <a:schemeClr val="tx2"/>
                </a:solidFill>
                <a:latin typeface="Consolas" pitchFamily="49" charset="0"/>
                <a:cs typeface="Consolas" pitchFamily="49" charset="0"/>
              </a:rPr>
              <a:t>int</a:t>
            </a:r>
            <a:r>
              <a:rPr lang="en-US" b="1" dirty="0">
                <a:solidFill>
                  <a:schemeClr val="tx2"/>
                </a:solidFill>
                <a:latin typeface="Consolas" pitchFamily="49" charset="0"/>
                <a:cs typeface="Consolas" pitchFamily="49" charset="0"/>
              </a:rPr>
              <a:t>[] </a:t>
            </a:r>
            <a:r>
              <a:rPr lang="en-US" dirty="0"/>
              <a:t>for </a:t>
            </a:r>
            <a:r>
              <a:rPr lang="en-US" dirty="0" smtClean="0"/>
              <a:t>an array of integers, </a:t>
            </a:r>
            <a:r>
              <a:rPr lang="en-US" b="1" dirty="0">
                <a:solidFill>
                  <a:schemeClr val="tx2"/>
                </a:solidFill>
                <a:latin typeface="Consolas" pitchFamily="49" charset="0"/>
                <a:cs typeface="Consolas" pitchFamily="49" charset="0"/>
              </a:rPr>
              <a:t>string[] </a:t>
            </a:r>
            <a:r>
              <a:rPr lang="en-US" dirty="0" smtClean="0"/>
              <a:t>for an array of strings, etc.</a:t>
            </a:r>
            <a:endParaRPr lang="en-US" dirty="0"/>
          </a:p>
          <a:p>
            <a:pPr marL="499896" lvl="2" indent="-257089">
              <a:buFont typeface="Arial" pitchFamily="34" charset="0"/>
              <a:buChar char="•"/>
            </a:pPr>
            <a:r>
              <a:rPr lang="en-US" b="1" dirty="0" err="1">
                <a:solidFill>
                  <a:schemeClr val="tx2"/>
                </a:solidFill>
                <a:latin typeface="Consolas" pitchFamily="49" charset="0"/>
                <a:cs typeface="Consolas" pitchFamily="49" charset="0"/>
              </a:rPr>
              <a:t>sap.ui.core.CSSSize</a:t>
            </a:r>
            <a:r>
              <a:rPr lang="en-US" dirty="0"/>
              <a:t> for a </a:t>
            </a:r>
            <a:r>
              <a:rPr lang="en-US" dirty="0" smtClean="0"/>
              <a:t>custom-defined type</a:t>
            </a:r>
            <a:endParaRPr lang="en-US" dirty="0"/>
          </a:p>
          <a:p>
            <a:r>
              <a:rPr lang="en-US" dirty="0" err="1">
                <a:solidFill>
                  <a:schemeClr val="tx2"/>
                </a:solidFill>
                <a:latin typeface="Consolas" pitchFamily="49" charset="0"/>
                <a:cs typeface="Consolas" pitchFamily="49" charset="0"/>
              </a:rPr>
              <a:t>defaultValue</a:t>
            </a:r>
            <a:r>
              <a:rPr lang="en-US" dirty="0">
                <a:solidFill>
                  <a:schemeClr val="tx2"/>
                </a:solidFill>
                <a:latin typeface="Consolas" pitchFamily="49" charset="0"/>
                <a:cs typeface="Consolas" pitchFamily="49" charset="0"/>
              </a:rPr>
              <a:t>: </a:t>
            </a:r>
            <a:r>
              <a:rPr lang="en-US" b="0" dirty="0"/>
              <a:t>The default value </a:t>
            </a:r>
            <a:r>
              <a:rPr lang="en-US" b="0" dirty="0" smtClean="0"/>
              <a:t>of the property. (</a:t>
            </a:r>
            <a:r>
              <a:rPr lang="en-US" b="0" dirty="0" smtClean="0">
                <a:latin typeface="Consolas" pitchFamily="49" charset="0"/>
                <a:cs typeface="Consolas" pitchFamily="49" charset="0"/>
              </a:rPr>
              <a:t>undefined</a:t>
            </a:r>
            <a:r>
              <a:rPr lang="en-US" b="0" dirty="0" smtClean="0"/>
              <a:t> if not set)</a:t>
            </a:r>
            <a:r>
              <a:rPr lang="en-US" dirty="0"/>
              <a:t/>
            </a:r>
            <a:br>
              <a:rPr lang="en-US" dirty="0"/>
            </a:br>
            <a:endParaRPr lang="en-US" b="0" dirty="0"/>
          </a:p>
        </p:txBody>
      </p:sp>
      <p:sp>
        <p:nvSpPr>
          <p:cNvPr id="4" name="Text Placeholder 3"/>
          <p:cNvSpPr>
            <a:spLocks noGrp="1"/>
          </p:cNvSpPr>
          <p:nvPr>
            <p:ph type="body" sz="quarter" idx="11"/>
          </p:nvPr>
        </p:nvSpPr>
        <p:spPr>
          <a:xfrm>
            <a:off x="4936594" y="2495782"/>
            <a:ext cx="3747595" cy="2755078"/>
          </a:xfrm>
        </p:spPr>
        <p:txBody>
          <a:bodyPr/>
          <a:lstStyle/>
          <a:p>
            <a:r>
              <a:rPr lang="en-US" sz="1440" dirty="0">
                <a:latin typeface="Consolas" pitchFamily="49" charset="0"/>
                <a:cs typeface="Consolas" pitchFamily="49" charset="0"/>
              </a:rPr>
              <a:t>properties: { </a:t>
            </a:r>
            <a:br>
              <a:rPr lang="en-US" sz="1440" dirty="0">
                <a:latin typeface="Consolas" pitchFamily="49" charset="0"/>
                <a:cs typeface="Consolas" pitchFamily="49" charset="0"/>
              </a:rPr>
            </a:br>
            <a:r>
              <a:rPr lang="en-US" sz="1440" dirty="0">
                <a:latin typeface="Consolas" pitchFamily="49" charset="0"/>
                <a:cs typeface="Consolas" pitchFamily="49" charset="0"/>
              </a:rPr>
              <a:t>  title: </a:t>
            </a:r>
            <a:r>
              <a:rPr lang="en-US" sz="1440" dirty="0">
                <a:solidFill>
                  <a:schemeClr val="accent5"/>
                </a:solidFill>
                <a:latin typeface="Consolas" pitchFamily="49" charset="0"/>
                <a:cs typeface="Consolas" pitchFamily="49" charset="0"/>
              </a:rPr>
              <a:t>"string"</a:t>
            </a:r>
            <a:r>
              <a:rPr lang="en-US" sz="1440" dirty="0">
                <a:latin typeface="Consolas" pitchFamily="49" charset="0"/>
                <a:cs typeface="Consolas" pitchFamily="49" charset="0"/>
              </a:rPr>
              <a:t>, </a:t>
            </a:r>
            <a:r>
              <a:rPr lang="en-US" sz="1440" i="1" dirty="0">
                <a:latin typeface="Consolas" pitchFamily="49" charset="0"/>
                <a:cs typeface="Consolas" pitchFamily="49" charset="0"/>
              </a:rPr>
              <a:t/>
            </a:r>
            <a:br>
              <a:rPr lang="en-US" sz="1440" i="1" dirty="0">
                <a:latin typeface="Consolas" pitchFamily="49" charset="0"/>
                <a:cs typeface="Consolas" pitchFamily="49" charset="0"/>
              </a:rPr>
            </a:br>
            <a:r>
              <a:rPr lang="en-US" sz="1440" i="1" dirty="0" smtClean="0">
                <a:latin typeface="Consolas" pitchFamily="49" charset="0"/>
                <a:cs typeface="Consolas" pitchFamily="49" charset="0"/>
              </a:rPr>
              <a:t>  </a:t>
            </a:r>
            <a:r>
              <a:rPr lang="en-US" sz="1440" dirty="0" err="1" smtClean="0">
                <a:latin typeface="Consolas" pitchFamily="49" charset="0"/>
                <a:cs typeface="Consolas" pitchFamily="49" charset="0"/>
              </a:rPr>
              <a:t>btnTxt</a:t>
            </a:r>
            <a:r>
              <a:rPr lang="en-US" sz="1440" dirty="0" smtClean="0">
                <a:latin typeface="Consolas" pitchFamily="49" charset="0"/>
                <a:cs typeface="Consolas" pitchFamily="49" charset="0"/>
              </a:rPr>
              <a:t>: </a:t>
            </a:r>
            <a:r>
              <a:rPr lang="en-US" sz="1440" dirty="0">
                <a:latin typeface="Consolas" pitchFamily="49" charset="0"/>
                <a:cs typeface="Consolas" pitchFamily="49" charset="0"/>
              </a:rPr>
              <a:t>{ </a:t>
            </a:r>
            <a:r>
              <a:rPr lang="en-US" sz="1440" dirty="0" err="1">
                <a:latin typeface="Consolas" pitchFamily="49" charset="0"/>
                <a:cs typeface="Consolas" pitchFamily="49" charset="0"/>
              </a:rPr>
              <a:t>defaultValue</a:t>
            </a:r>
            <a:r>
              <a:rPr lang="en-US" sz="1440" dirty="0">
                <a:latin typeface="Consolas" pitchFamily="49" charset="0"/>
                <a:cs typeface="Consolas" pitchFamily="49" charset="0"/>
              </a:rPr>
              <a:t>: </a:t>
            </a:r>
            <a:r>
              <a:rPr lang="en-US" sz="1440" dirty="0">
                <a:solidFill>
                  <a:schemeClr val="accent5"/>
                </a:solidFill>
                <a:latin typeface="Consolas" pitchFamily="49" charset="0"/>
                <a:cs typeface="Consolas" pitchFamily="49" charset="0"/>
              </a:rPr>
              <a:t>"</a:t>
            </a:r>
            <a:r>
              <a:rPr lang="en-US" sz="1440" dirty="0" smtClean="0">
                <a:solidFill>
                  <a:schemeClr val="accent5"/>
                </a:solidFill>
                <a:latin typeface="Consolas" pitchFamily="49" charset="0"/>
                <a:cs typeface="Consolas" pitchFamily="49" charset="0"/>
              </a:rPr>
              <a:t>Search"</a:t>
            </a:r>
            <a:r>
              <a:rPr lang="en-US" sz="1440" dirty="0" smtClean="0">
                <a:latin typeface="Consolas" pitchFamily="49" charset="0"/>
                <a:cs typeface="Consolas" pitchFamily="49" charset="0"/>
              </a:rPr>
              <a:t>}, </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showLogoutButton</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type: </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boolean</a:t>
            </a:r>
            <a:r>
              <a:rPr lang="en-US" sz="1440" dirty="0">
                <a:solidFill>
                  <a:schemeClr val="accent5"/>
                </a:solidFill>
                <a:latin typeface="Consolas" pitchFamily="49" charset="0"/>
                <a:cs typeface="Consolas" pitchFamily="49" charset="0"/>
              </a:rPr>
              <a:t>"</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defaultValue</a:t>
            </a:r>
            <a:r>
              <a:rPr lang="en-US" sz="1440" dirty="0">
                <a:latin typeface="Consolas" pitchFamily="49" charset="0"/>
                <a:cs typeface="Consolas" pitchFamily="49" charset="0"/>
              </a:rPr>
              <a:t>: </a:t>
            </a:r>
            <a:r>
              <a:rPr lang="en-US" sz="1440" dirty="0">
                <a:solidFill>
                  <a:schemeClr val="accent3"/>
                </a:solidFill>
                <a:latin typeface="Consolas" pitchFamily="49" charset="0"/>
                <a:cs typeface="Consolas" pitchFamily="49" charset="0"/>
              </a:rPr>
              <a:t>true</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  }, </a:t>
            </a:r>
            <a:r>
              <a:rPr lang="en-US" sz="1440" i="1" dirty="0">
                <a:latin typeface="Consolas" pitchFamily="49" charset="0"/>
                <a:cs typeface="Consolas" pitchFamily="49" charset="0"/>
              </a:rPr>
              <a:t/>
            </a:r>
            <a:br>
              <a:rPr lang="en-US" sz="1440" i="1" dirty="0">
                <a:latin typeface="Consolas" pitchFamily="49" charset="0"/>
                <a:cs typeface="Consolas" pitchFamily="49" charset="0"/>
              </a:rPr>
            </a:br>
            <a:r>
              <a:rPr lang="en-US" sz="1440" i="1" dirty="0">
                <a:latin typeface="Consolas" pitchFamily="49" charset="0"/>
                <a:cs typeface="Consolas" pitchFamily="49" charset="0"/>
              </a:rPr>
              <a:t>  </a:t>
            </a:r>
            <a:r>
              <a:rPr lang="en-US" sz="1440" dirty="0">
                <a:latin typeface="Consolas" pitchFamily="49" charset="0"/>
                <a:cs typeface="Consolas" pitchFamily="49" charset="0"/>
              </a:rPr>
              <a:t>width: {</a:t>
            </a:r>
            <a:br>
              <a:rPr lang="en-US" sz="1440" dirty="0">
                <a:latin typeface="Consolas" pitchFamily="49" charset="0"/>
                <a:cs typeface="Consolas" pitchFamily="49" charset="0"/>
              </a:rPr>
            </a:br>
            <a:r>
              <a:rPr lang="en-US" sz="1440" dirty="0">
                <a:latin typeface="Consolas" pitchFamily="49" charset="0"/>
                <a:cs typeface="Consolas" pitchFamily="49" charset="0"/>
              </a:rPr>
              <a:t>    type: </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sap.ui.core.CSSSize</a:t>
            </a:r>
            <a:r>
              <a:rPr lang="en-US" sz="1440" dirty="0">
                <a:solidFill>
                  <a:schemeClr val="accent5"/>
                </a:solidFill>
                <a:latin typeface="Consolas" pitchFamily="49" charset="0"/>
                <a:cs typeface="Consolas" pitchFamily="49" charset="0"/>
              </a:rPr>
              <a:t>"</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defaultValue</a:t>
            </a:r>
            <a:r>
              <a:rPr lang="en-US" sz="1440" dirty="0">
                <a:latin typeface="Consolas" pitchFamily="49" charset="0"/>
                <a:cs typeface="Consolas" pitchFamily="49" charset="0"/>
              </a:rPr>
              <a:t>: </a:t>
            </a:r>
            <a:r>
              <a:rPr lang="en-US" sz="1440" dirty="0">
                <a:solidFill>
                  <a:schemeClr val="accent5"/>
                </a:solidFill>
                <a:latin typeface="Consolas" pitchFamily="49" charset="0"/>
                <a:cs typeface="Consolas" pitchFamily="49" charset="0"/>
              </a:rPr>
              <a:t>"50px"</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a:t>
            </a:r>
          </a:p>
        </p:txBody>
      </p:sp>
      <p:sp>
        <p:nvSpPr>
          <p:cNvPr id="5" name="Text Placeholder 2_"/>
          <p:cNvSpPr txBox="1">
            <a:spLocks/>
          </p:cNvSpPr>
          <p:nvPr/>
        </p:nvSpPr>
        <p:spPr bwMode="gray">
          <a:xfrm>
            <a:off x="774959" y="1153582"/>
            <a:ext cx="7643030" cy="62341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80"/>
              </a:spcBef>
            </a:pPr>
            <a:r>
              <a:rPr lang="de-DE" sz="1799" b="0" dirty="0"/>
              <a:t>The metadata in the control definition consists of objects for the control properties, events and aggregations.</a:t>
            </a:r>
          </a:p>
        </p:txBody>
      </p:sp>
      <p:sp>
        <p:nvSpPr>
          <p:cNvPr id="7" name="Rectangle 6"/>
          <p:cNvSpPr/>
          <p:nvPr/>
        </p:nvSpPr>
        <p:spPr>
          <a:xfrm>
            <a:off x="961391" y="1906509"/>
            <a:ext cx="1107996" cy="316562"/>
          </a:xfrm>
          <a:prstGeom prst="rect">
            <a:avLst/>
          </a:prstGeom>
        </p:spPr>
        <p:txBody>
          <a:bodyPr wrap="none">
            <a:spAutoFit/>
          </a:bodyPr>
          <a:lstStyle/>
          <a:p>
            <a:r>
              <a:rPr lang="de-DE" sz="1457" b="1" dirty="0"/>
              <a:t>Properties</a:t>
            </a:r>
          </a:p>
        </p:txBody>
      </p:sp>
      <p:sp>
        <p:nvSpPr>
          <p:cNvPr id="9" name="Rectangle 8"/>
          <p:cNvSpPr/>
          <p:nvPr/>
        </p:nvSpPr>
        <p:spPr>
          <a:xfrm>
            <a:off x="4864606" y="1906509"/>
            <a:ext cx="954107" cy="316562"/>
          </a:xfrm>
          <a:prstGeom prst="rect">
            <a:avLst/>
          </a:prstGeom>
        </p:spPr>
        <p:txBody>
          <a:bodyPr wrap="none">
            <a:spAutoFit/>
          </a:bodyPr>
          <a:lstStyle/>
          <a:p>
            <a:r>
              <a:rPr lang="de-DE" sz="1457" b="1" dirty="0" err="1"/>
              <a:t>Example</a:t>
            </a:r>
            <a:endParaRPr lang="de-DE" sz="1457" b="1" dirty="0"/>
          </a:p>
        </p:txBody>
      </p:sp>
    </p:spTree>
    <p:extLst>
      <p:ext uri="{BB962C8B-B14F-4D97-AF65-F5344CB8AC3E}">
        <p14:creationId xmlns:p14="http://schemas.microsoft.com/office/powerpoint/2010/main" val="411480339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4873482" y="1597462"/>
            <a:ext cx="3739814" cy="3671396"/>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6" name="Rectangle 5"/>
          <p:cNvSpPr/>
          <p:nvPr/>
        </p:nvSpPr>
        <p:spPr bwMode="gray">
          <a:xfrm>
            <a:off x="970267" y="1597462"/>
            <a:ext cx="3739814" cy="3671396"/>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535254" y="368698"/>
            <a:ext cx="7644188" cy="680203"/>
          </a:xfrm>
        </p:spPr>
        <p:txBody>
          <a:bodyPr/>
          <a:lstStyle/>
          <a:p>
            <a:r>
              <a:rPr lang="de-DE" sz="2879" dirty="0" err="1">
                <a:solidFill>
                  <a:schemeClr val="accent1"/>
                </a:solidFill>
              </a:rPr>
              <a:t>Control</a:t>
            </a:r>
            <a:r>
              <a:rPr lang="de-DE" sz="2879" dirty="0">
                <a:solidFill>
                  <a:schemeClr val="accent1"/>
                </a:solidFill>
              </a:rPr>
              <a:t> </a:t>
            </a:r>
            <a:r>
              <a:rPr lang="de-DE" sz="2879" dirty="0" err="1">
                <a:solidFill>
                  <a:schemeClr val="accent1"/>
                </a:solidFill>
              </a:rPr>
              <a:t>Metadata</a:t>
            </a:r>
            <a:r>
              <a:rPr lang="de-DE" dirty="0" smtClean="0">
                <a:solidFill>
                  <a:schemeClr val="accent1"/>
                </a:solidFill>
              </a:rPr>
              <a:t/>
            </a:r>
            <a:br>
              <a:rPr lang="de-DE" dirty="0" smtClean="0">
                <a:solidFill>
                  <a:schemeClr val="accent1"/>
                </a:solidFill>
              </a:rPr>
            </a:br>
            <a:endParaRPr lang="en-US" sz="1260" dirty="0">
              <a:solidFill>
                <a:schemeClr val="accent1"/>
              </a:solidFill>
            </a:endParaRPr>
          </a:p>
        </p:txBody>
      </p:sp>
      <p:sp>
        <p:nvSpPr>
          <p:cNvPr id="3" name="Text Placeholder 2"/>
          <p:cNvSpPr>
            <a:spLocks noGrp="1"/>
          </p:cNvSpPr>
          <p:nvPr>
            <p:ph type="body" sz="quarter" idx="10"/>
          </p:nvPr>
        </p:nvSpPr>
        <p:spPr>
          <a:xfrm>
            <a:off x="1058704" y="1722732"/>
            <a:ext cx="3562940" cy="3688213"/>
          </a:xfrm>
        </p:spPr>
        <p:txBody>
          <a:bodyPr/>
          <a:lstStyle/>
          <a:p>
            <a:r>
              <a:rPr lang="en-US" b="0" dirty="0" smtClean="0"/>
              <a:t>Events </a:t>
            </a:r>
            <a:r>
              <a:rPr lang="en-US" b="0" dirty="0"/>
              <a:t>are specified by the event name only. In many cases there is nothing to configure about them, so just give an empty </a:t>
            </a:r>
            <a:r>
              <a:rPr lang="en-US" b="0" dirty="0" smtClean="0"/>
              <a:t>object.</a:t>
            </a:r>
          </a:p>
          <a:p>
            <a:r>
              <a:rPr lang="en-US" b="0" dirty="0"/>
              <a:t>Controls can enable events to be interrupted by the </a:t>
            </a:r>
            <a:r>
              <a:rPr lang="en-US" b="0" dirty="0" smtClean="0"/>
              <a:t>application, using the </a:t>
            </a:r>
            <a:r>
              <a:rPr lang="en-US" dirty="0" err="1">
                <a:solidFill>
                  <a:schemeClr val="tx2"/>
                </a:solidFill>
                <a:latin typeface="Consolas" pitchFamily="49" charset="0"/>
                <a:cs typeface="Consolas" pitchFamily="49" charset="0"/>
              </a:rPr>
              <a:t>enablePreventDefault</a:t>
            </a:r>
            <a:r>
              <a:rPr lang="en-US" b="0" dirty="0" smtClean="0">
                <a:cs typeface="Consolas" pitchFamily="49" charset="0"/>
              </a:rPr>
              <a:t> flag.</a:t>
            </a:r>
            <a:r>
              <a:rPr lang="en-US" b="0" dirty="0" smtClean="0"/>
              <a:t> </a:t>
            </a:r>
          </a:p>
          <a:p>
            <a:r>
              <a:rPr lang="en-US" sz="1440" dirty="0">
                <a:latin typeface="Consolas" pitchFamily="49" charset="0"/>
                <a:cs typeface="Consolas" pitchFamily="49" charset="0"/>
              </a:rPr>
              <a:t>events: {</a:t>
            </a:r>
            <a:br>
              <a:rPr lang="en-US" sz="1440" dirty="0">
                <a:latin typeface="Consolas" pitchFamily="49" charset="0"/>
                <a:cs typeface="Consolas" pitchFamily="49" charset="0"/>
              </a:rPr>
            </a:br>
            <a:r>
              <a:rPr lang="en-US" sz="1440" dirty="0">
                <a:latin typeface="Consolas" pitchFamily="49" charset="0"/>
                <a:cs typeface="Consolas" pitchFamily="49" charset="0"/>
              </a:rPr>
              <a:t>  logout: {},</a:t>
            </a:r>
            <a:br>
              <a:rPr lang="en-US" sz="1440" dirty="0">
                <a:latin typeface="Consolas" pitchFamily="49" charset="0"/>
                <a:cs typeface="Consolas" pitchFamily="49" charset="0"/>
              </a:rPr>
            </a:br>
            <a:r>
              <a:rPr lang="en-US" sz="1440" dirty="0">
                <a:latin typeface="Consolas" pitchFamily="49" charset="0"/>
                <a:cs typeface="Consolas" pitchFamily="49" charset="0"/>
              </a:rPr>
              <a:t>  close: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enablePreventDefault</a:t>
            </a:r>
            <a:r>
              <a:rPr lang="en-US" sz="1440" dirty="0">
                <a:latin typeface="Consolas" pitchFamily="49" charset="0"/>
                <a:cs typeface="Consolas" pitchFamily="49" charset="0"/>
              </a:rPr>
              <a:t> : </a:t>
            </a:r>
            <a:r>
              <a:rPr lang="en-US" sz="1440" dirty="0">
                <a:solidFill>
                  <a:schemeClr val="tx2"/>
                </a:solidFill>
                <a:latin typeface="Consolas" pitchFamily="49" charset="0"/>
                <a:cs typeface="Consolas" pitchFamily="49" charset="0"/>
              </a:rPr>
              <a:t>true</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a:t>
            </a:r>
          </a:p>
        </p:txBody>
      </p:sp>
      <p:sp>
        <p:nvSpPr>
          <p:cNvPr id="4" name="Text Placeholder 3"/>
          <p:cNvSpPr>
            <a:spLocks noGrp="1"/>
          </p:cNvSpPr>
          <p:nvPr>
            <p:ph type="body" sz="quarter" idx="11"/>
          </p:nvPr>
        </p:nvSpPr>
        <p:spPr>
          <a:xfrm>
            <a:off x="4998034" y="1712448"/>
            <a:ext cx="3616413" cy="3688213"/>
          </a:xfrm>
        </p:spPr>
        <p:txBody>
          <a:bodyPr/>
          <a:lstStyle/>
          <a:p>
            <a:r>
              <a:rPr lang="en-US" b="0" dirty="0" smtClean="0"/>
              <a:t>Aggregations </a:t>
            </a:r>
            <a:r>
              <a:rPr lang="en-US" b="0" dirty="0"/>
              <a:t>and associations </a:t>
            </a:r>
            <a:r>
              <a:rPr lang="en-US" b="0" dirty="0" smtClean="0"/>
              <a:t>are </a:t>
            </a:r>
            <a:r>
              <a:rPr lang="en-US" b="0" dirty="0"/>
              <a:t>defined by their name, along with an object that can have </a:t>
            </a:r>
            <a:r>
              <a:rPr lang="en-US" b="0" dirty="0" smtClean="0"/>
              <a:t>a </a:t>
            </a:r>
            <a:r>
              <a:rPr lang="en-US" dirty="0" smtClean="0">
                <a:solidFill>
                  <a:schemeClr val="tx2"/>
                </a:solidFill>
                <a:latin typeface="Consolas" pitchFamily="49" charset="0"/>
                <a:cs typeface="Consolas" pitchFamily="49" charset="0"/>
              </a:rPr>
              <a:t>type</a:t>
            </a:r>
            <a:r>
              <a:rPr lang="en-US" b="0" dirty="0" smtClean="0"/>
              <a:t>, a </a:t>
            </a:r>
            <a:r>
              <a:rPr lang="en-US" dirty="0" smtClean="0">
                <a:solidFill>
                  <a:schemeClr val="tx2"/>
                </a:solidFill>
                <a:latin typeface="Consolas" pitchFamily="49" charset="0"/>
                <a:cs typeface="Consolas" pitchFamily="49" charset="0"/>
              </a:rPr>
              <a:t>multiple</a:t>
            </a:r>
            <a:r>
              <a:rPr lang="en-US" b="0" dirty="0" smtClean="0"/>
              <a:t> flag and a </a:t>
            </a:r>
            <a:r>
              <a:rPr lang="en-US" dirty="0" err="1" smtClean="0">
                <a:solidFill>
                  <a:schemeClr val="tx2"/>
                </a:solidFill>
                <a:latin typeface="Consolas" pitchFamily="49" charset="0"/>
                <a:cs typeface="Consolas" pitchFamily="49" charset="0"/>
              </a:rPr>
              <a:t>singularName</a:t>
            </a:r>
            <a:r>
              <a:rPr lang="en-US" b="0" dirty="0" smtClean="0"/>
              <a:t>.</a:t>
            </a:r>
          </a:p>
          <a:p>
            <a:r>
              <a:rPr lang="en-US" sz="1440" dirty="0">
                <a:latin typeface="Consolas" pitchFamily="49" charset="0"/>
                <a:cs typeface="Consolas" pitchFamily="49" charset="0"/>
              </a:rPr>
              <a:t>aggregations: {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acceptButton</a:t>
            </a:r>
            <a:r>
              <a:rPr lang="en-US" sz="1440" dirty="0">
                <a:latin typeface="Consolas" pitchFamily="49" charset="0"/>
                <a:cs typeface="Consolas" pitchFamily="49" charset="0"/>
              </a:rPr>
              <a:t>: </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sap.ui.commons.Button</a:t>
            </a:r>
            <a:r>
              <a:rPr lang="en-US" sz="1440" dirty="0">
                <a:solidFill>
                  <a:schemeClr val="accent5"/>
                </a:solidFill>
                <a:latin typeface="Consolas" pitchFamily="49" charset="0"/>
                <a:cs typeface="Consolas" pitchFamily="49" charset="0"/>
              </a:rPr>
              <a:t>"</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worksetItems</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type: </a:t>
            </a:r>
            <a:r>
              <a:rPr lang="en-US" sz="1440" dirty="0">
                <a:solidFill>
                  <a:schemeClr val="accent5"/>
                </a:solidFill>
                <a:latin typeface="Consolas" pitchFamily="49" charset="0"/>
                <a:cs typeface="Consolas" pitchFamily="49" charset="0"/>
              </a:rPr>
              <a:t>"sap.ui.ux3.NavigationItem"</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multiple: </a:t>
            </a:r>
            <a:r>
              <a:rPr lang="en-US" sz="1440" dirty="0">
                <a:solidFill>
                  <a:schemeClr val="accent3"/>
                </a:solidFill>
                <a:latin typeface="Consolas" pitchFamily="49" charset="0"/>
                <a:cs typeface="Consolas" pitchFamily="49" charset="0"/>
              </a:rPr>
              <a:t>true</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singularName</a:t>
            </a:r>
            <a:r>
              <a:rPr lang="en-US" sz="1440" dirty="0">
                <a:latin typeface="Consolas" pitchFamily="49" charset="0"/>
                <a:cs typeface="Consolas" pitchFamily="49" charset="0"/>
              </a:rPr>
              <a:t> : </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worksetItem</a:t>
            </a:r>
            <a:r>
              <a:rPr lang="en-US" sz="1440" dirty="0">
                <a:solidFill>
                  <a:schemeClr val="accent5"/>
                </a:solidFill>
                <a:latin typeface="Consolas" pitchFamily="49" charset="0"/>
                <a:cs typeface="Consolas" pitchFamily="49" charset="0"/>
              </a:rPr>
              <a:t>"</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a:t>
            </a:r>
          </a:p>
        </p:txBody>
      </p:sp>
      <p:sp>
        <p:nvSpPr>
          <p:cNvPr id="7" name="Rectangle 6"/>
          <p:cNvSpPr/>
          <p:nvPr/>
        </p:nvSpPr>
        <p:spPr>
          <a:xfrm>
            <a:off x="970268" y="1162319"/>
            <a:ext cx="798617" cy="316562"/>
          </a:xfrm>
          <a:prstGeom prst="rect">
            <a:avLst/>
          </a:prstGeom>
        </p:spPr>
        <p:txBody>
          <a:bodyPr wrap="none">
            <a:spAutoFit/>
          </a:bodyPr>
          <a:lstStyle/>
          <a:p>
            <a:r>
              <a:rPr lang="de-DE" sz="1457" b="1" dirty="0"/>
              <a:t>Events</a:t>
            </a:r>
          </a:p>
        </p:txBody>
      </p:sp>
      <p:sp>
        <p:nvSpPr>
          <p:cNvPr id="8" name="Rectangle 7"/>
          <p:cNvSpPr/>
          <p:nvPr/>
        </p:nvSpPr>
        <p:spPr>
          <a:xfrm>
            <a:off x="4873483" y="1162319"/>
            <a:ext cx="1386918" cy="316562"/>
          </a:xfrm>
          <a:prstGeom prst="rect">
            <a:avLst/>
          </a:prstGeom>
        </p:spPr>
        <p:txBody>
          <a:bodyPr wrap="none">
            <a:spAutoFit/>
          </a:bodyPr>
          <a:lstStyle/>
          <a:p>
            <a:r>
              <a:rPr lang="de-DE" sz="1457" b="1" dirty="0" err="1"/>
              <a:t>Aggregations</a:t>
            </a:r>
            <a:endParaRPr lang="de-DE" sz="1457" b="1" dirty="0"/>
          </a:p>
        </p:txBody>
      </p:sp>
    </p:spTree>
    <p:extLst>
      <p:ext uri="{BB962C8B-B14F-4D97-AF65-F5344CB8AC3E}">
        <p14:creationId xmlns:p14="http://schemas.microsoft.com/office/powerpoint/2010/main" val="25635218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sz="2879" dirty="0">
                <a:solidFill>
                  <a:schemeClr val="accent1"/>
                </a:solidFill>
              </a:rPr>
              <a:t>Control Methods</a:t>
            </a:r>
            <a:endParaRPr lang="en-US" sz="2879" dirty="0">
              <a:solidFill>
                <a:schemeClr val="accent1"/>
              </a:solidFill>
            </a:endParaRPr>
          </a:p>
        </p:txBody>
      </p:sp>
      <p:sp>
        <p:nvSpPr>
          <p:cNvPr id="6" name="Text Placeholder 5"/>
          <p:cNvSpPr>
            <a:spLocks noGrp="1"/>
          </p:cNvSpPr>
          <p:nvPr>
            <p:ph type="body" sz="quarter" idx="10"/>
          </p:nvPr>
        </p:nvSpPr>
        <p:spPr/>
        <p:txBody>
          <a:bodyPr/>
          <a:lstStyle/>
          <a:p>
            <a:r>
              <a:rPr lang="en-US" b="0" dirty="0"/>
              <a:t>After the metadata is defined, you can add any method implementations to your new Control. </a:t>
            </a:r>
            <a:r>
              <a:rPr lang="en-US" b="0" dirty="0" smtClean="0"/>
              <a:t>The </a:t>
            </a:r>
            <a:r>
              <a:rPr lang="en-US" b="0" dirty="0"/>
              <a:t>method names can be chosen freely, </a:t>
            </a:r>
            <a:r>
              <a:rPr lang="en-US" b="0" dirty="0" smtClean="0"/>
              <a:t>some </a:t>
            </a:r>
            <a:r>
              <a:rPr lang="en-US" b="0" dirty="0"/>
              <a:t>method names must be </a:t>
            </a:r>
            <a:r>
              <a:rPr lang="en-US" b="0" dirty="0" smtClean="0"/>
              <a:t>avoided though:</a:t>
            </a:r>
          </a:p>
          <a:p>
            <a:pPr marL="257089" indent="-257089">
              <a:spcBef>
                <a:spcPts val="540"/>
              </a:spcBef>
              <a:buFont typeface="Arial" pitchFamily="34" charset="0"/>
              <a:buChar char="•"/>
            </a:pPr>
            <a:r>
              <a:rPr lang="en-US" sz="1440" dirty="0"/>
              <a:t>Names of methods that are provided by a super class.</a:t>
            </a:r>
          </a:p>
          <a:p>
            <a:pPr marL="257089" indent="-257089">
              <a:spcBef>
                <a:spcPts val="540"/>
              </a:spcBef>
              <a:buFont typeface="Arial" pitchFamily="34" charset="0"/>
              <a:buChar char="•"/>
            </a:pPr>
            <a:r>
              <a:rPr lang="en-US" sz="1440" dirty="0"/>
              <a:t>Methods starting with </a:t>
            </a:r>
            <a:r>
              <a:rPr lang="en-US" sz="1440" dirty="0">
                <a:solidFill>
                  <a:schemeClr val="tx2"/>
                </a:solidFill>
                <a:latin typeface="Consolas" pitchFamily="49" charset="0"/>
                <a:cs typeface="Consolas" pitchFamily="49" charset="0"/>
              </a:rPr>
              <a:t>set</a:t>
            </a:r>
            <a:r>
              <a:rPr lang="en-US" sz="1440" dirty="0"/>
              <a:t>, </a:t>
            </a:r>
            <a:r>
              <a:rPr lang="en-US" sz="1440" dirty="0">
                <a:solidFill>
                  <a:schemeClr val="tx2"/>
                </a:solidFill>
                <a:latin typeface="Consolas" pitchFamily="49" charset="0"/>
                <a:cs typeface="Consolas" pitchFamily="49" charset="0"/>
              </a:rPr>
              <a:t>get</a:t>
            </a:r>
            <a:r>
              <a:rPr lang="en-US" sz="1440" dirty="0"/>
              <a:t>, </a:t>
            </a:r>
            <a:r>
              <a:rPr lang="en-US" sz="1440" dirty="0">
                <a:solidFill>
                  <a:schemeClr val="tx2"/>
                </a:solidFill>
                <a:latin typeface="Consolas" pitchFamily="49" charset="0"/>
                <a:cs typeface="Consolas" pitchFamily="49" charset="0"/>
              </a:rPr>
              <a:t>insert</a:t>
            </a:r>
            <a:r>
              <a:rPr lang="en-US" sz="1440" dirty="0"/>
              <a:t>, </a:t>
            </a:r>
            <a:r>
              <a:rPr lang="en-US" sz="1440" dirty="0">
                <a:solidFill>
                  <a:schemeClr val="tx2"/>
                </a:solidFill>
                <a:latin typeface="Consolas" pitchFamily="49" charset="0"/>
                <a:cs typeface="Consolas" pitchFamily="49" charset="0"/>
              </a:rPr>
              <a:t>add</a:t>
            </a:r>
            <a:r>
              <a:rPr lang="en-US" sz="1440" dirty="0"/>
              <a:t>, </a:t>
            </a:r>
            <a:r>
              <a:rPr lang="en-US" sz="1440" dirty="0">
                <a:solidFill>
                  <a:schemeClr val="tx2"/>
                </a:solidFill>
                <a:latin typeface="Consolas" pitchFamily="49" charset="0"/>
                <a:cs typeface="Consolas" pitchFamily="49" charset="0"/>
              </a:rPr>
              <a:t>remove</a:t>
            </a:r>
            <a:r>
              <a:rPr lang="en-US" sz="1440" dirty="0"/>
              <a:t> or </a:t>
            </a:r>
            <a:r>
              <a:rPr lang="en-US" sz="1440" dirty="0" err="1">
                <a:solidFill>
                  <a:schemeClr val="tx2"/>
                </a:solidFill>
                <a:latin typeface="Consolas" pitchFamily="49" charset="0"/>
                <a:cs typeface="Consolas" pitchFamily="49" charset="0"/>
              </a:rPr>
              <a:t>indexOf</a:t>
            </a:r>
            <a:r>
              <a:rPr lang="en-US" sz="1440" dirty="0"/>
              <a:t> may collide with setters/getters for properties or aggregations you defined.</a:t>
            </a:r>
          </a:p>
          <a:p>
            <a:pPr marL="257089" indent="-257089">
              <a:spcBef>
                <a:spcPts val="540"/>
              </a:spcBef>
              <a:buFont typeface="Arial" pitchFamily="34" charset="0"/>
              <a:buChar char="•"/>
            </a:pPr>
            <a:r>
              <a:rPr lang="en-US" sz="1440" dirty="0"/>
              <a:t>Methods starting with </a:t>
            </a:r>
            <a:r>
              <a:rPr lang="en-US" sz="1440" dirty="0">
                <a:solidFill>
                  <a:schemeClr val="tx2"/>
                </a:solidFill>
                <a:latin typeface="Consolas" pitchFamily="49" charset="0"/>
                <a:cs typeface="Consolas" pitchFamily="49" charset="0"/>
              </a:rPr>
              <a:t>attach</a:t>
            </a:r>
            <a:r>
              <a:rPr lang="en-US" sz="1440" dirty="0"/>
              <a:t>, </a:t>
            </a:r>
            <a:r>
              <a:rPr lang="en-US" sz="1440" dirty="0">
                <a:solidFill>
                  <a:schemeClr val="tx2"/>
                </a:solidFill>
                <a:latin typeface="Consolas" pitchFamily="49" charset="0"/>
                <a:cs typeface="Consolas" pitchFamily="49" charset="0"/>
              </a:rPr>
              <a:t>detach</a:t>
            </a:r>
            <a:r>
              <a:rPr lang="en-US" sz="1440" dirty="0"/>
              <a:t> or </a:t>
            </a:r>
            <a:r>
              <a:rPr lang="en-US" sz="1440" dirty="0">
                <a:solidFill>
                  <a:schemeClr val="tx2"/>
                </a:solidFill>
                <a:latin typeface="Consolas" pitchFamily="49" charset="0"/>
                <a:cs typeface="Consolas" pitchFamily="49" charset="0"/>
              </a:rPr>
              <a:t>fire</a:t>
            </a:r>
            <a:r>
              <a:rPr lang="en-US" sz="1440" dirty="0"/>
              <a:t> may collide with methods created for events.</a:t>
            </a:r>
          </a:p>
          <a:p>
            <a:r>
              <a:rPr lang="en-US" b="0" dirty="0"/>
              <a:t>There are some method names you may use but which have a special meaning:</a:t>
            </a:r>
          </a:p>
          <a:p>
            <a:pPr marL="257089" indent="-257089">
              <a:spcBef>
                <a:spcPts val="540"/>
              </a:spcBef>
              <a:buFont typeface="Arial" pitchFamily="34" charset="0"/>
              <a:buChar char="•"/>
            </a:pPr>
            <a:r>
              <a:rPr lang="en-US" sz="1440" dirty="0">
                <a:solidFill>
                  <a:schemeClr val="tx2"/>
                </a:solidFill>
                <a:latin typeface="Consolas" pitchFamily="49" charset="0"/>
                <a:cs typeface="Consolas" pitchFamily="49" charset="0"/>
              </a:rPr>
              <a:t>on...</a:t>
            </a:r>
            <a:r>
              <a:rPr lang="en-US" sz="1440" dirty="0"/>
              <a:t>: Methods starting with "on" are event handlers that are automatically bound to browser events.</a:t>
            </a:r>
          </a:p>
          <a:p>
            <a:pPr marL="257089" indent="-257089">
              <a:spcBef>
                <a:spcPts val="540"/>
              </a:spcBef>
              <a:buFont typeface="Arial" pitchFamily="34" charset="0"/>
              <a:buChar char="•"/>
            </a:pPr>
            <a:r>
              <a:rPr lang="en-US" sz="1440" dirty="0" err="1">
                <a:solidFill>
                  <a:schemeClr val="tx2"/>
                </a:solidFill>
                <a:latin typeface="Consolas" pitchFamily="49" charset="0"/>
                <a:cs typeface="Consolas" pitchFamily="49" charset="0"/>
              </a:rPr>
              <a:t>init</a:t>
            </a:r>
            <a:r>
              <a:rPr lang="en-US" sz="1440" dirty="0"/>
              <a:t>: Is the name of the initialization function called right after Control instantiation.</a:t>
            </a:r>
          </a:p>
          <a:p>
            <a:pPr marL="257089" indent="-257089">
              <a:spcBef>
                <a:spcPts val="540"/>
              </a:spcBef>
              <a:buFont typeface="Arial" pitchFamily="34" charset="0"/>
              <a:buChar char="•"/>
            </a:pPr>
            <a:r>
              <a:rPr lang="en-US" sz="1440" dirty="0">
                <a:solidFill>
                  <a:schemeClr val="tx2"/>
                </a:solidFill>
                <a:latin typeface="Consolas" pitchFamily="49" charset="0"/>
                <a:cs typeface="Consolas" pitchFamily="49" charset="0"/>
              </a:rPr>
              <a:t>renderer</a:t>
            </a:r>
            <a:r>
              <a:rPr lang="en-US" sz="1440" dirty="0"/>
              <a:t>: The name of the function that creates the HTML for the control.</a:t>
            </a:r>
            <a:r>
              <a:rPr lang="en-US" b="0" dirty="0"/>
              <a:t/>
            </a:r>
            <a:br>
              <a:rPr lang="en-US" b="0" dirty="0"/>
            </a:br>
            <a:endParaRPr lang="en-US" b="0" dirty="0" smtClean="0"/>
          </a:p>
        </p:txBody>
      </p:sp>
    </p:spTree>
    <p:extLst>
      <p:ext uri="{BB962C8B-B14F-4D97-AF65-F5344CB8AC3E}">
        <p14:creationId xmlns:p14="http://schemas.microsoft.com/office/powerpoint/2010/main" val="419296878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398" y="367978"/>
            <a:ext cx="7644188" cy="680203"/>
          </a:xfrm>
        </p:spPr>
        <p:txBody>
          <a:bodyPr/>
          <a:lstStyle/>
          <a:p>
            <a:r>
              <a:rPr lang="de-DE" sz="2879" dirty="0" err="1">
                <a:solidFill>
                  <a:schemeClr val="accent1"/>
                </a:solidFill>
              </a:rPr>
              <a:t>Control</a:t>
            </a:r>
            <a:r>
              <a:rPr lang="de-DE" sz="2879" dirty="0">
                <a:solidFill>
                  <a:schemeClr val="accent1"/>
                </a:solidFill>
              </a:rPr>
              <a:t> </a:t>
            </a:r>
            <a:r>
              <a:rPr lang="de-DE" sz="2879" dirty="0" err="1">
                <a:solidFill>
                  <a:schemeClr val="accent1"/>
                </a:solidFill>
              </a:rPr>
              <a:t>Methods</a:t>
            </a:r>
            <a:r>
              <a:rPr lang="de-DE" sz="2879" dirty="0">
                <a:solidFill>
                  <a:schemeClr val="accent1"/>
                </a:solidFill>
              </a:rPr>
              <a:t/>
            </a:r>
            <a:br>
              <a:rPr lang="de-DE" sz="2879" dirty="0">
                <a:solidFill>
                  <a:schemeClr val="accent1"/>
                </a:solidFill>
              </a:rPr>
            </a:br>
            <a:endParaRPr lang="en-US" sz="1260" dirty="0">
              <a:solidFill>
                <a:schemeClr val="accent1"/>
              </a:solidFill>
            </a:endParaRPr>
          </a:p>
        </p:txBody>
      </p:sp>
      <p:sp>
        <p:nvSpPr>
          <p:cNvPr id="3" name="Text Placeholder 2"/>
          <p:cNvSpPr>
            <a:spLocks noGrp="1"/>
          </p:cNvSpPr>
          <p:nvPr>
            <p:ph type="body" sz="quarter" idx="10"/>
          </p:nvPr>
        </p:nvSpPr>
        <p:spPr>
          <a:xfrm>
            <a:off x="863728" y="1246421"/>
            <a:ext cx="7643030" cy="3950780"/>
          </a:xfrm>
        </p:spPr>
        <p:txBody>
          <a:bodyPr/>
          <a:lstStyle/>
          <a:p>
            <a:r>
              <a:rPr lang="de-DE" dirty="0" smtClean="0"/>
              <a:t>Public / private </a:t>
            </a:r>
            <a:r>
              <a:rPr lang="de-DE" dirty="0" err="1" smtClean="0"/>
              <a:t>methods</a:t>
            </a:r>
            <a:endParaRPr lang="de-DE" dirty="0" smtClean="0"/>
          </a:p>
          <a:p>
            <a:pPr marL="0" indent="0">
              <a:spcBef>
                <a:spcPts val="540"/>
              </a:spcBef>
              <a:buNone/>
            </a:pPr>
            <a:r>
              <a:rPr lang="en-US" b="0" dirty="0" smtClean="0"/>
              <a:t>    The </a:t>
            </a:r>
            <a:r>
              <a:rPr lang="en-US" b="0" dirty="0"/>
              <a:t>convention is that private methods start with an </a:t>
            </a:r>
            <a:r>
              <a:rPr lang="en-US" b="0" dirty="0" smtClean="0"/>
              <a:t>underscore. All </a:t>
            </a:r>
            <a:r>
              <a:rPr lang="en-US" b="0" dirty="0"/>
              <a:t>other methods are considered </a:t>
            </a:r>
            <a:r>
              <a:rPr lang="en-US" b="0" dirty="0" smtClean="0"/>
              <a:t>public.</a:t>
            </a:r>
          </a:p>
          <a:p>
            <a:r>
              <a:rPr lang="de-DE" dirty="0" err="1" smtClean="0">
                <a:solidFill>
                  <a:schemeClr val="tx2"/>
                </a:solidFill>
                <a:latin typeface="Consolas" pitchFamily="49" charset="0"/>
                <a:cs typeface="Consolas" pitchFamily="49" charset="0"/>
              </a:rPr>
              <a:t>init</a:t>
            </a:r>
            <a:r>
              <a:rPr lang="de-DE" dirty="0" smtClean="0"/>
              <a:t> </a:t>
            </a:r>
            <a:r>
              <a:rPr lang="de-DE" dirty="0" err="1" smtClean="0"/>
              <a:t>Method</a:t>
            </a:r>
            <a:endParaRPr lang="de-DE" dirty="0" smtClean="0"/>
          </a:p>
          <a:p>
            <a:pPr marL="0" indent="0">
              <a:spcBef>
                <a:spcPts val="540"/>
              </a:spcBef>
              <a:buNone/>
            </a:pPr>
            <a:r>
              <a:rPr lang="en-US" b="0" dirty="0" smtClean="0"/>
              <a:t>    The</a:t>
            </a:r>
            <a:r>
              <a:rPr lang="en-US" b="0" dirty="0"/>
              <a:t> </a:t>
            </a:r>
            <a:r>
              <a:rPr lang="en-US" dirty="0" err="1">
                <a:solidFill>
                  <a:schemeClr val="tx2"/>
                </a:solidFill>
                <a:latin typeface="Consolas" pitchFamily="49" charset="0"/>
                <a:cs typeface="Consolas" pitchFamily="49" charset="0"/>
              </a:rPr>
              <a:t>init</a:t>
            </a:r>
            <a:r>
              <a:rPr lang="en-US" dirty="0">
                <a:solidFill>
                  <a:schemeClr val="tx2"/>
                </a:solidFill>
                <a:latin typeface="Consolas" pitchFamily="49" charset="0"/>
                <a:cs typeface="Consolas" pitchFamily="49" charset="0"/>
              </a:rPr>
              <a:t>()</a:t>
            </a:r>
            <a:r>
              <a:rPr lang="en-US" b="0" dirty="0"/>
              <a:t> method is invoked by the UI5 core for each </a:t>
            </a:r>
            <a:r>
              <a:rPr lang="en-US" b="0" dirty="0" smtClean="0"/>
              <a:t>control </a:t>
            </a:r>
            <a:r>
              <a:rPr lang="en-US" b="0" dirty="0"/>
              <a:t>instance right after the constructor. Use this to set up things like internal variables or </a:t>
            </a:r>
            <a:r>
              <a:rPr lang="en-US" b="0" dirty="0" smtClean="0"/>
              <a:t>sub-controls </a:t>
            </a:r>
            <a:r>
              <a:rPr lang="en-US" b="0" dirty="0"/>
              <a:t>of a composite</a:t>
            </a:r>
            <a:r>
              <a:rPr lang="en-US" b="0" dirty="0" smtClean="0"/>
              <a:t>. </a:t>
            </a:r>
            <a:r>
              <a:rPr lang="en-US" b="0" dirty="0"/>
              <a:t>This method is considered private and only to be called by the UI5 core</a:t>
            </a:r>
            <a:r>
              <a:rPr lang="en-US" b="0" dirty="0" smtClean="0"/>
              <a:t>.</a:t>
            </a:r>
          </a:p>
          <a:p>
            <a:r>
              <a:rPr lang="de-DE" dirty="0" err="1" smtClean="0">
                <a:solidFill>
                  <a:schemeClr val="tx2"/>
                </a:solidFill>
                <a:latin typeface="Consolas" pitchFamily="49" charset="0"/>
                <a:cs typeface="Consolas" pitchFamily="49" charset="0"/>
              </a:rPr>
              <a:t>onAfterRendering</a:t>
            </a:r>
            <a:r>
              <a:rPr lang="de-DE" dirty="0" smtClean="0">
                <a:solidFill>
                  <a:schemeClr val="tx2"/>
                </a:solidFill>
                <a:latin typeface="Consolas" pitchFamily="49" charset="0"/>
                <a:cs typeface="Consolas" pitchFamily="49" charset="0"/>
              </a:rPr>
              <a:t> </a:t>
            </a:r>
            <a:r>
              <a:rPr lang="de-DE" dirty="0" err="1" smtClean="0"/>
              <a:t>Method</a:t>
            </a:r>
            <a:endParaRPr lang="de-DE" dirty="0"/>
          </a:p>
          <a:p>
            <a:pPr marL="0" indent="0">
              <a:spcBef>
                <a:spcPts val="540"/>
              </a:spcBef>
              <a:buNone/>
            </a:pPr>
            <a:r>
              <a:rPr lang="en-US" b="0" dirty="0" smtClean="0"/>
              <a:t>    The</a:t>
            </a:r>
            <a:r>
              <a:rPr lang="en-US" b="0" dirty="0"/>
              <a:t> </a:t>
            </a:r>
            <a:r>
              <a:rPr lang="de-DE" dirty="0" err="1" smtClean="0">
                <a:solidFill>
                  <a:schemeClr val="tx2"/>
                </a:solidFill>
                <a:latin typeface="Consolas" pitchFamily="49" charset="0"/>
                <a:cs typeface="Consolas" pitchFamily="49" charset="0"/>
              </a:rPr>
              <a:t>onAfterRendering</a:t>
            </a:r>
            <a:r>
              <a:rPr lang="en-US" dirty="0" smtClean="0">
                <a:solidFill>
                  <a:schemeClr val="tx2"/>
                </a:solidFill>
                <a:latin typeface="Consolas" pitchFamily="49" charset="0"/>
                <a:cs typeface="Consolas" pitchFamily="49" charset="0"/>
              </a:rPr>
              <a:t>()</a:t>
            </a:r>
            <a:r>
              <a:rPr lang="en-US" b="0" dirty="0"/>
              <a:t> method </a:t>
            </a:r>
            <a:r>
              <a:rPr lang="en-US" b="0" dirty="0" smtClean="0"/>
              <a:t>is invoked after the </a:t>
            </a:r>
            <a:r>
              <a:rPr lang="en-US" b="0" dirty="0"/>
              <a:t>controller's </a:t>
            </a:r>
            <a:r>
              <a:rPr lang="en-US" b="0" dirty="0" smtClean="0"/>
              <a:t>View </a:t>
            </a:r>
            <a:r>
              <a:rPr lang="en-US" b="0" dirty="0"/>
              <a:t>is </a:t>
            </a:r>
            <a:r>
              <a:rPr lang="en-US" b="0" dirty="0" smtClean="0"/>
              <a:t>re-rendered. </a:t>
            </a:r>
          </a:p>
          <a:p>
            <a:r>
              <a:rPr lang="en-US" dirty="0" smtClean="0"/>
              <a:t>Event handler methods</a:t>
            </a:r>
          </a:p>
          <a:p>
            <a:pPr marL="0" indent="0">
              <a:spcBef>
                <a:spcPts val="540"/>
              </a:spcBef>
              <a:buNone/>
            </a:pPr>
            <a:r>
              <a:rPr lang="en-US" b="0" dirty="0" smtClean="0"/>
              <a:t>     Methods that have a name starting with </a:t>
            </a:r>
            <a:r>
              <a:rPr lang="en-US" dirty="0" smtClean="0">
                <a:latin typeface="Consolas" pitchFamily="49" charset="0"/>
                <a:cs typeface="Consolas" pitchFamily="49" charset="0"/>
              </a:rPr>
              <a:t>on</a:t>
            </a:r>
            <a:r>
              <a:rPr lang="en-US" b="0" dirty="0" smtClean="0"/>
              <a:t> are reserved for event handlers. For common events such as </a:t>
            </a:r>
            <a:r>
              <a:rPr lang="en-US" dirty="0" smtClean="0">
                <a:solidFill>
                  <a:schemeClr val="tx2"/>
                </a:solidFill>
                <a:latin typeface="Consolas" pitchFamily="49" charset="0"/>
                <a:cs typeface="Consolas" pitchFamily="49" charset="0"/>
              </a:rPr>
              <a:t>click</a:t>
            </a:r>
            <a:r>
              <a:rPr lang="en-US" b="0" dirty="0" smtClean="0"/>
              <a:t> or </a:t>
            </a:r>
            <a:r>
              <a:rPr lang="en-US" dirty="0" err="1" smtClean="0">
                <a:solidFill>
                  <a:schemeClr val="tx2"/>
                </a:solidFill>
                <a:latin typeface="Consolas" pitchFamily="49" charset="0"/>
                <a:cs typeface="Consolas" pitchFamily="49" charset="0"/>
              </a:rPr>
              <a:t>keydown</a:t>
            </a:r>
            <a:r>
              <a:rPr lang="en-US" b="0" dirty="0" smtClean="0"/>
              <a:t>, browser event handlers for these methods are registered automatically by the UI5 core.</a:t>
            </a:r>
            <a:endParaRPr lang="en-US" dirty="0"/>
          </a:p>
        </p:txBody>
      </p:sp>
    </p:spTree>
    <p:extLst>
      <p:ext uri="{BB962C8B-B14F-4D97-AF65-F5344CB8AC3E}">
        <p14:creationId xmlns:p14="http://schemas.microsoft.com/office/powerpoint/2010/main" val="160454479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4624908" y="1160435"/>
            <a:ext cx="3739814" cy="4216450"/>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6" name="Rectangle 5"/>
          <p:cNvSpPr/>
          <p:nvPr/>
        </p:nvSpPr>
        <p:spPr bwMode="gray">
          <a:xfrm>
            <a:off x="721693" y="1160435"/>
            <a:ext cx="3739814" cy="4216450"/>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490865" y="331982"/>
            <a:ext cx="7644188" cy="680203"/>
          </a:xfrm>
        </p:spPr>
        <p:txBody>
          <a:bodyPr/>
          <a:lstStyle/>
          <a:p>
            <a:r>
              <a:rPr lang="de-DE" sz="2879" dirty="0" err="1">
                <a:solidFill>
                  <a:schemeClr val="accent1"/>
                </a:solidFill>
              </a:rPr>
              <a:t>Control</a:t>
            </a:r>
            <a:r>
              <a:rPr lang="de-DE" sz="2879" dirty="0">
                <a:solidFill>
                  <a:schemeClr val="accent1"/>
                </a:solidFill>
              </a:rPr>
              <a:t> </a:t>
            </a:r>
            <a:r>
              <a:rPr lang="de-DE" sz="2879" dirty="0" err="1">
                <a:solidFill>
                  <a:schemeClr val="accent1"/>
                </a:solidFill>
              </a:rPr>
              <a:t>Methods</a:t>
            </a:r>
            <a:r>
              <a:rPr lang="de-DE" sz="2879" dirty="0">
                <a:solidFill>
                  <a:schemeClr val="accent1"/>
                </a:solidFill>
              </a:rPr>
              <a:t> - </a:t>
            </a:r>
            <a:r>
              <a:rPr lang="de-DE" sz="2879" dirty="0" err="1">
                <a:solidFill>
                  <a:schemeClr val="accent1"/>
                </a:solidFill>
              </a:rPr>
              <a:t>Examples</a:t>
            </a:r>
            <a:r>
              <a:rPr lang="de-DE" sz="2879" dirty="0">
                <a:solidFill>
                  <a:schemeClr val="accent1"/>
                </a:solidFill>
              </a:rPr>
              <a:t/>
            </a:r>
            <a:br>
              <a:rPr lang="de-DE" sz="2879" dirty="0">
                <a:solidFill>
                  <a:schemeClr val="accent1"/>
                </a:solidFill>
              </a:rPr>
            </a:br>
            <a:endParaRPr lang="en-US" sz="1260" dirty="0">
              <a:solidFill>
                <a:schemeClr val="accent1"/>
              </a:solidFill>
            </a:endParaRPr>
          </a:p>
        </p:txBody>
      </p:sp>
      <p:sp>
        <p:nvSpPr>
          <p:cNvPr id="3" name="Text Placeholder 2"/>
          <p:cNvSpPr>
            <a:spLocks noGrp="1"/>
          </p:cNvSpPr>
          <p:nvPr>
            <p:ph type="body" sz="quarter" idx="10"/>
          </p:nvPr>
        </p:nvSpPr>
        <p:spPr>
          <a:xfrm>
            <a:off x="851815" y="1273883"/>
            <a:ext cx="3506852" cy="3951656"/>
          </a:xfrm>
        </p:spPr>
        <p:txBody>
          <a:bodyPr/>
          <a:lstStyle/>
          <a:p>
            <a:r>
              <a:rPr lang="en-US" sz="1440" i="1" dirty="0">
                <a:solidFill>
                  <a:schemeClr val="accent1">
                    <a:lumMod val="75000"/>
                  </a:schemeClr>
                </a:solidFill>
                <a:latin typeface="Consolas" pitchFamily="49" charset="0"/>
                <a:cs typeface="Consolas" pitchFamily="49" charset="0"/>
              </a:rPr>
              <a:t>// public method </a:t>
            </a:r>
            <a:r>
              <a:rPr lang="en-US" sz="1440" i="1" dirty="0">
                <a:latin typeface="Consolas" pitchFamily="49" charset="0"/>
                <a:cs typeface="Consolas" pitchFamily="49" charset="0"/>
              </a:rPr>
              <a:t/>
            </a:r>
            <a:br>
              <a:rPr lang="en-US" sz="1440" i="1" dirty="0">
                <a:latin typeface="Consolas" pitchFamily="49" charset="0"/>
                <a:cs typeface="Consolas" pitchFamily="49" charset="0"/>
              </a:rPr>
            </a:br>
            <a:r>
              <a:rPr lang="en-US" sz="1440" dirty="0">
                <a:latin typeface="Consolas" pitchFamily="49" charset="0"/>
                <a:cs typeface="Consolas" pitchFamily="49" charset="0"/>
              </a:rPr>
              <a:t>divide: </a:t>
            </a:r>
            <a:r>
              <a:rPr lang="en-US" sz="1440" dirty="0">
                <a:solidFill>
                  <a:schemeClr val="tx2"/>
                </a:solidFill>
                <a:latin typeface="Consolas" pitchFamily="49" charset="0"/>
                <a:cs typeface="Consolas" pitchFamily="49" charset="0"/>
              </a:rPr>
              <a:t>function</a:t>
            </a:r>
            <a:r>
              <a:rPr lang="en-US" sz="1440" dirty="0">
                <a:latin typeface="Consolas" pitchFamily="49" charset="0"/>
                <a:cs typeface="Consolas" pitchFamily="49" charset="0"/>
              </a:rPr>
              <a:t>(x, y) { </a:t>
            </a:r>
            <a:br>
              <a:rPr lang="en-US" sz="1440" dirty="0">
                <a:latin typeface="Consolas" pitchFamily="49" charset="0"/>
                <a:cs typeface="Consolas" pitchFamily="49" charset="0"/>
              </a:rPr>
            </a:br>
            <a:r>
              <a:rPr lang="en-US" sz="1440" dirty="0">
                <a:latin typeface="Consolas" pitchFamily="49" charset="0"/>
                <a:cs typeface="Consolas" pitchFamily="49" charset="0"/>
              </a:rPr>
              <a:t>  if (</a:t>
            </a:r>
            <a:r>
              <a:rPr lang="en-US" sz="1440" dirty="0" err="1">
                <a:latin typeface="Consolas" pitchFamily="49" charset="0"/>
                <a:cs typeface="Consolas" pitchFamily="49" charset="0"/>
              </a:rPr>
              <a:t>this._checkForZero</a:t>
            </a:r>
            <a:r>
              <a:rPr lang="en-US" sz="1440" dirty="0">
                <a:latin typeface="Consolas" pitchFamily="49" charset="0"/>
                <a:cs typeface="Consolas" pitchFamily="49" charset="0"/>
              </a:rPr>
              <a:t>(y)) { </a:t>
            </a:r>
            <a:br>
              <a:rPr lang="en-US" sz="1440" dirty="0">
                <a:latin typeface="Consolas" pitchFamily="49" charset="0"/>
                <a:cs typeface="Consolas" pitchFamily="49" charset="0"/>
              </a:rPr>
            </a:br>
            <a:r>
              <a:rPr lang="en-US" sz="1440" dirty="0">
                <a:latin typeface="Consolas" pitchFamily="49" charset="0"/>
                <a:cs typeface="Consolas" pitchFamily="49" charset="0"/>
              </a:rPr>
              <a:t>    throw new Error(</a:t>
            </a:r>
            <a:r>
              <a:rPr lang="en-US" sz="1440" dirty="0">
                <a:solidFill>
                  <a:schemeClr val="accent5"/>
                </a:solidFill>
                <a:latin typeface="Consolas" pitchFamily="49" charset="0"/>
                <a:cs typeface="Consolas" pitchFamily="49" charset="0"/>
              </a:rPr>
              <a:t>"Second parameter may not be zero"</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return</a:t>
            </a:r>
            <a:r>
              <a:rPr lang="en-US" sz="1440" dirty="0">
                <a:latin typeface="Consolas" pitchFamily="49" charset="0"/>
                <a:cs typeface="Consolas" pitchFamily="49" charset="0"/>
              </a:rPr>
              <a:t> x / y; </a:t>
            </a:r>
            <a:br>
              <a:rPr lang="en-US" sz="1440" dirty="0">
                <a:latin typeface="Consolas" pitchFamily="49" charset="0"/>
                <a:cs typeface="Consolas" pitchFamily="49" charset="0"/>
              </a:rPr>
            </a:br>
            <a:r>
              <a:rPr lang="en-US" sz="1440" dirty="0">
                <a:latin typeface="Consolas" pitchFamily="49" charset="0"/>
                <a:cs typeface="Consolas" pitchFamily="49" charset="0"/>
              </a:rPr>
              <a:t>},</a:t>
            </a:r>
          </a:p>
          <a:p>
            <a:r>
              <a:rPr lang="en-US" sz="1440" i="1" dirty="0">
                <a:solidFill>
                  <a:schemeClr val="accent1">
                    <a:lumMod val="75000"/>
                  </a:schemeClr>
                </a:solidFill>
                <a:latin typeface="Consolas" pitchFamily="49" charset="0"/>
                <a:cs typeface="Consolas" pitchFamily="49" charset="0"/>
              </a:rPr>
              <a:t>// private method</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_</a:t>
            </a:r>
            <a:r>
              <a:rPr lang="en-US" sz="1440" dirty="0" err="1">
                <a:latin typeface="Consolas" pitchFamily="49" charset="0"/>
                <a:cs typeface="Consolas" pitchFamily="49" charset="0"/>
              </a:rPr>
              <a:t>checkForZero</a:t>
            </a: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function</a:t>
            </a:r>
            <a:r>
              <a:rPr lang="en-US" sz="1440" dirty="0">
                <a:latin typeface="Consolas" pitchFamily="49" charset="0"/>
                <a:cs typeface="Consolas" pitchFamily="49" charset="0"/>
              </a:rPr>
              <a:t>(y) { </a:t>
            </a:r>
            <a:r>
              <a:rPr lang="en-US" sz="1440" i="1" dirty="0">
                <a:latin typeface="Consolas" pitchFamily="49" charset="0"/>
                <a:cs typeface="Consolas" pitchFamily="49" charset="0"/>
              </a:rPr>
              <a:t/>
            </a:r>
            <a:br>
              <a:rPr lang="en-US" sz="1440" i="1" dirty="0">
                <a:latin typeface="Consolas" pitchFamily="49" charset="0"/>
                <a:cs typeface="Consolas" pitchFamily="49" charset="0"/>
              </a:rPr>
            </a:br>
            <a:r>
              <a:rPr lang="en-US" sz="1440" i="1" dirty="0">
                <a:latin typeface="Consolas" pitchFamily="49" charset="0"/>
                <a:cs typeface="Consolas" pitchFamily="49" charset="0"/>
              </a:rPr>
              <a:t>  </a:t>
            </a:r>
            <a:r>
              <a:rPr lang="en-US" sz="1440" dirty="0">
                <a:latin typeface="Consolas" pitchFamily="49" charset="0"/>
                <a:cs typeface="Consolas" pitchFamily="49" charset="0"/>
              </a:rPr>
              <a:t>if (y === 0) {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return</a:t>
            </a: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true</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return</a:t>
            </a: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false</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a:t>
            </a:r>
          </a:p>
        </p:txBody>
      </p:sp>
      <p:sp>
        <p:nvSpPr>
          <p:cNvPr id="4" name="Text Placeholder 3"/>
          <p:cNvSpPr>
            <a:spLocks noGrp="1"/>
          </p:cNvSpPr>
          <p:nvPr>
            <p:ph type="body" sz="quarter" idx="11"/>
          </p:nvPr>
        </p:nvSpPr>
        <p:spPr>
          <a:xfrm>
            <a:off x="4718608" y="1273883"/>
            <a:ext cx="3647265" cy="3951656"/>
          </a:xfrm>
        </p:spPr>
        <p:txBody>
          <a:bodyPr/>
          <a:lstStyle/>
          <a:p>
            <a:r>
              <a:rPr lang="en-US" sz="1440" dirty="0">
                <a:solidFill>
                  <a:schemeClr val="accent1">
                    <a:lumMod val="75000"/>
                  </a:schemeClr>
                </a:solidFill>
                <a:latin typeface="Consolas" pitchFamily="49" charset="0"/>
                <a:cs typeface="Consolas" pitchFamily="49" charset="0"/>
              </a:rPr>
              <a:t>// init method, invoked when control </a:t>
            </a:r>
            <a:br>
              <a:rPr lang="en-US" sz="1440" dirty="0">
                <a:solidFill>
                  <a:schemeClr val="accent1">
                    <a:lumMod val="75000"/>
                  </a:schemeClr>
                </a:solidFill>
                <a:latin typeface="Consolas" pitchFamily="49" charset="0"/>
                <a:cs typeface="Consolas" pitchFamily="49" charset="0"/>
              </a:rPr>
            </a:br>
            <a:r>
              <a:rPr lang="en-US" sz="1440" dirty="0">
                <a:solidFill>
                  <a:schemeClr val="accent1">
                    <a:lumMod val="75000"/>
                  </a:schemeClr>
                </a:solidFill>
                <a:latin typeface="Consolas" pitchFamily="49" charset="0"/>
                <a:cs typeface="Consolas" pitchFamily="49" charset="0"/>
              </a:rPr>
              <a:t>// is instantiated</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a:latin typeface="Consolas" pitchFamily="49" charset="0"/>
                <a:cs typeface="Consolas" pitchFamily="49" charset="0"/>
              </a:rPr>
              <a:t>init: </a:t>
            </a:r>
            <a:r>
              <a:rPr lang="en-US" sz="1440" dirty="0">
                <a:solidFill>
                  <a:schemeClr val="tx2"/>
                </a:solidFill>
                <a:latin typeface="Consolas" pitchFamily="49" charset="0"/>
                <a:cs typeface="Consolas" pitchFamily="49" charset="0"/>
              </a:rPr>
              <a:t>function</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this._bSearchTriggered</a:t>
            </a:r>
            <a:r>
              <a:rPr lang="en-US" sz="1440" dirty="0">
                <a:latin typeface="Consolas" pitchFamily="49" charset="0"/>
                <a:cs typeface="Consolas" pitchFamily="49" charset="0"/>
              </a:rPr>
              <a:t> = false;</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this._oSearchBtn</a:t>
            </a:r>
            <a:r>
              <a:rPr lang="en-US" sz="1440" dirty="0">
                <a:latin typeface="Consolas" pitchFamily="49" charset="0"/>
                <a:cs typeface="Consolas" pitchFamily="49" charset="0"/>
              </a:rPr>
              <a:t> = </a:t>
            </a:r>
            <a:br>
              <a:rPr lang="en-US" sz="1440" dirty="0">
                <a:latin typeface="Consolas" pitchFamily="49" charset="0"/>
                <a:cs typeface="Consolas" pitchFamily="49" charset="0"/>
              </a:rPr>
            </a:br>
            <a:r>
              <a:rPr lang="en-US" sz="1440" dirty="0">
                <a:latin typeface="Consolas" pitchFamily="49" charset="0"/>
                <a:cs typeface="Consolas" pitchFamily="49" charset="0"/>
              </a:rPr>
              <a:t>    new </a:t>
            </a:r>
            <a:r>
              <a:rPr lang="en-US" sz="1440" dirty="0" err="1">
                <a:latin typeface="Consolas" pitchFamily="49" charset="0"/>
                <a:cs typeface="Consolas" pitchFamily="49" charset="0"/>
              </a:rPr>
              <a:t>sap.ui.commons.Button</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this.getId</a:t>
            </a:r>
            <a:r>
              <a:rPr lang="en-US" sz="1440" dirty="0">
                <a:latin typeface="Consolas" pitchFamily="49" charset="0"/>
                <a:cs typeface="Consolas" pitchFamily="49" charset="0"/>
              </a:rPr>
              <a:t>() + </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searchBtn</a:t>
            </a:r>
            <a:r>
              <a:rPr lang="en-US" sz="1440" dirty="0">
                <a:solidFill>
                  <a:schemeClr val="accent5"/>
                </a:solidFill>
                <a:latin typeface="Consolas" pitchFamily="49" charset="0"/>
                <a:cs typeface="Consolas" pitchFamily="49" charset="0"/>
              </a:rPr>
              <a:t>"</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 text: </a:t>
            </a:r>
            <a:r>
              <a:rPr lang="en-US" sz="1440" dirty="0">
                <a:solidFill>
                  <a:schemeClr val="accent5"/>
                </a:solidFill>
                <a:latin typeface="Consolas" pitchFamily="49" charset="0"/>
                <a:cs typeface="Consolas" pitchFamily="49" charset="0"/>
              </a:rPr>
              <a:t>"Search" </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 </a:t>
            </a:r>
            <a:br>
              <a:rPr lang="en-US" sz="1440" dirty="0">
                <a:latin typeface="Consolas" pitchFamily="49" charset="0"/>
                <a:cs typeface="Consolas" pitchFamily="49" charset="0"/>
              </a:rPr>
            </a:br>
            <a:r>
              <a:rPr lang="en-US" sz="1440" dirty="0">
                <a:latin typeface="Consolas" pitchFamily="49" charset="0"/>
                <a:cs typeface="Consolas" pitchFamily="49" charset="0"/>
              </a:rPr>
              <a:t>},</a:t>
            </a:r>
          </a:p>
          <a:p>
            <a:r>
              <a:rPr lang="en-US" sz="1440" dirty="0">
                <a:solidFill>
                  <a:schemeClr val="accent1">
                    <a:lumMod val="75000"/>
                  </a:schemeClr>
                </a:solidFill>
                <a:latin typeface="Consolas" pitchFamily="49" charset="0"/>
                <a:cs typeface="Consolas" pitchFamily="49" charset="0"/>
              </a:rPr>
              <a:t>// event handler</a:t>
            </a:r>
            <a:r>
              <a:rPr lang="en-US" sz="1440" dirty="0">
                <a:latin typeface="Consolas" pitchFamily="49" charset="0"/>
                <a:cs typeface="Consolas" pitchFamily="49" charset="0"/>
              </a:rPr>
              <a:t/>
            </a:r>
            <a:br>
              <a:rPr lang="en-US" sz="1440" dirty="0">
                <a:latin typeface="Consolas" pitchFamily="49" charset="0"/>
                <a:cs typeface="Consolas" pitchFamily="49" charset="0"/>
              </a:rPr>
            </a:br>
            <a:r>
              <a:rPr lang="en-US" sz="1440" dirty="0" err="1">
                <a:latin typeface="Consolas" pitchFamily="49" charset="0"/>
                <a:cs typeface="Consolas" pitchFamily="49" charset="0"/>
              </a:rPr>
              <a:t>onclick</a:t>
            </a:r>
            <a:r>
              <a:rPr lang="en-US" sz="1440" dirty="0">
                <a:latin typeface="Consolas" pitchFamily="49" charset="0"/>
                <a:cs typeface="Consolas" pitchFamily="49" charset="0"/>
              </a:rPr>
              <a:t>: </a:t>
            </a:r>
            <a:r>
              <a:rPr lang="en-US" sz="1440" dirty="0">
                <a:solidFill>
                  <a:schemeClr val="tx2"/>
                </a:solidFill>
                <a:latin typeface="Consolas" pitchFamily="49" charset="0"/>
                <a:cs typeface="Consolas" pitchFamily="49" charset="0"/>
              </a:rPr>
              <a:t>function</a:t>
            </a:r>
            <a:r>
              <a:rPr lang="en-US" sz="1440" dirty="0">
                <a:latin typeface="Consolas" pitchFamily="49" charset="0"/>
                <a:cs typeface="Consolas" pitchFamily="49" charset="0"/>
              </a:rPr>
              <a:t>(e) {</a:t>
            </a:r>
            <a:br>
              <a:rPr lang="en-US" sz="1440" dirty="0">
                <a:latin typeface="Consolas" pitchFamily="49" charset="0"/>
                <a:cs typeface="Consolas" pitchFamily="49" charset="0"/>
              </a:rPr>
            </a:br>
            <a:r>
              <a:rPr lang="en-US" sz="1440" dirty="0">
                <a:latin typeface="Consolas" pitchFamily="49" charset="0"/>
                <a:cs typeface="Consolas" pitchFamily="49" charset="0"/>
              </a:rPr>
              <a:t>  alert(</a:t>
            </a:r>
            <a:r>
              <a:rPr lang="en-US" sz="1440" dirty="0">
                <a:solidFill>
                  <a:schemeClr val="accent5"/>
                </a:solidFill>
                <a:latin typeface="Consolas" pitchFamily="49" charset="0"/>
                <a:cs typeface="Consolas" pitchFamily="49" charset="0"/>
              </a:rPr>
              <a:t>"Control "</a:t>
            </a:r>
            <a:r>
              <a:rPr lang="en-US" sz="1440" dirty="0">
                <a:latin typeface="Consolas" pitchFamily="49" charset="0"/>
                <a:cs typeface="Consolas" pitchFamily="49" charset="0"/>
              </a:rPr>
              <a:t> + </a:t>
            </a:r>
            <a:r>
              <a:rPr lang="en-US" sz="1440" dirty="0" err="1">
                <a:latin typeface="Consolas" pitchFamily="49" charset="0"/>
                <a:cs typeface="Consolas" pitchFamily="49" charset="0"/>
              </a:rPr>
              <a:t>this.getId</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 </a:t>
            </a:r>
            <a:r>
              <a:rPr lang="en-US" sz="1440" dirty="0">
                <a:solidFill>
                  <a:schemeClr val="accent5"/>
                </a:solidFill>
                <a:latin typeface="Consolas" pitchFamily="49" charset="0"/>
                <a:cs typeface="Consolas" pitchFamily="49" charset="0"/>
              </a:rPr>
              <a:t>" was clicked."</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t>}</a:t>
            </a:r>
            <a:endParaRPr lang="en-US" sz="1440" dirty="0">
              <a:latin typeface="Consolas" pitchFamily="49" charset="0"/>
              <a:cs typeface="Consolas" pitchFamily="49" charset="0"/>
            </a:endParaRPr>
          </a:p>
          <a:p>
            <a:endParaRPr lang="en-US" sz="1440" dirty="0">
              <a:latin typeface="Consolas" pitchFamily="49" charset="0"/>
              <a:cs typeface="Consolas" pitchFamily="49" charset="0"/>
            </a:endParaRPr>
          </a:p>
        </p:txBody>
      </p:sp>
    </p:spTree>
    <p:extLst>
      <p:ext uri="{BB962C8B-B14F-4D97-AF65-F5344CB8AC3E}">
        <p14:creationId xmlns:p14="http://schemas.microsoft.com/office/powerpoint/2010/main" val="26195789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4247230" y="4444598"/>
            <a:ext cx="4396848" cy="647893"/>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5" name="Rectangle 4"/>
          <p:cNvSpPr/>
          <p:nvPr/>
        </p:nvSpPr>
        <p:spPr bwMode="gray">
          <a:xfrm>
            <a:off x="4247230" y="1277118"/>
            <a:ext cx="4396848" cy="2795648"/>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372202" y="516487"/>
            <a:ext cx="8221605" cy="388800"/>
          </a:xfrm>
        </p:spPr>
        <p:txBody>
          <a:bodyPr/>
          <a:lstStyle/>
          <a:p>
            <a:r>
              <a:rPr lang="de-DE" sz="2879" dirty="0">
                <a:solidFill>
                  <a:schemeClr val="accent1"/>
                </a:solidFill>
              </a:rPr>
              <a:t>Control Renderer</a:t>
            </a:r>
            <a:endParaRPr lang="en-US" sz="2879" dirty="0">
              <a:solidFill>
                <a:schemeClr val="accent1"/>
              </a:solidFill>
            </a:endParaRPr>
          </a:p>
        </p:txBody>
      </p:sp>
      <p:sp>
        <p:nvSpPr>
          <p:cNvPr id="3" name="Text Placeholder 2"/>
          <p:cNvSpPr>
            <a:spLocks noGrp="1"/>
          </p:cNvSpPr>
          <p:nvPr>
            <p:ph type="body" sz="quarter" idx="10"/>
          </p:nvPr>
        </p:nvSpPr>
        <p:spPr>
          <a:xfrm>
            <a:off x="876752" y="1277119"/>
            <a:ext cx="3174209" cy="2571006"/>
          </a:xfrm>
        </p:spPr>
        <p:txBody>
          <a:bodyPr/>
          <a:lstStyle/>
          <a:p>
            <a:r>
              <a:rPr lang="en-US" b="0" dirty="0" smtClean="0"/>
              <a:t>The </a:t>
            </a:r>
            <a:r>
              <a:rPr lang="en-US" dirty="0" smtClean="0">
                <a:solidFill>
                  <a:schemeClr val="tx2"/>
                </a:solidFill>
                <a:latin typeface="Consolas" pitchFamily="49" charset="0"/>
                <a:cs typeface="Consolas" pitchFamily="49" charset="0"/>
              </a:rPr>
              <a:t>renderer</a:t>
            </a:r>
            <a:r>
              <a:rPr lang="en-US" b="0" dirty="0" smtClean="0"/>
              <a:t> </a:t>
            </a:r>
            <a:r>
              <a:rPr lang="en-US" b="0" dirty="0"/>
              <a:t>method is responsible for creating the HTML structure that makes up the </a:t>
            </a:r>
            <a:r>
              <a:rPr lang="en-US" b="0" dirty="0" smtClean="0"/>
              <a:t>control</a:t>
            </a:r>
            <a:r>
              <a:rPr lang="en-US" b="0" dirty="0"/>
              <a:t>. It is different from the other methods, as it is a static one, so the </a:t>
            </a:r>
            <a:r>
              <a:rPr lang="en-US" dirty="0" smtClean="0">
                <a:solidFill>
                  <a:schemeClr val="tx2"/>
                </a:solidFill>
                <a:latin typeface="Consolas" pitchFamily="49" charset="0"/>
                <a:cs typeface="Consolas" pitchFamily="49" charset="0"/>
              </a:rPr>
              <a:t>this</a:t>
            </a:r>
            <a:r>
              <a:rPr lang="en-US" b="0" dirty="0" smtClean="0"/>
              <a:t> </a:t>
            </a:r>
            <a:r>
              <a:rPr lang="en-US" b="0" dirty="0"/>
              <a:t>keyword is not available. Instead, a </a:t>
            </a:r>
            <a:r>
              <a:rPr lang="en-US" b="0" dirty="0" smtClean="0"/>
              <a:t>control </a:t>
            </a:r>
            <a:r>
              <a:rPr lang="en-US" b="0" dirty="0"/>
              <a:t>instance and a </a:t>
            </a:r>
            <a:r>
              <a:rPr lang="en-US" dirty="0" err="1">
                <a:solidFill>
                  <a:schemeClr val="tx2"/>
                </a:solidFill>
                <a:latin typeface="Consolas" pitchFamily="49" charset="0"/>
                <a:cs typeface="Consolas" pitchFamily="49" charset="0"/>
              </a:rPr>
              <a:t>RenderManager</a:t>
            </a:r>
            <a:r>
              <a:rPr lang="en-US" b="0" dirty="0"/>
              <a:t> instance are given to the method. </a:t>
            </a:r>
            <a:endParaRPr lang="en-US" b="0" dirty="0" smtClean="0"/>
          </a:p>
          <a:p>
            <a:endParaRPr lang="en-US" b="0" dirty="0" smtClean="0"/>
          </a:p>
        </p:txBody>
      </p:sp>
      <p:sp>
        <p:nvSpPr>
          <p:cNvPr id="4" name="Text Placeholder 3"/>
          <p:cNvSpPr>
            <a:spLocks noGrp="1"/>
          </p:cNvSpPr>
          <p:nvPr>
            <p:ph type="body" sz="quarter" idx="11"/>
          </p:nvPr>
        </p:nvSpPr>
        <p:spPr>
          <a:xfrm>
            <a:off x="4340242" y="1308850"/>
            <a:ext cx="4210824" cy="2360353"/>
          </a:xfrm>
        </p:spPr>
        <p:txBody>
          <a:bodyPr/>
          <a:lstStyle/>
          <a:p>
            <a:pPr>
              <a:spcBef>
                <a:spcPts val="540"/>
              </a:spcBef>
            </a:pPr>
            <a:r>
              <a:rPr lang="en-US" sz="1440" dirty="0">
                <a:latin typeface="Consolas" pitchFamily="49" charset="0"/>
                <a:cs typeface="Consolas" pitchFamily="49" charset="0"/>
              </a:rPr>
              <a:t>renderer: </a:t>
            </a:r>
            <a:r>
              <a:rPr lang="en-US" sz="1440" dirty="0">
                <a:solidFill>
                  <a:schemeClr val="tx2"/>
                </a:solidFill>
                <a:latin typeface="Consolas" pitchFamily="49" charset="0"/>
                <a:cs typeface="Consolas" pitchFamily="49" charset="0"/>
              </a:rPr>
              <a:t>function</a:t>
            </a:r>
            <a:r>
              <a:rPr lang="en-US" sz="1440" dirty="0">
                <a:latin typeface="Consolas" pitchFamily="49" charset="0"/>
                <a:cs typeface="Consolas" pitchFamily="49" charset="0"/>
              </a:rPr>
              <a:t>(</a:t>
            </a:r>
            <a:r>
              <a:rPr lang="en-US" sz="1440" dirty="0" err="1">
                <a:latin typeface="Consolas" pitchFamily="49" charset="0"/>
                <a:cs typeface="Consolas" pitchFamily="49" charset="0"/>
              </a:rPr>
              <a:t>oRm</a:t>
            </a:r>
            <a:r>
              <a:rPr lang="en-US" sz="1440" dirty="0">
                <a:latin typeface="Consolas" pitchFamily="49" charset="0"/>
                <a:cs typeface="Consolas" pitchFamily="49" charset="0"/>
              </a:rPr>
              <a:t>, </a:t>
            </a:r>
            <a:r>
              <a:rPr lang="en-US" sz="1440" dirty="0" err="1">
                <a:latin typeface="Consolas" pitchFamily="49" charset="0"/>
                <a:cs typeface="Consolas" pitchFamily="49" charset="0"/>
              </a:rPr>
              <a:t>oCtrl</a:t>
            </a:r>
            <a:r>
              <a:rPr lang="en-US" sz="1440" dirty="0">
                <a:latin typeface="Consolas" pitchFamily="49" charset="0"/>
                <a:cs typeface="Consolas" pitchFamily="49" charset="0"/>
              </a:rPr>
              <a:t>) { </a:t>
            </a:r>
            <a:br>
              <a:rPr lang="en-US" sz="1440" dirty="0">
                <a:latin typeface="Consolas" pitchFamily="49" charset="0"/>
                <a:cs typeface="Consolas" pitchFamily="49" charset="0"/>
              </a:rPr>
            </a:br>
            <a:r>
              <a:rPr lang="en-US" sz="1440" dirty="0">
                <a:latin typeface="Consolas" pitchFamily="49" charset="0"/>
                <a:cs typeface="Consolas" pitchFamily="49" charset="0"/>
              </a:rPr>
              <a:t>  oRm.write(</a:t>
            </a:r>
            <a:r>
              <a:rPr lang="en-US" sz="1440" dirty="0">
                <a:solidFill>
                  <a:schemeClr val="accent5"/>
                </a:solidFill>
                <a:latin typeface="Consolas" pitchFamily="49" charset="0"/>
                <a:cs typeface="Consolas" pitchFamily="49" charset="0"/>
              </a:rPr>
              <a:t>"&lt;div"</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oRm.writeControlData</a:t>
            </a:r>
            <a:r>
              <a:rPr lang="en-US" sz="1440" dirty="0">
                <a:latin typeface="Consolas" pitchFamily="49" charset="0"/>
                <a:cs typeface="Consolas" pitchFamily="49" charset="0"/>
              </a:rPr>
              <a:t>(</a:t>
            </a:r>
            <a:r>
              <a:rPr lang="en-US" sz="1440" dirty="0" err="1">
                <a:latin typeface="Consolas" pitchFamily="49" charset="0"/>
                <a:cs typeface="Consolas" pitchFamily="49" charset="0"/>
              </a:rPr>
              <a:t>oCtrl</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oRm.addStyle</a:t>
            </a:r>
            <a:r>
              <a:rPr lang="en-US" sz="1440" dirty="0">
                <a:latin typeface="Consolas" pitchFamily="49" charset="0"/>
                <a:cs typeface="Consolas" pitchFamily="49" charset="0"/>
              </a:rPr>
              <a:t>(</a:t>
            </a:r>
            <a:r>
              <a:rPr lang="en-US" sz="1440" dirty="0">
                <a:solidFill>
                  <a:schemeClr val="accent5"/>
                </a:solidFill>
                <a:latin typeface="Consolas" pitchFamily="49" charset="0"/>
                <a:cs typeface="Consolas" pitchFamily="49" charset="0"/>
              </a:rPr>
              <a:t>"width"</a:t>
            </a:r>
            <a:r>
              <a:rPr lang="en-US" sz="1440" dirty="0">
                <a:latin typeface="Consolas" pitchFamily="49" charset="0"/>
                <a:cs typeface="Consolas" pitchFamily="49" charset="0"/>
              </a:rPr>
              <a:t>, </a:t>
            </a:r>
            <a:r>
              <a:rPr lang="en-US" sz="1440" dirty="0" err="1">
                <a:latin typeface="Consolas" pitchFamily="49" charset="0"/>
                <a:cs typeface="Consolas" pitchFamily="49" charset="0"/>
              </a:rPr>
              <a:t>oCtrl.getSize</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oRm.writeStyles</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oRm.addClass</a:t>
            </a:r>
            <a:r>
              <a:rPr lang="en-US" sz="1440" dirty="0">
                <a:latin typeface="Consolas" pitchFamily="49" charset="0"/>
                <a:cs typeface="Consolas" pitchFamily="49" charset="0"/>
              </a:rPr>
              <a:t>(</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myClass</a:t>
            </a:r>
            <a:r>
              <a:rPr lang="en-US" sz="1440" dirty="0">
                <a:solidFill>
                  <a:schemeClr val="accent5"/>
                </a:solidFill>
                <a:latin typeface="Consolas" pitchFamily="49" charset="0"/>
                <a:cs typeface="Consolas" pitchFamily="49" charset="0"/>
              </a:rPr>
              <a:t>"</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oRm.writeClasses</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oRm.write(</a:t>
            </a:r>
            <a:r>
              <a:rPr lang="en-US" sz="1440" dirty="0">
                <a:solidFill>
                  <a:schemeClr val="accent5"/>
                </a:solidFill>
                <a:latin typeface="Consolas" pitchFamily="49" charset="0"/>
                <a:cs typeface="Consolas" pitchFamily="49" charset="0"/>
              </a:rPr>
              <a:t>"&gt;"</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  </a:t>
            </a:r>
            <a:r>
              <a:rPr lang="en-US" sz="1440" dirty="0" err="1">
                <a:latin typeface="Consolas" pitchFamily="49" charset="0"/>
                <a:cs typeface="Consolas" pitchFamily="49" charset="0"/>
              </a:rPr>
              <a:t>oRm.writeEscaped</a:t>
            </a:r>
            <a:r>
              <a:rPr lang="en-US" sz="1440" dirty="0">
                <a:latin typeface="Consolas" pitchFamily="49" charset="0"/>
                <a:cs typeface="Consolas" pitchFamily="49" charset="0"/>
              </a:rPr>
              <a:t>(</a:t>
            </a:r>
            <a:r>
              <a:rPr lang="en-US" sz="1440" dirty="0" err="1">
                <a:latin typeface="Consolas" pitchFamily="49" charset="0"/>
                <a:cs typeface="Consolas" pitchFamily="49" charset="0"/>
              </a:rPr>
              <a:t>oCtrl.getText</a:t>
            </a:r>
            <a:r>
              <a:rPr lang="en-US" sz="1440" dirty="0">
                <a:latin typeface="Consolas" pitchFamily="49" charset="0"/>
                <a:cs typeface="Consolas" pitchFamily="49" charset="0"/>
              </a:rPr>
              <a:t>()); </a:t>
            </a:r>
            <a:br>
              <a:rPr lang="en-US" sz="1440" dirty="0">
                <a:latin typeface="Consolas" pitchFamily="49" charset="0"/>
                <a:cs typeface="Consolas" pitchFamily="49" charset="0"/>
              </a:rPr>
            </a:br>
            <a:r>
              <a:rPr lang="en-US" sz="1440" dirty="0">
                <a:latin typeface="Consolas" pitchFamily="49" charset="0"/>
                <a:cs typeface="Consolas" pitchFamily="49" charset="0"/>
              </a:rPr>
              <a:t>  oRm.write(</a:t>
            </a:r>
            <a:r>
              <a:rPr lang="en-US" sz="1440" dirty="0">
                <a:solidFill>
                  <a:schemeClr val="accent5"/>
                </a:solidFill>
                <a:latin typeface="Consolas" pitchFamily="49" charset="0"/>
                <a:cs typeface="Consolas" pitchFamily="49" charset="0"/>
              </a:rPr>
              <a:t>"&lt;/div&gt;"</a:t>
            </a:r>
            <a:r>
              <a:rPr lang="en-US" sz="1440" dirty="0">
                <a:latin typeface="Consolas" pitchFamily="49" charset="0"/>
                <a:cs typeface="Consolas" pitchFamily="49" charset="0"/>
              </a:rPr>
              <a:t>);</a:t>
            </a:r>
            <a:br>
              <a:rPr lang="en-US" sz="1440" dirty="0">
                <a:latin typeface="Consolas" pitchFamily="49" charset="0"/>
                <a:cs typeface="Consolas" pitchFamily="49" charset="0"/>
              </a:rPr>
            </a:br>
            <a:r>
              <a:rPr lang="en-US" sz="1440" dirty="0">
                <a:latin typeface="Consolas" pitchFamily="49" charset="0"/>
                <a:cs typeface="Consolas" pitchFamily="49" charset="0"/>
              </a:rPr>
              <a:t>}</a:t>
            </a:r>
          </a:p>
          <a:p>
            <a:pPr>
              <a:spcBef>
                <a:spcPts val="540"/>
              </a:spcBef>
            </a:pPr>
            <a:endParaRPr lang="en-US" sz="1440" dirty="0">
              <a:latin typeface="Consolas" pitchFamily="49" charset="0"/>
              <a:cs typeface="Consolas" pitchFamily="49" charset="0"/>
            </a:endParaRPr>
          </a:p>
          <a:p>
            <a:pPr>
              <a:spcBef>
                <a:spcPts val="540"/>
              </a:spcBef>
            </a:pPr>
            <a:r>
              <a:rPr lang="en-US" sz="1440" dirty="0">
                <a:latin typeface="Consolas" pitchFamily="49" charset="0"/>
                <a:cs typeface="Consolas" pitchFamily="49" charset="0"/>
              </a:rPr>
              <a:t>renderer: </a:t>
            </a:r>
            <a:r>
              <a:rPr lang="en-US" sz="1440" dirty="0">
                <a:solidFill>
                  <a:schemeClr val="accent5"/>
                </a:solidFill>
                <a:latin typeface="Consolas" pitchFamily="49" charset="0"/>
                <a:cs typeface="Consolas" pitchFamily="49" charset="0"/>
              </a:rPr>
              <a:t>"</a:t>
            </a:r>
            <a:r>
              <a:rPr lang="en-US" sz="1440" dirty="0" err="1">
                <a:solidFill>
                  <a:schemeClr val="accent5"/>
                </a:solidFill>
                <a:latin typeface="Consolas" pitchFamily="49" charset="0"/>
                <a:cs typeface="Consolas" pitchFamily="49" charset="0"/>
              </a:rPr>
              <a:t>sap.ui.commons.ButtonRenderer</a:t>
            </a:r>
            <a:r>
              <a:rPr lang="en-US" sz="1440" dirty="0">
                <a:solidFill>
                  <a:schemeClr val="accent5"/>
                </a:solidFill>
                <a:latin typeface="Consolas" pitchFamily="49" charset="0"/>
                <a:cs typeface="Consolas" pitchFamily="49" charset="0"/>
              </a:rPr>
              <a:t>"</a:t>
            </a:r>
          </a:p>
          <a:p>
            <a:pPr>
              <a:spcBef>
                <a:spcPts val="540"/>
              </a:spcBef>
            </a:pPr>
            <a:endParaRPr lang="en-US" sz="1440" dirty="0">
              <a:latin typeface="Consolas" pitchFamily="49" charset="0"/>
              <a:cs typeface="Consolas" pitchFamily="49" charset="0"/>
            </a:endParaRPr>
          </a:p>
          <a:p>
            <a:pPr>
              <a:spcBef>
                <a:spcPts val="540"/>
              </a:spcBef>
            </a:pPr>
            <a:endParaRPr lang="en-US" sz="1440" dirty="0">
              <a:latin typeface="Consolas" pitchFamily="49" charset="0"/>
              <a:cs typeface="Consolas" pitchFamily="49" charset="0"/>
            </a:endParaRPr>
          </a:p>
          <a:p>
            <a:endParaRPr lang="en-US" sz="1440" dirty="0">
              <a:latin typeface="Consolas" pitchFamily="49" charset="0"/>
              <a:cs typeface="Consolas" pitchFamily="49" charset="0"/>
            </a:endParaRPr>
          </a:p>
        </p:txBody>
      </p:sp>
      <p:sp>
        <p:nvSpPr>
          <p:cNvPr id="7" name="Rectangle 6"/>
          <p:cNvSpPr/>
          <p:nvPr/>
        </p:nvSpPr>
        <p:spPr>
          <a:xfrm>
            <a:off x="4247230" y="4072766"/>
            <a:ext cx="2598788" cy="316562"/>
          </a:xfrm>
          <a:prstGeom prst="rect">
            <a:avLst/>
          </a:prstGeom>
        </p:spPr>
        <p:txBody>
          <a:bodyPr wrap="none">
            <a:spAutoFit/>
          </a:bodyPr>
          <a:lstStyle/>
          <a:p>
            <a:r>
              <a:rPr lang="de-DE" sz="1457" b="1" dirty="0" err="1">
                <a:cs typeface="Consolas" pitchFamily="49" charset="0"/>
              </a:rPr>
              <a:t>Using</a:t>
            </a:r>
            <a:r>
              <a:rPr lang="de-DE" sz="1457" b="1" dirty="0">
                <a:cs typeface="Consolas" pitchFamily="49" charset="0"/>
              </a:rPr>
              <a:t> an </a:t>
            </a:r>
            <a:r>
              <a:rPr lang="de-DE" sz="1457" b="1" dirty="0" err="1">
                <a:cs typeface="Consolas" pitchFamily="49" charset="0"/>
              </a:rPr>
              <a:t>existing</a:t>
            </a:r>
            <a:r>
              <a:rPr lang="de-DE" sz="1457" b="1" dirty="0">
                <a:cs typeface="Consolas" pitchFamily="49" charset="0"/>
              </a:rPr>
              <a:t> </a:t>
            </a:r>
            <a:r>
              <a:rPr lang="de-DE" sz="1457" b="1" dirty="0" err="1">
                <a:cs typeface="Consolas" pitchFamily="49" charset="0"/>
              </a:rPr>
              <a:t>renderer</a:t>
            </a:r>
            <a:r>
              <a:rPr lang="de-DE" sz="1457" b="1" dirty="0">
                <a:cs typeface="Consolas" pitchFamily="49" charset="0"/>
              </a:rPr>
              <a:t>:</a:t>
            </a:r>
            <a:endParaRPr lang="en-US" sz="1457" b="1" dirty="0">
              <a:cs typeface="Consolas" pitchFamily="49" charset="0"/>
            </a:endParaRPr>
          </a:p>
        </p:txBody>
      </p:sp>
      <p:sp>
        <p:nvSpPr>
          <p:cNvPr id="8" name="Rectangle 7"/>
          <p:cNvSpPr/>
          <p:nvPr/>
        </p:nvSpPr>
        <p:spPr>
          <a:xfrm>
            <a:off x="4247229" y="905287"/>
            <a:ext cx="1016625" cy="316562"/>
          </a:xfrm>
          <a:prstGeom prst="rect">
            <a:avLst/>
          </a:prstGeom>
        </p:spPr>
        <p:txBody>
          <a:bodyPr wrap="none">
            <a:spAutoFit/>
          </a:bodyPr>
          <a:lstStyle/>
          <a:p>
            <a:r>
              <a:rPr lang="de-DE" sz="1457" b="1" dirty="0" err="1">
                <a:cs typeface="Consolas" pitchFamily="49" charset="0"/>
              </a:rPr>
              <a:t>Example</a:t>
            </a:r>
            <a:r>
              <a:rPr lang="de-DE" sz="1457" b="1" dirty="0">
                <a:cs typeface="Consolas" pitchFamily="49" charset="0"/>
              </a:rPr>
              <a:t>:</a:t>
            </a:r>
            <a:endParaRPr lang="en-US" sz="1457" b="1" dirty="0">
              <a:cs typeface="Consolas" pitchFamily="49" charset="0"/>
            </a:endParaRPr>
          </a:p>
        </p:txBody>
      </p:sp>
      <p:sp>
        <p:nvSpPr>
          <p:cNvPr id="9" name="Rectangle 8"/>
          <p:cNvSpPr/>
          <p:nvPr/>
        </p:nvSpPr>
        <p:spPr>
          <a:xfrm>
            <a:off x="997477" y="4444599"/>
            <a:ext cx="3136627" cy="989245"/>
          </a:xfrm>
          <a:prstGeom prst="rect">
            <a:avLst/>
          </a:prstGeom>
        </p:spPr>
        <p:txBody>
          <a:bodyPr wrap="square">
            <a:spAutoFit/>
          </a:bodyPr>
          <a:lstStyle/>
          <a:p>
            <a:r>
              <a:rPr lang="en-US" sz="1457" dirty="0"/>
              <a:t>If an existing renderer should be used without modification, you can give the name of this renderer class.</a:t>
            </a:r>
          </a:p>
        </p:txBody>
      </p:sp>
    </p:spTree>
    <p:extLst>
      <p:ext uri="{BB962C8B-B14F-4D97-AF65-F5344CB8AC3E}">
        <p14:creationId xmlns:p14="http://schemas.microsoft.com/office/powerpoint/2010/main" val="304087992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91" y="434936"/>
            <a:ext cx="8221605" cy="388800"/>
          </a:xfrm>
        </p:spPr>
        <p:txBody>
          <a:bodyPr/>
          <a:lstStyle/>
          <a:p>
            <a:r>
              <a:rPr lang="de-DE" sz="2879" dirty="0">
                <a:solidFill>
                  <a:schemeClr val="accent1"/>
                </a:solidFill>
              </a:rPr>
              <a:t>Example with </a:t>
            </a:r>
            <a:r>
              <a:rPr lang="de-DE" sz="2879" dirty="0" smtClean="0">
                <a:solidFill>
                  <a:schemeClr val="accent1"/>
                </a:solidFill>
              </a:rPr>
              <a:t>Notepad Control</a:t>
            </a:r>
            <a:endParaRPr lang="en-US" sz="2879" dirty="0">
              <a:solidFill>
                <a:schemeClr val="accent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561" y="823736"/>
            <a:ext cx="6009449" cy="4744987"/>
          </a:xfrm>
          <a:prstGeom prst="rect">
            <a:avLst/>
          </a:prstGeom>
          <a:effectLst>
            <a:innerShdw blurRad="114300">
              <a:prstClr val="black"/>
            </a:innerShdw>
          </a:effec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88" y="1291024"/>
            <a:ext cx="1992406" cy="4249235"/>
          </a:xfrm>
          <a:prstGeom prst="rect">
            <a:avLst/>
          </a:prstGeom>
          <a:effectLst>
            <a:innerShdw blurRad="114300">
              <a:prstClr val="black"/>
            </a:innerShdw>
          </a:effectLst>
        </p:spPr>
      </p:pic>
    </p:spTree>
    <p:extLst>
      <p:ext uri="{BB962C8B-B14F-4D97-AF65-F5344CB8AC3E}">
        <p14:creationId xmlns:p14="http://schemas.microsoft.com/office/powerpoint/2010/main" val="1323723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91" y="381670"/>
            <a:ext cx="8221605" cy="388800"/>
          </a:xfrm>
        </p:spPr>
        <p:txBody>
          <a:bodyPr/>
          <a:lstStyle/>
          <a:p>
            <a:r>
              <a:rPr lang="de-DE" sz="2879" dirty="0" err="1">
                <a:solidFill>
                  <a:schemeClr val="accent1"/>
                </a:solidFill>
              </a:rPr>
              <a:t>Exercise</a:t>
            </a:r>
            <a:r>
              <a:rPr lang="de-DE" sz="2879" dirty="0">
                <a:solidFill>
                  <a:schemeClr val="accent1"/>
                </a:solidFill>
              </a:rPr>
              <a:t> – Notepad Controls</a:t>
            </a:r>
            <a:endParaRPr lang="en-US" sz="2879" dirty="0">
              <a:solidFill>
                <a:schemeClr val="accent1"/>
              </a:solidFill>
            </a:endParaRPr>
          </a:p>
        </p:txBody>
      </p:sp>
      <p:sp>
        <p:nvSpPr>
          <p:cNvPr id="4" name="Text Placeholder 3"/>
          <p:cNvSpPr>
            <a:spLocks noGrp="1"/>
          </p:cNvSpPr>
          <p:nvPr>
            <p:ph type="body" sz="quarter" idx="11"/>
          </p:nvPr>
        </p:nvSpPr>
        <p:spPr>
          <a:xfrm>
            <a:off x="4532701" y="2248537"/>
            <a:ext cx="3747595" cy="980745"/>
          </a:xfrm>
        </p:spPr>
        <p:txBody>
          <a:bodyPr/>
          <a:lstStyle/>
          <a:p>
            <a:r>
              <a:rPr lang="de-DE" sz="1799" dirty="0"/>
              <a:t>Add an Audioplayer Control to your Music </a:t>
            </a:r>
            <a:r>
              <a:rPr lang="de-DE" sz="1799" dirty="0" smtClean="0"/>
              <a:t>store</a:t>
            </a:r>
            <a:endParaRPr lang="en-US" dirty="0"/>
          </a:p>
        </p:txBody>
      </p:sp>
      <p:sp>
        <p:nvSpPr>
          <p:cNvPr id="8" name="Rounded Rectangle 7">
            <a:hlinkClick r:id="rId2" action="ppaction://hlinksldjump" highlightClick="1"/>
          </p:cNvPr>
          <p:cNvSpPr/>
          <p:nvPr/>
        </p:nvSpPr>
        <p:spPr bwMode="gray">
          <a:xfrm>
            <a:off x="2259123" y="2344209"/>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solidFill>
                  <a:srgbClr val="000000"/>
                </a:solidFill>
                <a:ea typeface="Arial Unicode MS" pitchFamily="34" charset="-128"/>
                <a:cs typeface="Arial Unicode MS" pitchFamily="34" charset="-128"/>
              </a:rPr>
              <a:t>Exercise</a:t>
            </a:r>
            <a:r>
              <a:rPr lang="de-DE" sz="1457" kern="0" dirty="0">
                <a:solidFill>
                  <a:srgbClr val="000000"/>
                </a:solidFill>
                <a:ea typeface="Arial Unicode MS" pitchFamily="34" charset="-128"/>
                <a:cs typeface="Arial Unicode MS" pitchFamily="34" charset="-128"/>
              </a:rPr>
              <a:t> 16</a:t>
            </a:r>
          </a:p>
        </p:txBody>
      </p:sp>
    </p:spTree>
    <p:extLst>
      <p:ext uri="{BB962C8B-B14F-4D97-AF65-F5344CB8AC3E}">
        <p14:creationId xmlns:p14="http://schemas.microsoft.com/office/powerpoint/2010/main" val="184875834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err="1"/>
              <a:t>Exercise</a:t>
            </a:r>
            <a:r>
              <a:rPr lang="de-DE" sz="2879" dirty="0"/>
              <a:t> 16 – Notepad </a:t>
            </a:r>
            <a:r>
              <a:rPr lang="de-DE" sz="2879" dirty="0" err="1"/>
              <a:t>Control</a:t>
            </a:r>
            <a:r>
              <a:rPr lang="de-DE" sz="2879" dirty="0"/>
              <a:t> / Part 1</a:t>
            </a:r>
            <a:endParaRPr lang="en-US" sz="2879" dirty="0"/>
          </a:p>
        </p:txBody>
      </p:sp>
      <p:sp>
        <p:nvSpPr>
          <p:cNvPr id="5" name="Text Placeholder 4"/>
          <p:cNvSpPr>
            <a:spLocks noGrp="1"/>
          </p:cNvSpPr>
          <p:nvPr>
            <p:ph type="body" sz="quarter" idx="10"/>
          </p:nvPr>
        </p:nvSpPr>
        <p:spPr>
          <a:xfrm>
            <a:off x="1662720" y="1554849"/>
            <a:ext cx="7838976" cy="4121995"/>
          </a:xfrm>
        </p:spPr>
        <p:txBody>
          <a:bodyPr>
            <a:normAutofit/>
          </a:bodyPr>
          <a:lstStyle/>
          <a:p>
            <a:pPr marL="308507" indent="-308507">
              <a:buFont typeface="+mj-lt"/>
              <a:buAutoNum type="arabicPeriod"/>
            </a:pPr>
            <a:r>
              <a:rPr lang="de-DE" sz="1440" dirty="0"/>
              <a:t>Open </a:t>
            </a:r>
            <a:r>
              <a:rPr lang="de-DE" sz="1440" dirty="0" err="1"/>
              <a:t>the</a:t>
            </a:r>
            <a:r>
              <a:rPr lang="de-DE" sz="1440" dirty="0"/>
              <a:t> SAPUI5 Developer Studio </a:t>
            </a:r>
            <a:r>
              <a:rPr lang="de-DE" sz="1440" dirty="0" err="1"/>
              <a:t>and</a:t>
            </a:r>
            <a:r>
              <a:rPr lang="de-DE" sz="1440" dirty="0"/>
              <a:t> </a:t>
            </a:r>
            <a:r>
              <a:rPr lang="de-DE" sz="1440" dirty="0" err="1"/>
              <a:t>go</a:t>
            </a:r>
            <a:r>
              <a:rPr lang="de-DE" sz="1440" dirty="0"/>
              <a:t> </a:t>
            </a:r>
            <a:r>
              <a:rPr lang="de-DE" sz="1440" dirty="0" err="1"/>
              <a:t>to</a:t>
            </a:r>
            <a:r>
              <a:rPr lang="de-DE" sz="1440" dirty="0"/>
              <a:t> </a:t>
            </a:r>
            <a:r>
              <a:rPr lang="de-DE" sz="1440" dirty="0" err="1"/>
              <a:t>the</a:t>
            </a:r>
            <a:r>
              <a:rPr lang="de-DE" sz="1440" dirty="0"/>
              <a:t> </a:t>
            </a:r>
            <a:r>
              <a:rPr lang="de-DE" sz="1440" dirty="0" err="1"/>
              <a:t>file</a:t>
            </a:r>
            <a:r>
              <a:rPr lang="de-DE" sz="1440" dirty="0"/>
              <a:t> „musicstore.view.js“ in </a:t>
            </a:r>
            <a:r>
              <a:rPr lang="de-DE" sz="1440" dirty="0" err="1"/>
              <a:t>the</a:t>
            </a:r>
            <a:r>
              <a:rPr lang="de-DE" sz="1440" dirty="0"/>
              <a:t> „</a:t>
            </a:r>
            <a:r>
              <a:rPr lang="de-DE" sz="1440" dirty="0" err="1"/>
              <a:t>training</a:t>
            </a:r>
            <a:r>
              <a:rPr lang="de-DE" sz="1440" dirty="0"/>
              <a:t>“ </a:t>
            </a:r>
            <a:r>
              <a:rPr lang="de-DE" sz="1440" dirty="0" err="1"/>
              <a:t>folder</a:t>
            </a:r>
            <a:endParaRPr lang="de-DE" sz="1440" dirty="0"/>
          </a:p>
          <a:p>
            <a:pPr marL="308507" indent="-308507">
              <a:buFont typeface="+mj-lt"/>
              <a:buAutoNum type="arabicPeriod"/>
            </a:pPr>
            <a:r>
              <a:rPr lang="de-DE" sz="1440" dirty="0" err="1"/>
              <a:t>Implement</a:t>
            </a:r>
            <a:r>
              <a:rPr lang="de-DE" sz="1440" dirty="0"/>
              <a:t> a </a:t>
            </a:r>
            <a:r>
              <a:rPr lang="de-DE" sz="1440" dirty="0" err="1"/>
              <a:t>new</a:t>
            </a:r>
            <a:r>
              <a:rPr lang="de-DE" sz="1440" dirty="0"/>
              <a:t> „</a:t>
            </a:r>
            <a:r>
              <a:rPr lang="de-DE" sz="1440" dirty="0" err="1"/>
              <a:t>AudioPlayer</a:t>
            </a:r>
            <a:r>
              <a:rPr lang="de-DE" sz="1440" dirty="0"/>
              <a:t>“ </a:t>
            </a:r>
            <a:r>
              <a:rPr lang="de-DE" sz="1440" dirty="0" err="1"/>
              <a:t>control</a:t>
            </a:r>
            <a:r>
              <a:rPr lang="de-DE" sz="1440" dirty="0"/>
              <a:t> </a:t>
            </a:r>
            <a:r>
              <a:rPr lang="de-DE" sz="1440" dirty="0" err="1"/>
              <a:t>before</a:t>
            </a:r>
            <a:r>
              <a:rPr lang="de-DE" sz="1440" dirty="0"/>
              <a:t> </a:t>
            </a:r>
            <a:r>
              <a:rPr lang="de-DE" sz="1440" dirty="0" err="1">
                <a:solidFill>
                  <a:schemeClr val="tx2"/>
                </a:solidFill>
                <a:latin typeface="Consolas" pitchFamily="49" charset="0"/>
                <a:cs typeface="Consolas" pitchFamily="49" charset="0"/>
              </a:rPr>
              <a:t>oTable</a:t>
            </a:r>
            <a:r>
              <a:rPr lang="de-DE" sz="1440" dirty="0">
                <a:solidFill>
                  <a:schemeClr val="tx2"/>
                </a:solidFill>
                <a:latin typeface="Consolas" pitchFamily="49" charset="0"/>
                <a:cs typeface="Consolas" pitchFamily="49" charset="0"/>
              </a:rPr>
              <a:t>:</a:t>
            </a:r>
          </a:p>
        </p:txBody>
      </p:sp>
      <p:sp>
        <p:nvSpPr>
          <p:cNvPr id="4" name="Rounded Rectangle 3">
            <a:hlinkClick r:id="rId3" action="ppaction://hlinksldjump" highlightClick="1"/>
          </p:cNvPr>
          <p:cNvSpPr/>
          <p:nvPr/>
        </p:nvSpPr>
        <p:spPr bwMode="gray">
          <a:xfrm>
            <a:off x="7522491" y="5395633"/>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Next</a:t>
            </a:r>
          </a:p>
        </p:txBody>
      </p:sp>
      <p:sp>
        <p:nvSpPr>
          <p:cNvPr id="3" name="Rectangle 2"/>
          <p:cNvSpPr/>
          <p:nvPr/>
        </p:nvSpPr>
        <p:spPr>
          <a:xfrm>
            <a:off x="1968522" y="2520485"/>
            <a:ext cx="7310120" cy="3194721"/>
          </a:xfrm>
          <a:prstGeom prst="rect">
            <a:avLst/>
          </a:prstGeom>
        </p:spPr>
        <p:txBody>
          <a:bodyPr wrap="square">
            <a:spAutoFit/>
          </a:bodyPr>
          <a:lstStyle/>
          <a:p>
            <a:r>
              <a:rPr lang="de-DE" sz="1260" b="1" dirty="0" err="1">
                <a:solidFill>
                  <a:schemeClr val="tx2"/>
                </a:solidFill>
                <a:latin typeface="Consolas" pitchFamily="49" charset="0"/>
                <a:cs typeface="Consolas" pitchFamily="49" charset="0"/>
              </a:rPr>
              <a:t>sap.ui.core.Control.extend</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AudioPlayer</a:t>
            </a:r>
            <a:r>
              <a:rPr lang="de-DE" sz="1260" b="1" dirty="0">
                <a:solidFill>
                  <a:schemeClr val="tx2"/>
                </a:solidFill>
                <a:latin typeface="Consolas" pitchFamily="49" charset="0"/>
                <a:cs typeface="Consolas" pitchFamily="49" charset="0"/>
              </a:rPr>
              <a: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metadata</a:t>
            </a:r>
            <a:r>
              <a:rPr lang="de-DE" sz="1260" b="1" dirty="0">
                <a:solidFill>
                  <a:schemeClr val="tx2"/>
                </a:solidFill>
                <a:latin typeface="Consolas" pitchFamily="49" charset="0"/>
                <a:cs typeface="Consolas" pitchFamily="49" charset="0"/>
              </a:rPr>
              <a: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properties</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src</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string</a:t>
            </a:r>
            <a:r>
              <a:rPr lang="de-DE" sz="1260" b="1" dirty="0">
                <a:solidFill>
                  <a:schemeClr val="tx2"/>
                </a:solidFill>
                <a:latin typeface="Consolas" pitchFamily="49" charset="0"/>
                <a:cs typeface="Consolas" pitchFamily="49" charset="0"/>
              </a:rPr>
              <a:t>" }</a:t>
            </a:r>
          </a:p>
          <a:p>
            <a:r>
              <a:rPr lang="de-DE" sz="1260" b="1" dirty="0">
                <a:solidFill>
                  <a:schemeClr val="tx2"/>
                </a:solidFill>
                <a:latin typeface="Consolas" pitchFamily="49" charset="0"/>
                <a:cs typeface="Consolas" pitchFamily="49" charset="0"/>
              </a:rPr>
              <a:t>        },</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setSrc</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function</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sValue</a:t>
            </a:r>
            <a:r>
              <a:rPr lang="de-DE" sz="1260" b="1" dirty="0">
                <a:solidFill>
                  <a:schemeClr val="tx2"/>
                </a:solidFill>
                <a:latin typeface="Consolas" pitchFamily="49" charset="0"/>
                <a:cs typeface="Consolas" pitchFamily="49" charset="0"/>
              </a:rPr>
              <a: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this.setProperty</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src</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sValue</a:t>
            </a:r>
            <a:r>
              <a:rPr lang="de-DE" sz="1260" b="1" dirty="0">
                <a:solidFill>
                  <a:schemeClr val="tx2"/>
                </a:solidFill>
                <a:latin typeface="Consolas" pitchFamily="49" charset="0"/>
                <a:cs typeface="Consolas" pitchFamily="49" charset="0"/>
              </a:rPr>
              <a:t>);  </a:t>
            </a:r>
          </a:p>
          <a:p>
            <a:r>
              <a:rPr lang="de-DE" sz="1260" b="1" dirty="0">
                <a:solidFill>
                  <a:schemeClr val="tx2"/>
                </a:solidFill>
                <a:latin typeface="Consolas" pitchFamily="49" charset="0"/>
                <a:cs typeface="Consolas" pitchFamily="49" charset="0"/>
              </a:rPr>
              <a:t>        },</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renderer:function</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oRm</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oControl</a:t>
            </a:r>
            <a:r>
              <a:rPr lang="de-DE" sz="1260" b="1" dirty="0">
                <a:solidFill>
                  <a:schemeClr val="tx2"/>
                </a:solidFill>
                <a:latin typeface="Consolas" pitchFamily="49" charset="0"/>
                <a:cs typeface="Consolas" pitchFamily="49" charset="0"/>
              </a:rPr>
              <a: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oRm.write</a:t>
            </a:r>
            <a:r>
              <a:rPr lang="de-DE" sz="1260" b="1" dirty="0">
                <a:solidFill>
                  <a:schemeClr val="tx2"/>
                </a:solidFill>
                <a:latin typeface="Consolas" pitchFamily="49" charset="0"/>
                <a:cs typeface="Consolas" pitchFamily="49" charset="0"/>
              </a:rPr>
              <a:t>("&lt;</a:t>
            </a:r>
            <a:r>
              <a:rPr lang="de-DE" sz="1260" b="1" dirty="0" err="1">
                <a:solidFill>
                  <a:schemeClr val="tx2"/>
                </a:solidFill>
                <a:latin typeface="Consolas" pitchFamily="49" charset="0"/>
                <a:cs typeface="Consolas" pitchFamily="49" charset="0"/>
              </a:rPr>
              <a:t>audio</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controls</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controls</a:t>
            </a:r>
            <a:r>
              <a:rPr lang="de-DE" sz="1260" b="1" dirty="0">
                <a:solidFill>
                  <a:schemeClr val="tx2"/>
                </a:solidFill>
                <a:latin typeface="Consolas" pitchFamily="49" charset="0"/>
                <a:cs typeface="Consolas" pitchFamily="49" charset="0"/>
              </a:rPr>
              <a:t>' ");</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oRm.writeControlData</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oControl</a:t>
            </a:r>
            <a:r>
              <a:rPr lang="de-DE" sz="1260" b="1" dirty="0">
                <a:solidFill>
                  <a:schemeClr val="tx2"/>
                </a:solidFill>
                <a:latin typeface="Consolas" pitchFamily="49" charset="0"/>
                <a:cs typeface="Consolas" pitchFamily="49" charset="0"/>
              </a:rPr>
              <a: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oRm.write</a:t>
            </a:r>
            <a:r>
              <a:rPr lang="de-DE" sz="1260" b="1" dirty="0">
                <a:solidFill>
                  <a:schemeClr val="tx2"/>
                </a:solidFill>
                <a:latin typeface="Consolas" pitchFamily="49" charset="0"/>
                <a:cs typeface="Consolas" pitchFamily="49" charset="0"/>
              </a:rPr>
              <a:t>("&gt;");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oRm.write</a:t>
            </a:r>
            <a:r>
              <a:rPr lang="de-DE" sz="1260" b="1" dirty="0">
                <a:solidFill>
                  <a:schemeClr val="tx2"/>
                </a:solidFill>
                <a:latin typeface="Consolas" pitchFamily="49" charset="0"/>
                <a:cs typeface="Consolas" pitchFamily="49" charset="0"/>
              </a:rPr>
              <a:t>("&lt;</a:t>
            </a:r>
            <a:r>
              <a:rPr lang="de-DE" sz="1260" b="1" dirty="0" err="1">
                <a:solidFill>
                  <a:schemeClr val="tx2"/>
                </a:solidFill>
                <a:latin typeface="Consolas" pitchFamily="49" charset="0"/>
                <a:cs typeface="Consolas" pitchFamily="49" charset="0"/>
              </a:rPr>
              <a:t>source</a:t>
            </a:r>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src</a:t>
            </a:r>
            <a:r>
              <a:rPr lang="de-DE" sz="1260" b="1" dirty="0">
                <a:solidFill>
                  <a:schemeClr val="tx2"/>
                </a:solidFill>
                <a:latin typeface="Consolas" pitchFamily="49" charset="0"/>
                <a:cs typeface="Consolas" pitchFamily="49" charset="0"/>
              </a:rPr>
              <a:t>='" + </a:t>
            </a:r>
            <a:r>
              <a:rPr lang="de-DE" sz="1260" b="1" dirty="0" err="1">
                <a:solidFill>
                  <a:schemeClr val="tx2"/>
                </a:solidFill>
                <a:latin typeface="Consolas" pitchFamily="49" charset="0"/>
                <a:cs typeface="Consolas" pitchFamily="49" charset="0"/>
              </a:rPr>
              <a:t>oControl.getSrc</a:t>
            </a:r>
            <a:r>
              <a:rPr lang="de-DE" sz="1260" b="1" dirty="0">
                <a:solidFill>
                  <a:schemeClr val="tx2"/>
                </a:solidFill>
                <a:latin typeface="Consolas" pitchFamily="49" charset="0"/>
                <a:cs typeface="Consolas" pitchFamily="49" charset="0"/>
              </a:rPr>
              <a:t>() + "' type='</a:t>
            </a:r>
            <a:r>
              <a:rPr lang="de-DE" sz="1260" b="1" dirty="0" err="1">
                <a:solidFill>
                  <a:schemeClr val="tx2"/>
                </a:solidFill>
                <a:latin typeface="Consolas" pitchFamily="49" charset="0"/>
                <a:cs typeface="Consolas" pitchFamily="49" charset="0"/>
              </a:rPr>
              <a:t>audio</a:t>
            </a:r>
            <a:r>
              <a:rPr lang="de-DE" sz="1260" b="1" dirty="0">
                <a:solidFill>
                  <a:schemeClr val="tx2"/>
                </a:solidFill>
                <a:latin typeface="Consolas" pitchFamily="49" charset="0"/>
                <a:cs typeface="Consolas" pitchFamily="49" charset="0"/>
              </a:rPr>
              <a:t>/</a:t>
            </a:r>
            <a:r>
              <a:rPr lang="de-DE" sz="1260" b="1" dirty="0" err="1">
                <a:solidFill>
                  <a:schemeClr val="tx2"/>
                </a:solidFill>
                <a:latin typeface="Consolas" pitchFamily="49" charset="0"/>
                <a:cs typeface="Consolas" pitchFamily="49" charset="0"/>
              </a:rPr>
              <a:t>mpeg</a:t>
            </a:r>
            <a:r>
              <a:rPr lang="de-DE" sz="1260" b="1" dirty="0">
                <a:solidFill>
                  <a:schemeClr val="tx2"/>
                </a:solidFill>
                <a:latin typeface="Consolas" pitchFamily="49" charset="0"/>
                <a:cs typeface="Consolas" pitchFamily="49" charset="0"/>
              </a:rPr>
              <a:t>'&gt;");</a:t>
            </a:r>
          </a:p>
          <a:p>
            <a:r>
              <a:rPr lang="de-DE" sz="1260" b="1" dirty="0">
                <a:solidFill>
                  <a:schemeClr val="tx2"/>
                </a:solidFill>
                <a:latin typeface="Consolas" pitchFamily="49" charset="0"/>
                <a:cs typeface="Consolas" pitchFamily="49" charset="0"/>
              </a:rPr>
              <a:t>            </a:t>
            </a:r>
            <a:r>
              <a:rPr lang="de-DE" sz="1260" b="1" dirty="0" err="1">
                <a:solidFill>
                  <a:schemeClr val="tx2"/>
                </a:solidFill>
                <a:latin typeface="Consolas" pitchFamily="49" charset="0"/>
                <a:cs typeface="Consolas" pitchFamily="49" charset="0"/>
              </a:rPr>
              <a:t>oRm.write</a:t>
            </a:r>
            <a:r>
              <a:rPr lang="de-DE" sz="1260" b="1" dirty="0">
                <a:solidFill>
                  <a:schemeClr val="tx2"/>
                </a:solidFill>
                <a:latin typeface="Consolas" pitchFamily="49" charset="0"/>
                <a:cs typeface="Consolas" pitchFamily="49" charset="0"/>
              </a:rPr>
              <a:t>("&lt;/</a:t>
            </a:r>
            <a:r>
              <a:rPr lang="de-DE" sz="1260" b="1" dirty="0" err="1">
                <a:solidFill>
                  <a:schemeClr val="tx2"/>
                </a:solidFill>
                <a:latin typeface="Consolas" pitchFamily="49" charset="0"/>
                <a:cs typeface="Consolas" pitchFamily="49" charset="0"/>
              </a:rPr>
              <a:t>audio</a:t>
            </a:r>
            <a:r>
              <a:rPr lang="de-DE" sz="1260" b="1" dirty="0">
                <a:solidFill>
                  <a:schemeClr val="tx2"/>
                </a:solidFill>
                <a:latin typeface="Consolas" pitchFamily="49" charset="0"/>
                <a:cs typeface="Consolas" pitchFamily="49" charset="0"/>
              </a:rPr>
              <a:t>&gt;");</a:t>
            </a:r>
          </a:p>
          <a:p>
            <a:r>
              <a:rPr lang="de-DE" sz="1260" b="1" dirty="0">
                <a:solidFill>
                  <a:schemeClr val="tx2"/>
                </a:solidFill>
                <a:latin typeface="Consolas" pitchFamily="49" charset="0"/>
                <a:cs typeface="Consolas" pitchFamily="49" charset="0"/>
              </a:rPr>
              <a:t>        }</a:t>
            </a:r>
          </a:p>
          <a:p>
            <a:r>
              <a:rPr lang="de-DE" sz="1260" b="1" dirty="0">
                <a:solidFill>
                  <a:schemeClr val="tx2"/>
                </a:solidFill>
                <a:latin typeface="Consolas" pitchFamily="49" charset="0"/>
                <a:cs typeface="Consolas" pitchFamily="49" charset="0"/>
              </a:rPr>
              <a:t>    });</a:t>
            </a:r>
          </a:p>
        </p:txBody>
      </p:sp>
    </p:spTree>
    <p:extLst>
      <p:ext uri="{BB962C8B-B14F-4D97-AF65-F5344CB8AC3E}">
        <p14:creationId xmlns:p14="http://schemas.microsoft.com/office/powerpoint/2010/main" val="4023201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Solution </a:t>
            </a:r>
            <a:r>
              <a:rPr lang="de-DE" sz="2879" dirty="0" err="1"/>
              <a:t>for</a:t>
            </a:r>
            <a:r>
              <a:rPr lang="de-DE" sz="2879" dirty="0"/>
              <a:t> </a:t>
            </a:r>
            <a:r>
              <a:rPr lang="de-DE" sz="2879" dirty="0" err="1"/>
              <a:t>Exercise</a:t>
            </a:r>
            <a:r>
              <a:rPr lang="de-DE" sz="2879" dirty="0"/>
              <a:t> 1</a:t>
            </a:r>
            <a:endParaRPr lang="en-US" sz="2879" dirty="0"/>
          </a:p>
        </p:txBody>
      </p:sp>
      <p:sp>
        <p:nvSpPr>
          <p:cNvPr id="4" name="Rounded Rectangle 3">
            <a:hlinkClick r:id="rId3" action="ppaction://hlinksldjump" highlightClick="1"/>
          </p:cNvPr>
          <p:cNvSpPr/>
          <p:nvPr/>
        </p:nvSpPr>
        <p:spPr bwMode="gray">
          <a:xfrm>
            <a:off x="7503357" y="541476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pic>
        <p:nvPicPr>
          <p:cNvPr id="3" name="Picture 2"/>
          <p:cNvPicPr>
            <a:picLocks noChangeAspect="1"/>
          </p:cNvPicPr>
          <p:nvPr/>
        </p:nvPicPr>
        <p:blipFill>
          <a:blip r:embed="rId4"/>
          <a:stretch>
            <a:fillRect/>
          </a:stretch>
        </p:blipFill>
        <p:spPr>
          <a:xfrm>
            <a:off x="1538002" y="1285500"/>
            <a:ext cx="7119464" cy="3295377"/>
          </a:xfrm>
          <a:prstGeom prst="rect">
            <a:avLst/>
          </a:prstGeom>
        </p:spPr>
      </p:pic>
    </p:spTree>
    <p:extLst>
      <p:ext uri="{BB962C8B-B14F-4D97-AF65-F5344CB8AC3E}">
        <p14:creationId xmlns:p14="http://schemas.microsoft.com/office/powerpoint/2010/main" val="7237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600" y="383660"/>
            <a:ext cx="7627193" cy="680203"/>
          </a:xfrm>
        </p:spPr>
        <p:txBody>
          <a:bodyPr/>
          <a:lstStyle/>
          <a:p>
            <a:r>
              <a:rPr lang="de-DE" sz="2879" dirty="0" err="1"/>
              <a:t>Exercise</a:t>
            </a:r>
            <a:r>
              <a:rPr lang="de-DE" sz="2879" dirty="0"/>
              <a:t> 16 – Notepad </a:t>
            </a:r>
            <a:r>
              <a:rPr lang="de-DE" sz="2879" dirty="0" err="1"/>
              <a:t>Control</a:t>
            </a:r>
            <a:r>
              <a:rPr lang="de-DE" sz="2879" dirty="0"/>
              <a:t> / Part 2</a:t>
            </a:r>
            <a:endParaRPr lang="en-US" sz="2879" dirty="0"/>
          </a:p>
        </p:txBody>
      </p:sp>
      <p:sp>
        <p:nvSpPr>
          <p:cNvPr id="5" name="Text Placeholder 4"/>
          <p:cNvSpPr>
            <a:spLocks noGrp="1"/>
          </p:cNvSpPr>
          <p:nvPr>
            <p:ph type="body" sz="quarter" idx="10"/>
          </p:nvPr>
        </p:nvSpPr>
        <p:spPr>
          <a:xfrm>
            <a:off x="1662293" y="1499533"/>
            <a:ext cx="7838976" cy="627922"/>
          </a:xfrm>
        </p:spPr>
        <p:txBody>
          <a:bodyPr>
            <a:normAutofit/>
          </a:bodyPr>
          <a:lstStyle/>
          <a:p>
            <a:pPr marL="308507" indent="-308507">
              <a:buFont typeface="+mj-lt"/>
              <a:buAutoNum type="arabicPeriod" startAt="3"/>
            </a:pPr>
            <a:r>
              <a:rPr lang="de-DE" sz="1440" dirty="0"/>
              <a:t>Add a </a:t>
            </a:r>
            <a:r>
              <a:rPr lang="de-DE" sz="1440" dirty="0" err="1"/>
              <a:t>new</a:t>
            </a:r>
            <a:r>
              <a:rPr lang="de-DE" sz="1440" dirty="0"/>
              <a:t> </a:t>
            </a:r>
            <a:r>
              <a:rPr lang="de-DE" sz="1440" dirty="0" err="1"/>
              <a:t>column</a:t>
            </a:r>
            <a:r>
              <a:rPr lang="de-DE" sz="1440" dirty="0"/>
              <a:t> </a:t>
            </a:r>
            <a:r>
              <a:rPr lang="de-DE" sz="1440" dirty="0" err="1"/>
              <a:t>to</a:t>
            </a:r>
            <a:r>
              <a:rPr lang="de-DE" sz="1440" dirty="0"/>
              <a:t> </a:t>
            </a:r>
            <a:r>
              <a:rPr lang="de-DE" sz="1440" dirty="0" err="1"/>
              <a:t>the</a:t>
            </a:r>
            <a:r>
              <a:rPr lang="de-DE" sz="1440" dirty="0"/>
              <a:t> </a:t>
            </a:r>
            <a:r>
              <a:rPr lang="de-DE" sz="1440" dirty="0" err="1"/>
              <a:t>table</a:t>
            </a:r>
            <a:r>
              <a:rPr lang="de-DE" sz="1440" dirty="0"/>
              <a:t> </a:t>
            </a:r>
            <a:r>
              <a:rPr lang="de-DE" sz="1440" dirty="0" err="1"/>
              <a:t>and</a:t>
            </a:r>
            <a:r>
              <a:rPr lang="de-DE" sz="1440" dirty="0"/>
              <a:t> </a:t>
            </a:r>
            <a:r>
              <a:rPr lang="de-DE" sz="1440" dirty="0" err="1"/>
              <a:t>instantiate</a:t>
            </a:r>
            <a:r>
              <a:rPr lang="de-DE" sz="1440" dirty="0"/>
              <a:t> </a:t>
            </a:r>
            <a:r>
              <a:rPr lang="de-DE" sz="1440" dirty="0" err="1"/>
              <a:t>the</a:t>
            </a:r>
            <a:r>
              <a:rPr lang="de-DE" sz="1440" dirty="0"/>
              <a:t> </a:t>
            </a:r>
            <a:r>
              <a:rPr lang="de-DE" sz="1440" dirty="0" err="1"/>
              <a:t>new</a:t>
            </a:r>
            <a:r>
              <a:rPr lang="de-DE" sz="1440" dirty="0"/>
              <a:t> „Audioplayer“ </a:t>
            </a:r>
            <a:r>
              <a:rPr lang="de-DE" sz="1440" dirty="0" err="1"/>
              <a:t>control</a:t>
            </a:r>
            <a:r>
              <a:rPr lang="de-DE" sz="1440" dirty="0"/>
              <a:t> </a:t>
            </a:r>
            <a:r>
              <a:rPr lang="de-DE" sz="1440" dirty="0" err="1"/>
              <a:t>as</a:t>
            </a:r>
            <a:r>
              <a:rPr lang="de-DE" sz="1440" dirty="0"/>
              <a:t> </a:t>
            </a:r>
            <a:r>
              <a:rPr lang="de-DE" sz="1440" dirty="0" err="1"/>
              <a:t>row</a:t>
            </a:r>
            <a:r>
              <a:rPr lang="de-DE" sz="1440" dirty="0"/>
              <a:t> </a:t>
            </a:r>
            <a:r>
              <a:rPr lang="de-DE" sz="1440" dirty="0" err="1"/>
              <a:t>content</a:t>
            </a:r>
            <a:r>
              <a:rPr lang="de-DE" sz="1440" dirty="0"/>
              <a:t>:</a:t>
            </a:r>
          </a:p>
        </p:txBody>
      </p:sp>
      <p:sp>
        <p:nvSpPr>
          <p:cNvPr id="4" name="Rounded Rectangle 3">
            <a:hlinkClick r:id="rId3" action="ppaction://hlinksldjump" highlightClick="1"/>
          </p:cNvPr>
          <p:cNvSpPr/>
          <p:nvPr/>
        </p:nvSpPr>
        <p:spPr bwMode="gray">
          <a:xfrm>
            <a:off x="7522491" y="5395633"/>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Solution</a:t>
            </a:r>
          </a:p>
        </p:txBody>
      </p:sp>
      <p:sp>
        <p:nvSpPr>
          <p:cNvPr id="3" name="Rectangle 2"/>
          <p:cNvSpPr/>
          <p:nvPr/>
        </p:nvSpPr>
        <p:spPr>
          <a:xfrm>
            <a:off x="2013602" y="1896361"/>
            <a:ext cx="7276309" cy="1643527"/>
          </a:xfrm>
          <a:prstGeom prst="rect">
            <a:avLst/>
          </a:prstGeom>
        </p:spPr>
        <p:txBody>
          <a:bodyPr wrap="square">
            <a:spAutoFit/>
          </a:bodyPr>
          <a:lstStyle/>
          <a:p>
            <a:r>
              <a:rPr lang="en-US" sz="1260" b="1" dirty="0" err="1">
                <a:solidFill>
                  <a:schemeClr val="tx2"/>
                </a:solidFill>
                <a:latin typeface="Consolas" pitchFamily="49" charset="0"/>
                <a:cs typeface="Consolas" pitchFamily="49" charset="0"/>
              </a:rPr>
              <a:t>oTable.addColumn</a:t>
            </a:r>
            <a:r>
              <a:rPr lang="en-US" sz="1260" b="1" dirty="0">
                <a:solidFill>
                  <a:schemeClr val="tx2"/>
                </a:solidFill>
                <a:latin typeface="Consolas" pitchFamily="49" charset="0"/>
                <a:cs typeface="Consolas" pitchFamily="49" charset="0"/>
              </a:rPr>
              <a:t>(new </a:t>
            </a:r>
            <a:r>
              <a:rPr lang="en-US" sz="1260" b="1" dirty="0" err="1">
                <a:solidFill>
                  <a:schemeClr val="tx2"/>
                </a:solidFill>
                <a:latin typeface="Consolas" pitchFamily="49" charset="0"/>
                <a:cs typeface="Consolas" pitchFamily="49" charset="0"/>
              </a:rPr>
              <a:t>sap.ui.table.Column</a:t>
            </a:r>
            <a:r>
              <a:rPr lang="en-US" sz="1260" b="1" dirty="0">
                <a:solidFill>
                  <a:schemeClr val="tx2"/>
                </a:solidFill>
                <a:latin typeface="Consolas" pitchFamily="49" charset="0"/>
                <a:cs typeface="Consolas" pitchFamily="49" charset="0"/>
              </a:rPr>
              <a:t>({</a:t>
            </a:r>
          </a:p>
          <a:p>
            <a:r>
              <a:rPr lang="en-US" sz="1260" b="1" dirty="0">
                <a:solidFill>
                  <a:schemeClr val="tx2"/>
                </a:solidFill>
                <a:latin typeface="Consolas" pitchFamily="49" charset="0"/>
                <a:cs typeface="Consolas" pitchFamily="49" charset="0"/>
              </a:rPr>
              <a:t>	label : new </a:t>
            </a:r>
            <a:r>
              <a:rPr lang="en-US" sz="1260" b="1" dirty="0" err="1">
                <a:solidFill>
                  <a:schemeClr val="tx2"/>
                </a:solidFill>
                <a:latin typeface="Consolas" pitchFamily="49" charset="0"/>
                <a:cs typeface="Consolas" pitchFamily="49" charset="0"/>
              </a:rPr>
              <a:t>sap.ui.commons.Label</a:t>
            </a:r>
            <a:r>
              <a:rPr lang="en-US" sz="1260" b="1" dirty="0">
                <a:solidFill>
                  <a:schemeClr val="tx2"/>
                </a:solidFill>
                <a:latin typeface="Consolas" pitchFamily="49" charset="0"/>
                <a:cs typeface="Consolas" pitchFamily="49" charset="0"/>
              </a:rPr>
              <a:t>({</a:t>
            </a:r>
          </a:p>
          <a:p>
            <a:r>
              <a:rPr lang="en-US" sz="1260" b="1" dirty="0">
                <a:solidFill>
                  <a:schemeClr val="tx2"/>
                </a:solidFill>
                <a:latin typeface="Consolas" pitchFamily="49" charset="0"/>
                <a:cs typeface="Consolas" pitchFamily="49" charset="0"/>
              </a:rPr>
              <a:t>		text : "Listen"</a:t>
            </a:r>
          </a:p>
          <a:p>
            <a:r>
              <a:rPr lang="en-US" sz="1260" b="1" dirty="0">
                <a:solidFill>
                  <a:schemeClr val="tx2"/>
                </a:solidFill>
                <a:latin typeface="Consolas" pitchFamily="49" charset="0"/>
                <a:cs typeface="Consolas" pitchFamily="49" charset="0"/>
              </a:rPr>
              <a:t>	}),</a:t>
            </a:r>
          </a:p>
          <a:p>
            <a:r>
              <a:rPr lang="en-US" sz="1260" b="1" dirty="0">
                <a:solidFill>
                  <a:schemeClr val="tx2"/>
                </a:solidFill>
                <a:latin typeface="Consolas" pitchFamily="49" charset="0"/>
                <a:cs typeface="Consolas" pitchFamily="49" charset="0"/>
              </a:rPr>
              <a:t>	template : new </a:t>
            </a:r>
            <a:r>
              <a:rPr lang="en-US" sz="1260" b="1" dirty="0" err="1">
                <a:solidFill>
                  <a:schemeClr val="tx2"/>
                </a:solidFill>
                <a:latin typeface="Consolas" pitchFamily="49" charset="0"/>
                <a:cs typeface="Consolas" pitchFamily="49" charset="0"/>
              </a:rPr>
              <a:t>AudioPlayer</a:t>
            </a:r>
            <a:r>
              <a:rPr lang="en-US" sz="1260" b="1" dirty="0">
                <a:solidFill>
                  <a:schemeClr val="tx2"/>
                </a:solidFill>
                <a:latin typeface="Consolas" pitchFamily="49" charset="0"/>
                <a:cs typeface="Consolas" pitchFamily="49" charset="0"/>
              </a:rPr>
              <a:t>("</a:t>
            </a:r>
            <a:r>
              <a:rPr lang="en-US" sz="1260" b="1" dirty="0" err="1">
                <a:solidFill>
                  <a:schemeClr val="tx2"/>
                </a:solidFill>
                <a:latin typeface="Consolas" pitchFamily="49" charset="0"/>
                <a:cs typeface="Consolas" pitchFamily="49" charset="0"/>
              </a:rPr>
              <a:t>audioPlayer</a:t>
            </a:r>
            <a:r>
              <a:rPr lang="en-US" sz="1260" b="1" dirty="0">
                <a:solidFill>
                  <a:schemeClr val="tx2"/>
                </a:solidFill>
                <a:latin typeface="Consolas" pitchFamily="49" charset="0"/>
                <a:cs typeface="Consolas" pitchFamily="49" charset="0"/>
              </a:rPr>
              <a:t>",{</a:t>
            </a:r>
          </a:p>
          <a:p>
            <a:r>
              <a:rPr lang="en-US" sz="1260" b="1" dirty="0">
                <a:solidFill>
                  <a:schemeClr val="tx2"/>
                </a:solidFill>
                <a:latin typeface="Consolas" pitchFamily="49" charset="0"/>
                <a:cs typeface="Consolas" pitchFamily="49" charset="0"/>
              </a:rPr>
              <a:t>		</a:t>
            </a:r>
            <a:r>
              <a:rPr lang="en-US" sz="1260" b="1" dirty="0" err="1">
                <a:solidFill>
                  <a:schemeClr val="tx2"/>
                </a:solidFill>
                <a:latin typeface="Consolas" pitchFamily="49" charset="0"/>
                <a:cs typeface="Consolas" pitchFamily="49" charset="0"/>
              </a:rPr>
              <a:t>src</a:t>
            </a:r>
            <a:r>
              <a:rPr lang="en-US" sz="1260" b="1" dirty="0">
                <a:solidFill>
                  <a:schemeClr val="tx2"/>
                </a:solidFill>
                <a:latin typeface="Consolas" pitchFamily="49" charset="0"/>
                <a:cs typeface="Consolas" pitchFamily="49" charset="0"/>
              </a:rPr>
              <a:t> : "{</a:t>
            </a:r>
            <a:r>
              <a:rPr lang="en-US" sz="1260" b="1" dirty="0" err="1">
                <a:solidFill>
                  <a:schemeClr val="tx2"/>
                </a:solidFill>
                <a:latin typeface="Consolas" pitchFamily="49" charset="0"/>
                <a:cs typeface="Consolas" pitchFamily="49" charset="0"/>
              </a:rPr>
              <a:t>previewUrl</a:t>
            </a:r>
            <a:r>
              <a:rPr lang="en-US" sz="1260" b="1" dirty="0">
                <a:solidFill>
                  <a:schemeClr val="tx2"/>
                </a:solidFill>
                <a:latin typeface="Consolas" pitchFamily="49" charset="0"/>
                <a:cs typeface="Consolas" pitchFamily="49" charset="0"/>
              </a:rPr>
              <a:t>}"</a:t>
            </a:r>
          </a:p>
          <a:p>
            <a:r>
              <a:rPr lang="en-US" sz="1260" b="1" dirty="0">
                <a:solidFill>
                  <a:schemeClr val="tx2"/>
                </a:solidFill>
                <a:latin typeface="Consolas" pitchFamily="49" charset="0"/>
                <a:cs typeface="Consolas" pitchFamily="49" charset="0"/>
              </a:rPr>
              <a:t>	})</a:t>
            </a:r>
          </a:p>
          <a:p>
            <a:r>
              <a:rPr lang="en-US" sz="1260" b="1" dirty="0">
                <a:solidFill>
                  <a:schemeClr val="tx2"/>
                </a:solidFill>
                <a:latin typeface="Consolas" pitchFamily="49" charset="0"/>
                <a:cs typeface="Consolas" pitchFamily="49" charset="0"/>
              </a:rPr>
              <a:t>}));</a:t>
            </a:r>
          </a:p>
        </p:txBody>
      </p:sp>
      <p:sp>
        <p:nvSpPr>
          <p:cNvPr id="7" name="Text Placeholder 4_"/>
          <p:cNvSpPr txBox="1">
            <a:spLocks/>
          </p:cNvSpPr>
          <p:nvPr/>
        </p:nvSpPr>
        <p:spPr bwMode="gray">
          <a:xfrm>
            <a:off x="1662293" y="3731026"/>
            <a:ext cx="7838976" cy="853325"/>
          </a:xfrm>
          <a:prstGeom prst="rect">
            <a:avLst/>
          </a:prstGeom>
        </p:spPr>
        <p:txBody>
          <a:bodyPr vert="horz" lIns="0" tIns="0" rIns="0" bIns="0" rtlCol="0">
            <a:norm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8507" indent="-308507">
              <a:buClrTx/>
              <a:buSzPct val="100000"/>
              <a:buFont typeface="+mj-lt"/>
              <a:buAutoNum type="arabicPeriod" startAt="4"/>
            </a:pPr>
            <a:r>
              <a:rPr lang="de-DE" sz="1440" b="0" dirty="0"/>
              <a:t>Open </a:t>
            </a:r>
            <a:r>
              <a:rPr lang="de-DE" sz="1440" b="0" dirty="0" err="1"/>
              <a:t>the</a:t>
            </a:r>
            <a:r>
              <a:rPr lang="de-DE" sz="1440" b="0" dirty="0"/>
              <a:t> </a:t>
            </a:r>
            <a:r>
              <a:rPr lang="de-DE" sz="1440" dirty="0">
                <a:solidFill>
                  <a:schemeClr val="tx2"/>
                </a:solidFill>
                <a:latin typeface="Consolas" pitchFamily="49" charset="0"/>
                <a:cs typeface="Consolas" pitchFamily="49" charset="0"/>
              </a:rPr>
              <a:t>index.html</a:t>
            </a:r>
            <a:r>
              <a:rPr lang="de-DE" sz="1440" b="0" dirty="0"/>
              <a:t> in </a:t>
            </a:r>
            <a:r>
              <a:rPr lang="de-DE" sz="1440" b="0" dirty="0" err="1"/>
              <a:t>browser</a:t>
            </a:r>
            <a:r>
              <a:rPr lang="de-DE" sz="1440" b="0" dirty="0"/>
              <a:t> </a:t>
            </a:r>
            <a:r>
              <a:rPr lang="de-DE" sz="1440" b="0" dirty="0" err="1"/>
              <a:t>that</a:t>
            </a:r>
            <a:r>
              <a:rPr lang="de-DE" sz="1440" b="0" dirty="0"/>
              <a:t> </a:t>
            </a:r>
            <a:r>
              <a:rPr lang="de-DE" sz="1440" b="0" dirty="0" err="1"/>
              <a:t>can</a:t>
            </a:r>
            <a:r>
              <a:rPr lang="de-DE" sz="1440" b="0" dirty="0"/>
              <a:t> </a:t>
            </a:r>
            <a:r>
              <a:rPr lang="de-DE" sz="1440" b="0" dirty="0" err="1"/>
              <a:t>interpret</a:t>
            </a:r>
            <a:r>
              <a:rPr lang="de-DE" sz="1440" b="0" dirty="0"/>
              <a:t> </a:t>
            </a:r>
            <a:r>
              <a:rPr lang="de-DE" sz="1440" b="0" dirty="0" err="1"/>
              <a:t>the</a:t>
            </a:r>
            <a:r>
              <a:rPr lang="de-DE" sz="1440" b="0" dirty="0"/>
              <a:t> </a:t>
            </a:r>
            <a:r>
              <a:rPr lang="de-DE" sz="1440" dirty="0">
                <a:solidFill>
                  <a:schemeClr val="accent4"/>
                </a:solidFill>
                <a:latin typeface="Consolas" pitchFamily="49" charset="0"/>
                <a:cs typeface="Consolas" pitchFamily="49" charset="0"/>
              </a:rPr>
              <a:t>&lt;</a:t>
            </a:r>
            <a:r>
              <a:rPr lang="de-DE" sz="1440" dirty="0" err="1">
                <a:solidFill>
                  <a:schemeClr val="accent4"/>
                </a:solidFill>
                <a:latin typeface="Consolas" pitchFamily="49" charset="0"/>
                <a:cs typeface="Consolas" pitchFamily="49" charset="0"/>
              </a:rPr>
              <a:t>audio</a:t>
            </a:r>
            <a:r>
              <a:rPr lang="de-DE" sz="1440" dirty="0">
                <a:solidFill>
                  <a:schemeClr val="accent4"/>
                </a:solidFill>
                <a:latin typeface="Consolas" pitchFamily="49" charset="0"/>
                <a:cs typeface="Consolas" pitchFamily="49" charset="0"/>
              </a:rPr>
              <a:t>&gt; </a:t>
            </a:r>
            <a:r>
              <a:rPr lang="de-DE" sz="1440" b="0" dirty="0"/>
              <a:t>tag </a:t>
            </a:r>
            <a:br>
              <a:rPr lang="de-DE" sz="1440" b="0" dirty="0"/>
            </a:br>
            <a:r>
              <a:rPr lang="de-DE" sz="1440" b="0" dirty="0"/>
              <a:t>(Chrome 6 </a:t>
            </a:r>
            <a:r>
              <a:rPr lang="de-DE" sz="1440" b="0" dirty="0" err="1"/>
              <a:t>and</a:t>
            </a:r>
            <a:r>
              <a:rPr lang="de-DE" sz="1440" b="0" dirty="0"/>
              <a:t> </a:t>
            </a:r>
            <a:r>
              <a:rPr lang="de-DE" sz="1440" b="0" dirty="0" err="1"/>
              <a:t>newer</a:t>
            </a:r>
            <a:r>
              <a:rPr lang="de-DE" sz="1440" b="0" dirty="0"/>
              <a:t>, Firefox 3.6 </a:t>
            </a:r>
            <a:r>
              <a:rPr lang="de-DE" sz="1440" b="0" dirty="0" err="1"/>
              <a:t>and</a:t>
            </a:r>
            <a:r>
              <a:rPr lang="de-DE" sz="1440" b="0" dirty="0"/>
              <a:t> </a:t>
            </a:r>
            <a:r>
              <a:rPr lang="de-DE" sz="1440" b="0" dirty="0" err="1"/>
              <a:t>newer</a:t>
            </a:r>
            <a:r>
              <a:rPr lang="de-DE" sz="1440" b="0" dirty="0"/>
              <a:t>, Safari 5.0 </a:t>
            </a:r>
            <a:r>
              <a:rPr lang="de-DE" sz="1440" b="0" dirty="0" err="1"/>
              <a:t>and</a:t>
            </a:r>
            <a:r>
              <a:rPr lang="de-DE" sz="1440" b="0" dirty="0"/>
              <a:t> </a:t>
            </a:r>
            <a:r>
              <a:rPr lang="de-DE" sz="1440" b="0" dirty="0" err="1"/>
              <a:t>newer</a:t>
            </a:r>
            <a:r>
              <a:rPr lang="de-DE" sz="1440" b="0" dirty="0"/>
              <a:t>, IE 9 </a:t>
            </a:r>
            <a:r>
              <a:rPr lang="de-DE" sz="1440" b="0" dirty="0" err="1"/>
              <a:t>and</a:t>
            </a:r>
            <a:r>
              <a:rPr lang="de-DE" sz="1440" b="0" dirty="0"/>
              <a:t> </a:t>
            </a:r>
            <a:r>
              <a:rPr lang="de-DE" sz="1440" b="0" dirty="0" err="1"/>
              <a:t>newer</a:t>
            </a:r>
            <a:r>
              <a:rPr lang="de-DE" sz="1440" b="0" dirty="0"/>
              <a:t>)</a:t>
            </a:r>
          </a:p>
        </p:txBody>
      </p:sp>
    </p:spTree>
    <p:extLst>
      <p:ext uri="{BB962C8B-B14F-4D97-AF65-F5344CB8AC3E}">
        <p14:creationId xmlns:p14="http://schemas.microsoft.com/office/powerpoint/2010/main" val="165925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Solution </a:t>
            </a:r>
            <a:r>
              <a:rPr lang="de-DE" sz="2879" dirty="0" err="1"/>
              <a:t>for</a:t>
            </a:r>
            <a:r>
              <a:rPr lang="de-DE" sz="2879" dirty="0"/>
              <a:t> </a:t>
            </a:r>
            <a:r>
              <a:rPr lang="de-DE" sz="2879" dirty="0" err="1"/>
              <a:t>Exercise</a:t>
            </a:r>
            <a:r>
              <a:rPr lang="de-DE" sz="2879" dirty="0"/>
              <a:t> 16</a:t>
            </a:r>
            <a:endParaRPr lang="en-US" sz="2879" dirty="0"/>
          </a:p>
        </p:txBody>
      </p:sp>
      <p:sp>
        <p:nvSpPr>
          <p:cNvPr id="5" name="Text Placeholder 4"/>
          <p:cNvSpPr>
            <a:spLocks noGrp="1"/>
          </p:cNvSpPr>
          <p:nvPr>
            <p:ph type="body" sz="quarter" idx="10"/>
          </p:nvPr>
        </p:nvSpPr>
        <p:spPr>
          <a:xfrm>
            <a:off x="1662293" y="1169759"/>
            <a:ext cx="7838976" cy="355118"/>
          </a:xfrm>
        </p:spPr>
        <p:txBody>
          <a:bodyPr>
            <a:normAutofit/>
          </a:bodyPr>
          <a:lstStyle/>
          <a:p>
            <a:pPr fontAlgn="base">
              <a:spcBef>
                <a:spcPct val="50000"/>
              </a:spcBef>
              <a:spcAft>
                <a:spcPct val="0"/>
              </a:spcAft>
              <a:buClr>
                <a:srgbClr val="F0AB00"/>
              </a:buClr>
            </a:pPr>
            <a:r>
              <a:rPr lang="en-US" sz="1440" kern="0" dirty="0">
                <a:ea typeface="Arial Unicode MS" pitchFamily="34" charset="-128"/>
                <a:cs typeface="Arial Unicode MS" pitchFamily="34" charset="-128"/>
              </a:rPr>
              <a:t>When a song is selected in the Table, it can be played now.</a:t>
            </a:r>
          </a:p>
        </p:txBody>
      </p:sp>
      <p:sp>
        <p:nvSpPr>
          <p:cNvPr id="4" name="Rounded Rectangle 3">
            <a:hlinkClick r:id="rId3" action="ppaction://hlinksldjump" highlightClick="1"/>
          </p:cNvPr>
          <p:cNvSpPr/>
          <p:nvPr/>
        </p:nvSpPr>
        <p:spPr bwMode="gray">
          <a:xfrm>
            <a:off x="7522490" y="5386072"/>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Back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204" y="1506878"/>
            <a:ext cx="7594708" cy="3683433"/>
          </a:xfrm>
          <a:prstGeom prst="rect">
            <a:avLst/>
          </a:prstGeom>
          <a:effectLst>
            <a:innerShdw blurRad="114300">
              <a:prstClr val="black"/>
            </a:innerShdw>
          </a:effectLst>
        </p:spPr>
      </p:pic>
      <p:sp>
        <p:nvSpPr>
          <p:cNvPr id="6" name="Text Placeholder 4_"/>
          <p:cNvSpPr txBox="1">
            <a:spLocks/>
          </p:cNvSpPr>
          <p:nvPr/>
        </p:nvSpPr>
        <p:spPr bwMode="gray">
          <a:xfrm>
            <a:off x="1695203" y="5424584"/>
            <a:ext cx="5698324" cy="355118"/>
          </a:xfrm>
          <a:prstGeom prst="rect">
            <a:avLst/>
          </a:prstGeom>
        </p:spPr>
        <p:txBody>
          <a:bodyPr vert="horz" lIns="0" tIns="0" rIns="0" bIns="0" rtlCol="0">
            <a:norm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50000"/>
              </a:spcBef>
              <a:spcAft>
                <a:spcPct val="0"/>
              </a:spcAft>
              <a:buClr>
                <a:srgbClr val="F0AB00"/>
              </a:buClr>
            </a:pPr>
            <a:r>
              <a:rPr lang="en-US" sz="1440" kern="0" dirty="0">
                <a:solidFill>
                  <a:srgbClr val="FF0000"/>
                </a:solidFill>
                <a:ea typeface="Arial Unicode MS" pitchFamily="34" charset="-128"/>
                <a:cs typeface="Arial Unicode MS" pitchFamily="34" charset="-128"/>
              </a:rPr>
              <a:t>NOTE</a:t>
            </a:r>
            <a:r>
              <a:rPr lang="en-US" sz="1440" b="0" kern="0" dirty="0">
                <a:ea typeface="Arial Unicode MS" pitchFamily="34" charset="-128"/>
                <a:cs typeface="Arial Unicode MS" pitchFamily="34" charset="-128"/>
              </a:rPr>
              <a:t>: Firefox may not support the used audio codec.</a:t>
            </a:r>
          </a:p>
        </p:txBody>
      </p:sp>
    </p:spTree>
    <p:extLst>
      <p:ext uri="{BB962C8B-B14F-4D97-AF65-F5344CB8AC3E}">
        <p14:creationId xmlns:p14="http://schemas.microsoft.com/office/powerpoint/2010/main" val="2444664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hlinkClick r:id="rId8"/>
              </a:rPr>
              <a:t>Exercise– Walkthrough step 34</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9130460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a:t>
            </a:r>
            <a:r>
              <a:rPr lang="en-US" sz="4000" dirty="0">
                <a:solidFill>
                  <a:schemeClr val="accent1"/>
                </a:solidFill>
                <a:latin typeface="Arial" panose="020B0604020202020204" pitchFamily="34" charset="0"/>
              </a:rPr>
              <a:t>The Usage of SAPUI5 Mobile</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94375219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7813" y="452692"/>
            <a:ext cx="8221605" cy="388800"/>
          </a:xfrm>
        </p:spPr>
        <p:txBody>
          <a:bodyPr/>
          <a:lstStyle/>
          <a:p>
            <a:r>
              <a:rPr lang="de-DE" sz="2879" dirty="0">
                <a:solidFill>
                  <a:schemeClr val="accent1"/>
                </a:solidFill>
              </a:rPr>
              <a:t>SAPUI5 Mobile</a:t>
            </a:r>
            <a:endParaRPr lang="en-US" sz="2879" dirty="0">
              <a:solidFill>
                <a:schemeClr val="accent1"/>
              </a:solidFill>
            </a:endParaRPr>
          </a:p>
        </p:txBody>
      </p:sp>
      <p:sp>
        <p:nvSpPr>
          <p:cNvPr id="6" name="Text Placeholder 5"/>
          <p:cNvSpPr>
            <a:spLocks noGrp="1"/>
          </p:cNvSpPr>
          <p:nvPr>
            <p:ph type="body" sz="quarter" idx="10"/>
          </p:nvPr>
        </p:nvSpPr>
        <p:spPr>
          <a:xfrm>
            <a:off x="766083" y="1405830"/>
            <a:ext cx="7916278" cy="3876384"/>
          </a:xfrm>
        </p:spPr>
        <p:txBody>
          <a:bodyPr/>
          <a:lstStyle/>
          <a:p>
            <a:r>
              <a:rPr lang="en-US" b="0" dirty="0" smtClean="0"/>
              <a:t>UI5 is intended to also run on tablets like </a:t>
            </a:r>
            <a:r>
              <a:rPr lang="en-US" b="0" dirty="0" err="1" smtClean="0"/>
              <a:t>iPad</a:t>
            </a:r>
            <a:r>
              <a:rPr lang="en-US" b="0" dirty="0" smtClean="0"/>
              <a:t>, but for a perfect user experience on mobile, controls must be tailored to screen size, touch interaction and UI paradigms</a:t>
            </a:r>
          </a:p>
          <a:p>
            <a:r>
              <a:rPr lang="en-US" b="0" dirty="0" smtClean="0"/>
              <a:t>A dedicated UI5 control library called “sap.m” has been created</a:t>
            </a:r>
          </a:p>
          <a:p>
            <a:pPr lvl="2"/>
            <a:r>
              <a:rPr lang="en-US" dirty="0" smtClean="0"/>
              <a:t>C</a:t>
            </a:r>
            <a:r>
              <a:rPr lang="en-US" b="0" dirty="0" smtClean="0"/>
              <a:t>ontains </a:t>
            </a:r>
            <a:r>
              <a:rPr lang="en-US" dirty="0" smtClean="0"/>
              <a:t>200+</a:t>
            </a:r>
            <a:r>
              <a:rPr lang="en-US" b="0" dirty="0" smtClean="0"/>
              <a:t> controls – number is growing</a:t>
            </a:r>
          </a:p>
          <a:p>
            <a:pPr lvl="2"/>
            <a:r>
              <a:rPr lang="en-US" dirty="0" smtClean="0"/>
              <a:t>Entirely optimized for smartphones and tablets</a:t>
            </a:r>
          </a:p>
          <a:p>
            <a:pPr lvl="2"/>
            <a:r>
              <a:rPr lang="en-US" dirty="0" smtClean="0"/>
              <a:t>Platform support:   </a:t>
            </a:r>
            <a:br>
              <a:rPr lang="en-US" dirty="0" smtClean="0"/>
            </a:br>
            <a:r>
              <a:rPr lang="en-US" dirty="0" smtClean="0"/>
              <a:t>iOS from build 5,  Android from build 2.3, BlackBerry from build 10  (to be extended)</a:t>
            </a:r>
            <a:endParaRPr lang="en-US" b="0" dirty="0" smtClean="0"/>
          </a:p>
          <a:p>
            <a:r>
              <a:rPr lang="en-US" b="0" dirty="0" smtClean="0"/>
              <a:t>All core concepts of UI5 remain the same</a:t>
            </a:r>
          </a:p>
          <a:p>
            <a:pPr lvl="2"/>
            <a:r>
              <a:rPr lang="en-US" dirty="0" smtClean="0"/>
              <a:t>Data Binding, MVC, Theming, localization, control development model, …</a:t>
            </a:r>
            <a:r>
              <a:rPr lang="en-US" b="0" dirty="0" smtClean="0"/>
              <a:t> </a:t>
            </a:r>
          </a:p>
          <a:p>
            <a:pPr lvl="2"/>
            <a:endParaRPr lang="en-US" dirty="0"/>
          </a:p>
          <a:p>
            <a:pPr marL="79983" lvl="2" indent="0">
              <a:buNone/>
            </a:pPr>
            <a:r>
              <a:rPr lang="en-US" b="0" dirty="0"/>
              <a:t/>
            </a:r>
            <a:br>
              <a:rPr lang="en-US" b="0" dirty="0"/>
            </a:br>
            <a:endParaRPr lang="en-US" b="0" dirty="0" smtClean="0"/>
          </a:p>
        </p:txBody>
      </p:sp>
    </p:spTree>
    <p:extLst>
      <p:ext uri="{BB962C8B-B14F-4D97-AF65-F5344CB8AC3E}">
        <p14:creationId xmlns:p14="http://schemas.microsoft.com/office/powerpoint/2010/main" val="45955039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6519" y="408304"/>
            <a:ext cx="8221605" cy="388800"/>
          </a:xfrm>
        </p:spPr>
        <p:txBody>
          <a:bodyPr/>
          <a:lstStyle/>
          <a:p>
            <a:r>
              <a:rPr lang="de-DE" sz="2879" dirty="0">
                <a:solidFill>
                  <a:schemeClr val="accent1"/>
                </a:solidFill>
              </a:rPr>
              <a:t>SAPUI5 Mobile Example Screens</a:t>
            </a:r>
            <a:endParaRPr lang="en-US" sz="2879" dirty="0">
              <a:solidFill>
                <a:schemeClr val="accent1"/>
              </a:solidFill>
            </a:endParaRPr>
          </a:p>
        </p:txBody>
      </p:sp>
      <p:sp>
        <p:nvSpPr>
          <p:cNvPr id="6" name="Text Placeholder 5"/>
          <p:cNvSpPr>
            <a:spLocks noGrp="1"/>
          </p:cNvSpPr>
          <p:nvPr>
            <p:ph type="body" sz="quarter" idx="10"/>
          </p:nvPr>
        </p:nvSpPr>
        <p:spPr>
          <a:xfrm>
            <a:off x="1662719" y="1521278"/>
            <a:ext cx="7643030" cy="540705"/>
          </a:xfrm>
        </p:spPr>
        <p:txBody>
          <a:bodyPr/>
          <a:lstStyle/>
          <a:p>
            <a:r>
              <a:rPr lang="en-US" b="0" dirty="0" smtClean="0"/>
              <a:t>iOS:                                                             Android:</a:t>
            </a:r>
          </a:p>
          <a:p>
            <a:endParaRPr lang="en-US" b="0" dirty="0"/>
          </a:p>
          <a:p>
            <a:pPr algn="ctr"/>
            <a:endParaRPr lang="en-US" b="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74971" y="1389898"/>
            <a:ext cx="2032351" cy="3950056"/>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1018" y="1388205"/>
            <a:ext cx="2023213" cy="3863921"/>
          </a:xfrm>
          <a:prstGeom prst="rect">
            <a:avLst/>
          </a:prstGeom>
          <a:noFill/>
          <a:ln w="9525">
            <a:noFill/>
            <a:miter lim="800000"/>
            <a:headEnd/>
            <a:tailEn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051125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0058" y="408304"/>
            <a:ext cx="8221605" cy="388800"/>
          </a:xfrm>
        </p:spPr>
        <p:txBody>
          <a:bodyPr/>
          <a:lstStyle/>
          <a:p>
            <a:r>
              <a:rPr lang="de-DE" sz="2879" dirty="0">
                <a:solidFill>
                  <a:schemeClr val="accent1"/>
                </a:solidFill>
              </a:rPr>
              <a:t>Typical SAPUI5 Mobile Usage</a:t>
            </a:r>
            <a:endParaRPr lang="en-US" sz="2879" dirty="0">
              <a:solidFill>
                <a:schemeClr val="accent1"/>
              </a:solidFill>
            </a:endParaRPr>
          </a:p>
        </p:txBody>
      </p:sp>
      <p:sp>
        <p:nvSpPr>
          <p:cNvPr id="6" name="Text Placeholder 5"/>
          <p:cNvSpPr>
            <a:spLocks noGrp="1"/>
          </p:cNvSpPr>
          <p:nvPr>
            <p:ph type="body" sz="quarter" idx="10"/>
          </p:nvPr>
        </p:nvSpPr>
        <p:spPr>
          <a:xfrm>
            <a:off x="888633" y="1202143"/>
            <a:ext cx="7643030" cy="3927630"/>
          </a:xfrm>
        </p:spPr>
        <p:txBody>
          <a:bodyPr/>
          <a:lstStyle/>
          <a:p>
            <a:r>
              <a:rPr lang="en-US" sz="1600" b="0" dirty="0" smtClean="0"/>
              <a:t>Typical Mobile application structure:</a:t>
            </a:r>
          </a:p>
          <a:p>
            <a:pPr lvl="2"/>
            <a:r>
              <a:rPr lang="en-US" sz="1400" b="0" dirty="0" smtClean="0"/>
              <a:t>Pages between which the user can navigate  </a:t>
            </a:r>
          </a:p>
          <a:p>
            <a:pPr lvl="2"/>
            <a:r>
              <a:rPr lang="en-US" sz="1400" b="0" dirty="0" smtClean="0"/>
              <a:t>Navigation can imply drilldown semantics</a:t>
            </a:r>
          </a:p>
          <a:p>
            <a:r>
              <a:rPr lang="en-US" sz="1600" dirty="0" err="1">
                <a:solidFill>
                  <a:schemeClr val="tx2"/>
                </a:solidFill>
                <a:latin typeface="Consolas" pitchFamily="49" charset="0"/>
                <a:cs typeface="Consolas" pitchFamily="49" charset="0"/>
              </a:rPr>
              <a:t>sap.m.App</a:t>
            </a:r>
            <a:r>
              <a:rPr lang="en-US" sz="1600" b="0" dirty="0" smtClean="0"/>
              <a:t>  control (and </a:t>
            </a:r>
            <a:r>
              <a:rPr lang="en-US" sz="1600" dirty="0" err="1">
                <a:solidFill>
                  <a:schemeClr val="tx2"/>
                </a:solidFill>
                <a:latin typeface="Consolas" pitchFamily="49" charset="0"/>
                <a:cs typeface="Consolas" pitchFamily="49" charset="0"/>
              </a:rPr>
              <a:t>sap.m.NavContainer</a:t>
            </a:r>
            <a:r>
              <a:rPr lang="en-US" sz="1600" b="0" dirty="0" smtClean="0"/>
              <a:t>) provides this navigation logic</a:t>
            </a:r>
          </a:p>
          <a:p>
            <a:pPr lvl="2"/>
            <a:r>
              <a:rPr lang="en-US" sz="1400" dirty="0" smtClean="0"/>
              <a:t>Typically used as root control</a:t>
            </a:r>
          </a:p>
          <a:p>
            <a:pPr lvl="2"/>
            <a:r>
              <a:rPr lang="en-US" sz="1400" b="1" dirty="0" err="1">
                <a:solidFill>
                  <a:schemeClr val="tx2"/>
                </a:solidFill>
                <a:latin typeface="Consolas" pitchFamily="49" charset="0"/>
                <a:cs typeface="Consolas" pitchFamily="49" charset="0"/>
              </a:rPr>
              <a:t>sap.m.Page</a:t>
            </a:r>
            <a:r>
              <a:rPr lang="en-US" sz="1400" b="0" dirty="0" smtClean="0"/>
              <a:t> controls are added and navigated between</a:t>
            </a:r>
          </a:p>
          <a:p>
            <a:pPr lvl="2"/>
            <a:r>
              <a:rPr lang="en-US" sz="1400" dirty="0" smtClean="0"/>
              <a:t>Animation can be chosen (show, slide, fade, flip)</a:t>
            </a:r>
          </a:p>
          <a:p>
            <a:pPr lvl="2"/>
            <a:r>
              <a:rPr lang="en-US" sz="1400" dirty="0" smtClean="0"/>
              <a:t>Custom animations can be provided</a:t>
            </a:r>
          </a:p>
          <a:p>
            <a:pPr lvl="2"/>
            <a:r>
              <a:rPr lang="en-US" sz="1400" b="0" dirty="0" smtClean="0"/>
              <a:t>Also takes care of setting up the screen to feel native-like (no zooming,…)</a:t>
            </a:r>
          </a:p>
          <a:p>
            <a:r>
              <a:rPr lang="en-US" sz="1600" dirty="0" err="1">
                <a:solidFill>
                  <a:schemeClr val="tx2"/>
                </a:solidFill>
                <a:latin typeface="Consolas" pitchFamily="49" charset="0"/>
                <a:cs typeface="Consolas" pitchFamily="49" charset="0"/>
              </a:rPr>
              <a:t>sap.m.Carousel</a:t>
            </a:r>
            <a:r>
              <a:rPr lang="en-US" sz="1600" b="0" dirty="0" smtClean="0"/>
              <a:t>  control for swipe navigation between same-level pages</a:t>
            </a:r>
          </a:p>
          <a:p>
            <a:r>
              <a:rPr lang="en-US" sz="1600" dirty="0" err="1">
                <a:solidFill>
                  <a:schemeClr val="tx2"/>
                </a:solidFill>
                <a:latin typeface="Consolas" pitchFamily="49" charset="0"/>
                <a:cs typeface="Consolas" pitchFamily="49" charset="0"/>
              </a:rPr>
              <a:t>sap.m.List</a:t>
            </a:r>
            <a:r>
              <a:rPr lang="en-US" sz="1600" b="0" dirty="0" smtClean="0"/>
              <a:t>  control with different </a:t>
            </a:r>
            <a:r>
              <a:rPr lang="en-US" sz="1600" b="0" dirty="0" err="1" smtClean="0"/>
              <a:t>ListItem</a:t>
            </a:r>
            <a:r>
              <a:rPr lang="en-US" sz="1600" b="0" dirty="0" smtClean="0"/>
              <a:t> types plays a central role for data display</a:t>
            </a:r>
          </a:p>
          <a:p>
            <a:pPr marL="0" indent="0">
              <a:buNone/>
            </a:pPr>
            <a:r>
              <a:rPr lang="en-US" b="0" dirty="0"/>
              <a:t/>
            </a:r>
            <a:br>
              <a:rPr lang="en-US" b="0" dirty="0"/>
            </a:br>
            <a:endParaRPr lang="en-US" b="0" dirty="0" smtClean="0"/>
          </a:p>
        </p:txBody>
      </p:sp>
    </p:spTree>
    <p:extLst>
      <p:ext uri="{BB962C8B-B14F-4D97-AF65-F5344CB8AC3E}">
        <p14:creationId xmlns:p14="http://schemas.microsoft.com/office/powerpoint/2010/main" val="206501495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9434" y="503460"/>
            <a:ext cx="8221605" cy="388800"/>
          </a:xfrm>
        </p:spPr>
        <p:txBody>
          <a:bodyPr/>
          <a:lstStyle/>
          <a:p>
            <a:r>
              <a:rPr lang="de-DE" sz="2879" dirty="0">
                <a:solidFill>
                  <a:schemeClr val="accent1"/>
                </a:solidFill>
              </a:rPr>
              <a:t>SAPUI5 Mobile Example Code</a:t>
            </a:r>
            <a:endParaRPr lang="en-US" sz="2879"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862" y="1326682"/>
            <a:ext cx="5880273" cy="789755"/>
          </a:xfrm>
          <a:prstGeom prst="rect">
            <a:avLst/>
          </a:prstGeom>
          <a:effectLst>
            <a:innerShdw blurRad="114300">
              <a:prstClr val="black"/>
            </a:inn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862" y="2211340"/>
            <a:ext cx="5880273" cy="3265495"/>
          </a:xfrm>
          <a:prstGeom prst="rect">
            <a:avLst/>
          </a:prstGeom>
          <a:effectLst>
            <a:innerShdw blurRad="114300">
              <a:prstClr val="black"/>
            </a:inn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889" y="3131483"/>
            <a:ext cx="1592299" cy="893358"/>
          </a:xfrm>
          <a:prstGeom prst="rect">
            <a:avLst/>
          </a:prstGeom>
          <a:effectLst>
            <a:innerShdw blurRad="114300">
              <a:prstClr val="black"/>
            </a:inn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8137" y="4121659"/>
            <a:ext cx="1588870" cy="893359"/>
          </a:xfrm>
          <a:prstGeom prst="rect">
            <a:avLst/>
          </a:prstGeom>
          <a:effectLst>
            <a:innerShdw blurRad="114300">
              <a:prstClr val="black"/>
            </a:innerShdw>
          </a:effectLst>
        </p:spPr>
      </p:pic>
      <p:sp>
        <p:nvSpPr>
          <p:cNvPr id="12" name="Rectangle 11"/>
          <p:cNvSpPr/>
          <p:nvPr/>
        </p:nvSpPr>
        <p:spPr>
          <a:xfrm>
            <a:off x="6715144" y="1604577"/>
            <a:ext cx="3339376" cy="286232"/>
          </a:xfrm>
          <a:prstGeom prst="rect">
            <a:avLst/>
          </a:prstGeom>
        </p:spPr>
        <p:txBody>
          <a:bodyPr wrap="none">
            <a:spAutoFit/>
          </a:bodyPr>
          <a:lstStyle/>
          <a:p>
            <a:r>
              <a:rPr lang="en-US" sz="1260" dirty="0" smtClean="0"/>
              <a:t>Change as data-sap-</a:t>
            </a:r>
            <a:r>
              <a:rPr lang="en-US" sz="1260" dirty="0" err="1" smtClean="0"/>
              <a:t>ui</a:t>
            </a:r>
            <a:r>
              <a:rPr lang="en-US" sz="1260" dirty="0" smtClean="0"/>
              <a:t>-theme</a:t>
            </a:r>
            <a:r>
              <a:rPr lang="en-US" sz="1260" dirty="0"/>
              <a:t>= “</a:t>
            </a:r>
            <a:r>
              <a:rPr lang="en-US" sz="1260" dirty="0" err="1"/>
              <a:t>sap_belize</a:t>
            </a:r>
            <a:r>
              <a:rPr lang="en-US" sz="1260" dirty="0"/>
              <a:t>”</a:t>
            </a:r>
          </a:p>
        </p:txBody>
      </p:sp>
      <p:sp>
        <p:nvSpPr>
          <p:cNvPr id="14" name="Rounded Rectangle 13">
            <a:hlinkClick r:id="rId6" action="ppaction://hlinksldjump" highlightClick="1"/>
          </p:cNvPr>
          <p:cNvSpPr/>
          <p:nvPr/>
        </p:nvSpPr>
        <p:spPr bwMode="gray">
          <a:xfrm>
            <a:off x="7501121" y="45891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21</a:t>
            </a:r>
          </a:p>
        </p:txBody>
      </p:sp>
    </p:spTree>
    <p:extLst>
      <p:ext uri="{BB962C8B-B14F-4D97-AF65-F5344CB8AC3E}">
        <p14:creationId xmlns:p14="http://schemas.microsoft.com/office/powerpoint/2010/main" val="191477326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6376" y="345221"/>
            <a:ext cx="7644188" cy="680203"/>
          </a:xfrm>
        </p:spPr>
        <p:txBody>
          <a:bodyPr/>
          <a:lstStyle/>
          <a:p>
            <a:r>
              <a:rPr lang="en-GB" sz="2879" dirty="0"/>
              <a:t>Exercise 21 </a:t>
            </a:r>
            <a:r>
              <a:rPr lang="en-US" sz="2879" dirty="0"/>
              <a:t>–</a:t>
            </a:r>
            <a:r>
              <a:rPr lang="en-GB" sz="2879" dirty="0"/>
              <a:t> A Simple Mobile App</a:t>
            </a:r>
          </a:p>
        </p:txBody>
      </p:sp>
      <p:sp>
        <p:nvSpPr>
          <p:cNvPr id="6" name="TextBox 5"/>
          <p:cNvSpPr txBox="1"/>
          <p:nvPr/>
        </p:nvSpPr>
        <p:spPr>
          <a:xfrm>
            <a:off x="579449" y="1262663"/>
            <a:ext cx="7538042" cy="4348883"/>
          </a:xfrm>
          <a:prstGeom prst="rect">
            <a:avLst/>
          </a:prstGeom>
          <a:noFill/>
        </p:spPr>
        <p:txBody>
          <a:bodyPr wrap="square" lIns="0" tIns="0" rIns="0" bIns="0" rtlCol="0">
            <a:spAutoFit/>
          </a:bodyPr>
          <a:lstStyle/>
          <a:p>
            <a:pPr marL="308507" indent="-308507">
              <a:spcBef>
                <a:spcPct val="50000"/>
              </a:spcBef>
              <a:buSzPct val="100000"/>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a </a:t>
            </a:r>
            <a:r>
              <a:rPr lang="de-DE" sz="1440" dirty="0" smtClean="0">
                <a:solidFill>
                  <a:srgbClr val="000000"/>
                </a:solidFill>
              </a:rPr>
              <a:t>browser </a:t>
            </a:r>
            <a:endParaRPr lang="de-DE" sz="1440" dirty="0">
              <a:solidFill>
                <a:srgbClr val="000000"/>
              </a:solidFill>
            </a:endParaRPr>
          </a:p>
          <a:p>
            <a:pPr marL="308507" indent="-308507">
              <a:spcBef>
                <a:spcPct val="50000"/>
              </a:spcBef>
              <a:buSzPct val="100000"/>
              <a:buFont typeface="+mj-lt"/>
              <a:buAutoNum type="arabicPeriod"/>
            </a:pPr>
            <a:r>
              <a:rPr lang="de-DE" sz="1440" kern="0" dirty="0">
                <a:solidFill>
                  <a:srgbClr val="000000"/>
                </a:solidFill>
                <a:ea typeface="Arial Unicode MS" pitchFamily="34" charset="-128"/>
                <a:cs typeface="Arial Unicode MS" pitchFamily="34" charset="-128"/>
              </a:rPr>
              <a:t>Replace the entries in the </a:t>
            </a:r>
            <a:br>
              <a:rPr lang="de-DE" sz="1440" kern="0" dirty="0">
                <a:solidFill>
                  <a:srgbClr val="000000"/>
                </a:solidFill>
                <a:ea typeface="Arial Unicode MS" pitchFamily="34" charset="-128"/>
                <a:cs typeface="Arial Unicode MS" pitchFamily="34" charset="-128"/>
              </a:rPr>
            </a:br>
            <a:r>
              <a:rPr lang="de-DE" sz="1440" b="1" kern="0" dirty="0">
                <a:solidFill>
                  <a:schemeClr val="tx2"/>
                </a:solidFill>
                <a:latin typeface="Consolas" pitchFamily="49" charset="0"/>
                <a:ea typeface="Arial Unicode MS" pitchFamily="34" charset="-128"/>
                <a:cs typeface="Consolas" pitchFamily="49" charset="0"/>
              </a:rPr>
              <a:t>data-sap-ui-libs</a:t>
            </a:r>
            <a:r>
              <a:rPr lang="de-DE" sz="1440" kern="0" dirty="0">
                <a:solidFill>
                  <a:srgbClr val="000000"/>
                </a:solidFill>
                <a:ea typeface="Arial Unicode MS" pitchFamily="34" charset="-128"/>
                <a:cs typeface="Arial Unicode MS" pitchFamily="34" charset="-128"/>
              </a:rPr>
              <a:t> parameter with </a:t>
            </a:r>
            <a:r>
              <a:rPr lang="de-DE" sz="1440" b="1" kern="0" dirty="0">
                <a:solidFill>
                  <a:schemeClr val="tx2"/>
                </a:solidFill>
                <a:latin typeface="Consolas" pitchFamily="49" charset="0"/>
                <a:ea typeface="Arial Unicode MS" pitchFamily="34" charset="-128"/>
                <a:cs typeface="Consolas" pitchFamily="49" charset="0"/>
              </a:rPr>
              <a:t>sap.m</a:t>
            </a:r>
            <a:r>
              <a:rPr lang="de-DE" sz="1440" kern="0" dirty="0">
                <a:solidFill>
                  <a:srgbClr val="000000"/>
                </a:solidFill>
                <a:ea typeface="Arial Unicode MS" pitchFamily="34" charset="-128"/>
                <a:cs typeface="Arial Unicode MS" pitchFamily="34" charset="-128"/>
              </a:rPr>
              <a:t>  </a:t>
            </a:r>
            <a:br>
              <a:rPr lang="de-DE" sz="1440" kern="0" dirty="0">
                <a:solidFill>
                  <a:srgbClr val="000000"/>
                </a:solidFill>
                <a:ea typeface="Arial Unicode MS" pitchFamily="34" charset="-128"/>
                <a:cs typeface="Arial Unicode MS" pitchFamily="34" charset="-128"/>
              </a:rPr>
            </a:br>
            <a:r>
              <a:rPr lang="de-DE" sz="1440" kern="0" dirty="0">
                <a:solidFill>
                  <a:srgbClr val="000000"/>
                </a:solidFill>
                <a:ea typeface="Arial Unicode MS" pitchFamily="34" charset="-128"/>
                <a:cs typeface="Arial Unicode MS" pitchFamily="34" charset="-128"/>
              </a:rPr>
              <a:t>and the theme with </a:t>
            </a:r>
            <a:r>
              <a:rPr lang="en-US" sz="1600" dirty="0" err="1"/>
              <a:t>sap_belize</a:t>
            </a:r>
            <a:r>
              <a:rPr lang="de-DE" sz="1440" b="1" kern="0" dirty="0" smtClean="0">
                <a:solidFill>
                  <a:schemeClr val="tx2"/>
                </a:solidFill>
                <a:latin typeface="Consolas" pitchFamily="49" charset="0"/>
                <a:ea typeface="Arial Unicode MS" pitchFamily="34" charset="-128"/>
                <a:cs typeface="Consolas" pitchFamily="49" charset="0"/>
              </a:rPr>
              <a:t> </a:t>
            </a:r>
            <a:r>
              <a:rPr lang="de-DE" sz="1440" b="1" kern="0" dirty="0">
                <a:solidFill>
                  <a:schemeClr val="tx2"/>
                </a:solidFill>
                <a:latin typeface="Consolas" pitchFamily="49" charset="0"/>
                <a:ea typeface="Arial Unicode MS" pitchFamily="34" charset="-128"/>
                <a:cs typeface="Consolas" pitchFamily="49" charset="0"/>
              </a:rPr>
              <a:t/>
            </a:r>
            <a:br>
              <a:rPr lang="de-DE" sz="1440" b="1" kern="0" dirty="0">
                <a:solidFill>
                  <a:schemeClr val="tx2"/>
                </a:solidFill>
                <a:latin typeface="Consolas" pitchFamily="49" charset="0"/>
                <a:ea typeface="Arial Unicode MS" pitchFamily="34" charset="-128"/>
                <a:cs typeface="Consolas" pitchFamily="49" charset="0"/>
              </a:rPr>
            </a:br>
            <a:r>
              <a:rPr lang="de-DE" sz="1440" kern="0" dirty="0">
                <a:solidFill>
                  <a:srgbClr val="000000"/>
                </a:solidFill>
                <a:ea typeface="Arial Unicode MS" pitchFamily="34" charset="-128"/>
                <a:cs typeface="Arial Unicode MS" pitchFamily="34" charset="-128"/>
              </a:rPr>
              <a:t>within the bootstrap. </a:t>
            </a:r>
            <a:br>
              <a:rPr lang="de-DE" sz="1440" kern="0" dirty="0">
                <a:solidFill>
                  <a:srgbClr val="000000"/>
                </a:solidFill>
                <a:ea typeface="Arial Unicode MS" pitchFamily="34" charset="-128"/>
                <a:cs typeface="Arial Unicode MS" pitchFamily="34" charset="-128"/>
              </a:rPr>
            </a:br>
            <a:endParaRPr lang="de-DE" sz="1440" kern="0" dirty="0" smtClean="0">
              <a:solidFill>
                <a:srgbClr val="000000"/>
              </a:solidFill>
              <a:ea typeface="Arial Unicode MS" pitchFamily="34" charset="-128"/>
              <a:cs typeface="Arial Unicode MS" pitchFamily="34" charset="-128"/>
            </a:endParaRPr>
          </a:p>
          <a:p>
            <a:pPr marL="308507" indent="-308507">
              <a:spcBef>
                <a:spcPct val="50000"/>
              </a:spcBef>
              <a:buSzPct val="100000"/>
              <a:buFont typeface="+mj-lt"/>
              <a:buAutoNum type="arabicPeriod"/>
            </a:pPr>
            <a:r>
              <a:rPr lang="de-DE" sz="1440" kern="0" dirty="0" smtClean="0">
                <a:solidFill>
                  <a:srgbClr val="000000"/>
                </a:solidFill>
                <a:ea typeface="Arial Unicode MS" pitchFamily="34" charset="-128"/>
                <a:cs typeface="Arial Unicode MS" pitchFamily="34" charset="-128"/>
              </a:rPr>
              <a:t>Create an </a:t>
            </a:r>
            <a:r>
              <a:rPr lang="de-DE" sz="1440" b="1" kern="0" dirty="0" smtClean="0">
                <a:solidFill>
                  <a:schemeClr val="tx2"/>
                </a:solidFill>
                <a:latin typeface="Consolas" pitchFamily="49" charset="0"/>
                <a:ea typeface="Arial Unicode MS" pitchFamily="34" charset="-128"/>
                <a:cs typeface="Consolas" pitchFamily="49" charset="0"/>
              </a:rPr>
              <a:t>app</a:t>
            </a:r>
            <a:r>
              <a:rPr lang="de-DE" sz="1440" kern="0" dirty="0" smtClean="0">
                <a:solidFill>
                  <a:srgbClr val="000000"/>
                </a:solidFill>
                <a:ea typeface="Arial Unicode MS" pitchFamily="34" charset="-128"/>
                <a:cs typeface="Arial Unicode MS" pitchFamily="34" charset="-128"/>
              </a:rPr>
              <a:t> variable as root container for your mobile app</a:t>
            </a:r>
          </a:p>
          <a:p>
            <a:pPr marL="308507" indent="-308507">
              <a:spcBef>
                <a:spcPct val="50000"/>
              </a:spcBef>
              <a:buSzPct val="100000"/>
              <a:buFont typeface="+mj-lt"/>
              <a:buAutoNum type="arabicPeriod"/>
            </a:pPr>
            <a:r>
              <a:rPr lang="de-DE" sz="1440" kern="0" dirty="0" smtClean="0">
                <a:solidFill>
                  <a:srgbClr val="000000"/>
                </a:solidFill>
                <a:ea typeface="Arial Unicode MS" pitchFamily="34" charset="-128"/>
                <a:cs typeface="Arial Unicode MS" pitchFamily="34" charset="-128"/>
              </a:rPr>
              <a:t>Create </a:t>
            </a:r>
            <a:r>
              <a:rPr lang="de-DE" sz="1440" kern="0" dirty="0">
                <a:solidFill>
                  <a:srgbClr val="000000"/>
                </a:solidFill>
                <a:ea typeface="Arial Unicode MS" pitchFamily="34" charset="-128"/>
                <a:cs typeface="Arial Unicode MS" pitchFamily="34" charset="-128"/>
              </a:rPr>
              <a:t>2 variables for input fields with empty values and placeholder text</a:t>
            </a:r>
          </a:p>
          <a:p>
            <a:pPr marL="719850" lvl="1" indent="-308507">
              <a:spcBef>
                <a:spcPct val="50000"/>
              </a:spcBef>
              <a:buClr>
                <a:schemeClr val="accent1"/>
              </a:buClr>
              <a:buSzPct val="100000"/>
              <a:buFont typeface="Arial" pitchFamily="34" charset="0"/>
              <a:buChar char="•"/>
            </a:pPr>
            <a:r>
              <a:rPr lang="de-DE" sz="1260" b="1" kern="0" dirty="0" err="1">
                <a:solidFill>
                  <a:schemeClr val="tx2"/>
                </a:solidFill>
                <a:latin typeface="Consolas" pitchFamily="49" charset="0"/>
                <a:ea typeface="Arial Unicode MS" pitchFamily="34" charset="-128"/>
                <a:cs typeface="Consolas" pitchFamily="49" charset="0"/>
              </a:rPr>
              <a:t>new</a:t>
            </a:r>
            <a:r>
              <a:rPr lang="de-DE" sz="1260" b="1" kern="0" dirty="0">
                <a:solidFill>
                  <a:schemeClr val="tx2"/>
                </a:solidFill>
                <a:latin typeface="Consolas" pitchFamily="49" charset="0"/>
                <a:ea typeface="Arial Unicode MS" pitchFamily="34" charset="-128"/>
                <a:cs typeface="Consolas" pitchFamily="49" charset="0"/>
              </a:rPr>
              <a:t> </a:t>
            </a:r>
            <a:r>
              <a:rPr lang="de-DE" sz="1260" b="1" kern="0" dirty="0" err="1">
                <a:solidFill>
                  <a:schemeClr val="tx2"/>
                </a:solidFill>
                <a:latin typeface="Consolas" pitchFamily="49" charset="0"/>
                <a:ea typeface="Arial Unicode MS" pitchFamily="34" charset="-128"/>
                <a:cs typeface="Consolas" pitchFamily="49" charset="0"/>
              </a:rPr>
              <a:t>sap.m.Input</a:t>
            </a:r>
            <a:r>
              <a:rPr lang="de-DE" sz="1260" b="1" kern="0" dirty="0">
                <a:solidFill>
                  <a:schemeClr val="tx2"/>
                </a:solidFill>
                <a:latin typeface="Consolas" pitchFamily="49" charset="0"/>
                <a:ea typeface="Arial Unicode MS" pitchFamily="34" charset="-128"/>
                <a:cs typeface="Consolas" pitchFamily="49" charset="0"/>
              </a:rPr>
              <a:t> </a:t>
            </a:r>
          </a:p>
          <a:p>
            <a:pPr marL="308507" indent="-308507">
              <a:spcBef>
                <a:spcPct val="50000"/>
              </a:spcBef>
              <a:buSzPct val="100000"/>
              <a:buFont typeface="+mj-lt"/>
              <a:buAutoNum type="arabicPeriod"/>
            </a:pPr>
            <a:r>
              <a:rPr lang="de-DE" sz="1440" kern="0" dirty="0">
                <a:solidFill>
                  <a:srgbClr val="000000"/>
                </a:solidFill>
                <a:ea typeface="Arial Unicode MS" pitchFamily="34" charset="-128"/>
                <a:cs typeface="Arial Unicode MS" pitchFamily="34" charset="-128"/>
              </a:rPr>
              <a:t>Create a </a:t>
            </a:r>
            <a:r>
              <a:rPr lang="de-DE" sz="1440" kern="0" dirty="0" err="1">
                <a:solidFill>
                  <a:srgbClr val="000000"/>
                </a:solidFill>
                <a:ea typeface="Arial Unicode MS" pitchFamily="34" charset="-128"/>
                <a:cs typeface="Arial Unicode MS" pitchFamily="34" charset="-128"/>
              </a:rPr>
              <a:t>page</a:t>
            </a:r>
            <a:endParaRPr lang="de-DE" sz="1440" kern="0" dirty="0">
              <a:solidFill>
                <a:srgbClr val="000000"/>
              </a:solidFill>
              <a:ea typeface="Arial Unicode MS" pitchFamily="34" charset="-128"/>
              <a:cs typeface="Arial Unicode MS" pitchFamily="34" charset="-128"/>
            </a:endParaRPr>
          </a:p>
          <a:p>
            <a:pPr marL="719850" lvl="1" indent="-308507">
              <a:spcBef>
                <a:spcPct val="50000"/>
              </a:spcBef>
              <a:buClr>
                <a:schemeClr val="accent1"/>
              </a:buClr>
              <a:buSzPct val="100000"/>
              <a:buFont typeface="Arial" pitchFamily="34" charset="0"/>
              <a:buChar char="•"/>
            </a:pPr>
            <a:r>
              <a:rPr lang="de-DE" sz="1260" b="1" kern="0" dirty="0" err="1">
                <a:solidFill>
                  <a:schemeClr val="tx2"/>
                </a:solidFill>
                <a:latin typeface="Consolas" pitchFamily="49" charset="0"/>
                <a:ea typeface="Arial Unicode MS" pitchFamily="34" charset="-128"/>
                <a:cs typeface="Consolas" pitchFamily="49" charset="0"/>
              </a:rPr>
              <a:t>new</a:t>
            </a:r>
            <a:r>
              <a:rPr lang="de-DE" sz="1260" b="1" kern="0" dirty="0">
                <a:solidFill>
                  <a:schemeClr val="tx2"/>
                </a:solidFill>
                <a:latin typeface="Consolas" pitchFamily="49" charset="0"/>
                <a:ea typeface="Arial Unicode MS" pitchFamily="34" charset="-128"/>
                <a:cs typeface="Consolas" pitchFamily="49" charset="0"/>
              </a:rPr>
              <a:t> </a:t>
            </a:r>
            <a:r>
              <a:rPr lang="de-DE" sz="1260" b="1" kern="0" dirty="0" err="1">
                <a:solidFill>
                  <a:schemeClr val="tx2"/>
                </a:solidFill>
                <a:latin typeface="Consolas" pitchFamily="49" charset="0"/>
                <a:ea typeface="Arial Unicode MS" pitchFamily="34" charset="-128"/>
                <a:cs typeface="Consolas" pitchFamily="49" charset="0"/>
              </a:rPr>
              <a:t>sap.m.Page</a:t>
            </a:r>
            <a:endParaRPr lang="de-DE" sz="1260" b="1" kern="0" dirty="0">
              <a:solidFill>
                <a:schemeClr val="tx2"/>
              </a:solidFill>
              <a:latin typeface="Consolas" pitchFamily="49" charset="0"/>
              <a:ea typeface="Arial Unicode MS" pitchFamily="34" charset="-128"/>
              <a:cs typeface="Consolas" pitchFamily="49" charset="0"/>
            </a:endParaRPr>
          </a:p>
          <a:p>
            <a:pPr marL="308507" lvl="1" indent="-308507">
              <a:spcBef>
                <a:spcPct val="50000"/>
              </a:spcBef>
              <a:buSzPct val="100000"/>
              <a:buFont typeface="+mj-lt"/>
              <a:buAutoNum type="arabicPeriod" startAt="6"/>
            </a:pPr>
            <a:r>
              <a:rPr lang="de-DE" sz="1440" kern="0" dirty="0">
                <a:solidFill>
                  <a:srgbClr val="000000"/>
                </a:solidFill>
                <a:ea typeface="Arial Unicode MS" pitchFamily="34" charset="-128"/>
                <a:cs typeface="Arial Unicode MS" pitchFamily="34" charset="-128"/>
              </a:rPr>
              <a:t>Add two labels, the input variables and a </a:t>
            </a:r>
            <a:r>
              <a:rPr lang="de-DE" sz="1440" kern="0" dirty="0" smtClean="0">
                <a:solidFill>
                  <a:srgbClr val="000000"/>
                </a:solidFill>
                <a:ea typeface="Arial Unicode MS" pitchFamily="34" charset="-128"/>
                <a:cs typeface="Arial Unicode MS" pitchFamily="34" charset="-128"/>
              </a:rPr>
              <a:t>“submit</a:t>
            </a:r>
            <a:r>
              <a:rPr lang="de-DE" sz="1440" kern="0" dirty="0">
                <a:solidFill>
                  <a:srgbClr val="000000"/>
                </a:solidFill>
                <a:ea typeface="Arial Unicode MS" pitchFamily="34" charset="-128"/>
                <a:cs typeface="Arial Unicode MS" pitchFamily="34" charset="-128"/>
              </a:rPr>
              <a:t>“ Button to the page</a:t>
            </a:r>
          </a:p>
          <a:p>
            <a:pPr marL="308507" lvl="1" indent="-308507">
              <a:spcBef>
                <a:spcPct val="50000"/>
              </a:spcBef>
              <a:buSzPct val="100000"/>
              <a:buFont typeface="+mj-lt"/>
              <a:buAutoNum type="arabicPeriod" startAt="6"/>
            </a:pPr>
            <a:r>
              <a:rPr lang="de-DE" sz="1440" kern="0" dirty="0">
                <a:solidFill>
                  <a:srgbClr val="000000"/>
                </a:solidFill>
                <a:ea typeface="Arial Unicode MS" pitchFamily="34" charset="-128"/>
                <a:cs typeface="Arial Unicode MS" pitchFamily="34" charset="-128"/>
              </a:rPr>
              <a:t>Add a </a:t>
            </a:r>
            <a:r>
              <a:rPr lang="de-DE" sz="1440" kern="0" dirty="0" err="1">
                <a:solidFill>
                  <a:srgbClr val="000000"/>
                </a:solidFill>
                <a:ea typeface="Arial Unicode MS" pitchFamily="34" charset="-128"/>
                <a:cs typeface="Arial Unicode MS" pitchFamily="34" charset="-128"/>
              </a:rPr>
              <a:t>function</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to</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button</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to</a:t>
            </a:r>
            <a:r>
              <a:rPr lang="de-DE" sz="1440" kern="0" dirty="0">
                <a:solidFill>
                  <a:srgbClr val="000000"/>
                </a:solidFill>
                <a:ea typeface="Arial Unicode MS" pitchFamily="34" charset="-128"/>
                <a:cs typeface="Arial Unicode MS" pitchFamily="34" charset="-128"/>
              </a:rPr>
              <a:t> alert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values</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of</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input</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fields</a:t>
            </a:r>
            <a:endParaRPr lang="de-DE" sz="1440" kern="0" dirty="0">
              <a:solidFill>
                <a:srgbClr val="000000"/>
              </a:solidFill>
              <a:ea typeface="Arial Unicode MS" pitchFamily="34" charset="-128"/>
              <a:cs typeface="Arial Unicode MS" pitchFamily="34" charset="-128"/>
            </a:endParaRPr>
          </a:p>
          <a:p>
            <a:pPr marL="308507" lvl="1" indent="-308507">
              <a:spcBef>
                <a:spcPct val="50000"/>
              </a:spcBef>
              <a:buSzPct val="100000"/>
              <a:buFont typeface="+mj-lt"/>
              <a:buAutoNum type="arabicPeriod" startAt="6"/>
            </a:pPr>
            <a:r>
              <a:rPr lang="de-DE" sz="1440" kern="0" dirty="0">
                <a:solidFill>
                  <a:srgbClr val="000000"/>
                </a:solidFill>
                <a:ea typeface="Arial Unicode MS" pitchFamily="34" charset="-128"/>
                <a:cs typeface="Arial Unicode MS" pitchFamily="34" charset="-128"/>
              </a:rPr>
              <a:t>Add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page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to</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b="1" kern="0" dirty="0" err="1">
                <a:solidFill>
                  <a:schemeClr val="tx2"/>
                </a:solidFill>
                <a:latin typeface="Consolas" pitchFamily="49" charset="0"/>
                <a:ea typeface="Arial Unicode MS" pitchFamily="34" charset="-128"/>
                <a:cs typeface="Consolas" pitchFamily="49" charset="0"/>
              </a:rPr>
              <a:t>app</a:t>
            </a:r>
            <a:r>
              <a:rPr lang="de-DE" sz="1440" kern="0" dirty="0">
                <a:solidFill>
                  <a:schemeClr val="tx2"/>
                </a:solidFill>
                <a:ea typeface="Arial Unicode MS" pitchFamily="34" charset="-128"/>
                <a:cs typeface="Arial Unicode MS" pitchFamily="34" charset="-128"/>
              </a:rPr>
              <a:t> </a:t>
            </a:r>
            <a:r>
              <a:rPr lang="de-DE" sz="1440" kern="0" dirty="0">
                <a:solidFill>
                  <a:srgbClr val="000000"/>
                </a:solidFill>
                <a:ea typeface="Arial Unicode MS" pitchFamily="34" charset="-128"/>
                <a:cs typeface="Arial Unicode MS" pitchFamily="34" charset="-128"/>
              </a:rPr>
              <a:t>Variable</a:t>
            </a:r>
          </a:p>
          <a:p>
            <a:pPr marL="719850" lvl="1" indent="-308507">
              <a:spcBef>
                <a:spcPct val="50000"/>
              </a:spcBef>
              <a:buClr>
                <a:schemeClr val="accent1"/>
              </a:buClr>
              <a:buSzPct val="100000"/>
              <a:buFont typeface="Arial" pitchFamily="34" charset="0"/>
              <a:buChar char="•"/>
            </a:pPr>
            <a:endParaRPr lang="de-DE" sz="1440" b="1" kern="0" dirty="0">
              <a:solidFill>
                <a:schemeClr val="tx2"/>
              </a:solidFill>
              <a:latin typeface="Consolas" pitchFamily="49" charset="0"/>
              <a:ea typeface="Arial Unicode MS" pitchFamily="34" charset="-128"/>
              <a:cs typeface="Consolas"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050" y="1378008"/>
            <a:ext cx="3485493" cy="1347797"/>
          </a:xfrm>
          <a:prstGeom prst="rect">
            <a:avLst/>
          </a:prstGeom>
          <a:ln>
            <a:solidFill>
              <a:schemeClr val="bg1">
                <a:lumMod val="50000"/>
              </a:schemeClr>
            </a:solidFill>
          </a:ln>
          <a:effectLst>
            <a:innerShdw blurRad="114300">
              <a:prstClr val="black"/>
            </a:innerShdw>
          </a:effectLst>
        </p:spPr>
      </p:pic>
      <p:sp>
        <p:nvSpPr>
          <p:cNvPr id="5" name="Rounded Rectangle 4">
            <a:hlinkClick r:id="rId4" action="ppaction://hlinksldjump" highlightClick="1"/>
          </p:cNvPr>
          <p:cNvSpPr/>
          <p:nvPr/>
        </p:nvSpPr>
        <p:spPr bwMode="gray">
          <a:xfrm>
            <a:off x="7501121" y="5395248"/>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Solution</a:t>
            </a:r>
          </a:p>
        </p:txBody>
      </p:sp>
    </p:spTree>
    <p:extLst>
      <p:ext uri="{BB962C8B-B14F-4D97-AF65-F5344CB8AC3E}">
        <p14:creationId xmlns:p14="http://schemas.microsoft.com/office/powerpoint/2010/main" val="2136135809"/>
      </p:ext>
    </p:extLst>
  </p:cSld>
  <p:clrMapOvr>
    <a:masterClrMapping/>
  </p:clrMapOvr>
  <p:transition spd="med"/>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870" y="1363569"/>
            <a:ext cx="7623673" cy="3115362"/>
          </a:xfrm>
          <a:prstGeom prst="rect">
            <a:avLst/>
          </a:prstGeom>
          <a:effectLst>
            <a:innerShdw blurRad="114300">
              <a:prstClr val="black"/>
            </a:innerShdw>
          </a:effectLst>
        </p:spPr>
      </p:pic>
      <p:sp>
        <p:nvSpPr>
          <p:cNvPr id="8" name="Title 1"/>
          <p:cNvSpPr>
            <a:spLocks noGrp="1"/>
          </p:cNvSpPr>
          <p:nvPr>
            <p:ph type="title"/>
          </p:nvPr>
        </p:nvSpPr>
        <p:spPr>
          <a:xfrm>
            <a:off x="606276" y="314928"/>
            <a:ext cx="7644188" cy="680203"/>
          </a:xfrm>
        </p:spPr>
        <p:txBody>
          <a:bodyPr/>
          <a:lstStyle/>
          <a:p>
            <a:r>
              <a:rPr lang="en-GB" sz="2879" dirty="0"/>
              <a:t>Solution </a:t>
            </a:r>
            <a:r>
              <a:rPr lang="de-DE" sz="2879" dirty="0" err="1"/>
              <a:t>for</a:t>
            </a:r>
            <a:r>
              <a:rPr lang="de-DE" sz="2879" dirty="0"/>
              <a:t> </a:t>
            </a:r>
            <a:r>
              <a:rPr lang="de-DE" sz="2879" dirty="0" err="1"/>
              <a:t>Exercise</a:t>
            </a:r>
            <a:r>
              <a:rPr lang="de-DE" sz="2879" dirty="0"/>
              <a:t> 21</a:t>
            </a:r>
            <a:endParaRPr lang="en-GB" sz="2879" dirty="0"/>
          </a:p>
        </p:txBody>
      </p:sp>
      <p:sp>
        <p:nvSpPr>
          <p:cNvPr id="10" name="Rounded Rectangle 9">
            <a:hlinkClick r:id="rId4" action="ppaction://hlinksldjump" highlightClick="1"/>
          </p:cNvPr>
          <p:cNvSpPr/>
          <p:nvPr/>
        </p:nvSpPr>
        <p:spPr bwMode="gray">
          <a:xfrm>
            <a:off x="7366753" y="4847369"/>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Back </a:t>
            </a:r>
          </a:p>
        </p:txBody>
      </p:sp>
    </p:spTree>
    <p:extLst>
      <p:ext uri="{BB962C8B-B14F-4D97-AF65-F5344CB8AC3E}">
        <p14:creationId xmlns:p14="http://schemas.microsoft.com/office/powerpoint/2010/main" val="395977527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4" name="TextBox 3"/>
          <p:cNvSpPr txBox="1"/>
          <p:nvPr>
            <p:custDataLst>
              <p:tags r:id="rId6"/>
            </p:custDataLst>
          </p:nvPr>
        </p:nvSpPr>
        <p:spPr>
          <a:xfrm>
            <a:off x="259080" y="1295400"/>
            <a:ext cx="211963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7"/>
            </p:custDataLst>
          </p:nvPr>
        </p:nvSpPr>
        <p:spPr>
          <a:xfrm>
            <a:off x="259080" y="259080"/>
            <a:ext cx="10452100" cy="7772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t>Day 1 -- Agenda</a:t>
            </a:r>
            <a:endParaRPr lang="en-US" sz="2800" dirty="0"/>
          </a:p>
        </p:txBody>
      </p:sp>
      <p:sp>
        <p:nvSpPr>
          <p:cNvPr id="3" name="Text Placeholder 2"/>
          <p:cNvSpPr>
            <a:spLocks noGrp="1"/>
          </p:cNvSpPr>
          <p:nvPr>
            <p:ph type="body" idx="1"/>
            <p:custDataLst>
              <p:tags r:id="rId8"/>
            </p:custDataLst>
          </p:nvPr>
        </p:nvSpPr>
        <p:spPr>
          <a:xfrm>
            <a:off x="3026410" y="1295400"/>
            <a:ext cx="768096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buFont typeface="Wingdings 3" panose="05040102010807070707" pitchFamily="18" charset="2"/>
              <a:buAutoNum type="arabicPeriod"/>
            </a:pPr>
            <a:r>
              <a:rPr lang="en-US" dirty="0" smtClean="0"/>
              <a:t> </a:t>
            </a:r>
            <a:r>
              <a:rPr lang="en-US" dirty="0"/>
              <a:t>SAPUI5 </a:t>
            </a:r>
            <a:r>
              <a:rPr lang="en-US" dirty="0" smtClean="0"/>
              <a:t>Overview</a:t>
            </a:r>
          </a:p>
          <a:p>
            <a:pPr>
              <a:buFont typeface="Wingdings 3" panose="05040102010807070707" pitchFamily="18" charset="2"/>
              <a:buAutoNum type="arabicPeriod"/>
            </a:pPr>
            <a:r>
              <a:rPr lang="en-US" dirty="0"/>
              <a:t> Programming </a:t>
            </a:r>
            <a:r>
              <a:rPr lang="en-US" dirty="0" smtClean="0"/>
              <a:t>Applications</a:t>
            </a:r>
          </a:p>
          <a:p>
            <a:pPr>
              <a:buFont typeface="Wingdings 3" panose="05040102010807070707" pitchFamily="18" charset="2"/>
              <a:buAutoNum type="arabicPeriod"/>
            </a:pPr>
            <a:r>
              <a:rPr lang="en-US" dirty="0"/>
              <a:t>SAPUI5 Development Tool </a:t>
            </a:r>
            <a:r>
              <a:rPr lang="en-US" dirty="0" smtClean="0"/>
              <a:t>Introduction</a:t>
            </a:r>
          </a:p>
          <a:p>
            <a:pPr>
              <a:buFont typeface="Wingdings 3" panose="05040102010807070707" pitchFamily="18" charset="2"/>
              <a:buAutoNum type="arabicPeriod"/>
            </a:pPr>
            <a:r>
              <a:rPr lang="en-US" dirty="0"/>
              <a:t> Performing an MVC Architecture </a:t>
            </a:r>
            <a:r>
              <a:rPr lang="en-US" dirty="0" smtClean="0"/>
              <a:t>Overview</a:t>
            </a:r>
          </a:p>
          <a:p>
            <a:pPr>
              <a:buFont typeface="Wingdings 3" panose="05040102010807070707" pitchFamily="18" charset="2"/>
              <a:buAutoNum type="arabicPeriod"/>
            </a:pPr>
            <a:r>
              <a:rPr lang="en-US" dirty="0"/>
              <a:t>Creating a SAPUI5 </a:t>
            </a:r>
            <a:r>
              <a:rPr lang="en-US" dirty="0" smtClean="0"/>
              <a:t>Project</a:t>
            </a:r>
          </a:p>
          <a:p>
            <a:pPr>
              <a:buFont typeface="Wingdings 3" panose="05040102010807070707" pitchFamily="18" charset="2"/>
              <a:buAutoNum type="arabicPeriod"/>
            </a:pPr>
            <a:r>
              <a:rPr lang="en-US" dirty="0"/>
              <a:t>Debugging </a:t>
            </a:r>
            <a:r>
              <a:rPr lang="en-US" dirty="0" smtClean="0"/>
              <a:t>Tools</a:t>
            </a:r>
          </a:p>
          <a:p>
            <a:pPr>
              <a:buFont typeface="Wingdings 3" panose="05040102010807070707" pitchFamily="18" charset="2"/>
              <a:buAutoNum type="arabicPeriod"/>
            </a:pPr>
            <a:r>
              <a:rPr lang="en-US" dirty="0"/>
              <a:t>Binding Data to a UI5 </a:t>
            </a:r>
            <a:r>
              <a:rPr lang="en-US" dirty="0" smtClean="0"/>
              <a:t>Control</a:t>
            </a:r>
          </a:p>
          <a:p>
            <a:pPr>
              <a:buFont typeface="Wingdings 3" panose="05040102010807070707" pitchFamily="18" charset="2"/>
              <a:buAutoNum type="arabicPeriod"/>
            </a:pPr>
            <a:r>
              <a:rPr lang="en-US" dirty="0"/>
              <a:t>Extended Data Binding </a:t>
            </a:r>
            <a:r>
              <a:rPr lang="en-US" dirty="0" smtClean="0"/>
              <a:t>Syntax</a:t>
            </a:r>
          </a:p>
          <a:p>
            <a:pPr>
              <a:buFont typeface="Wingdings 3" panose="05040102010807070707" pitchFamily="18" charset="2"/>
              <a:buAutoNum type="arabicPeriod"/>
            </a:pPr>
            <a:r>
              <a:rPr lang="en-US" dirty="0"/>
              <a:t>Resourcing Handling (Modularization and Localization</a:t>
            </a:r>
            <a:r>
              <a:rPr lang="en-US" dirty="0" smtClean="0"/>
              <a:t>)</a:t>
            </a:r>
          </a:p>
          <a:p>
            <a:pPr>
              <a:buFont typeface="Wingdings 3" panose="05040102010807070707" pitchFamily="18" charset="2"/>
              <a:buAutoNum type="arabicPeriod"/>
            </a:pPr>
            <a:r>
              <a:rPr lang="en-US" dirty="0"/>
              <a:t>Explaining Component </a:t>
            </a:r>
            <a:r>
              <a:rPr lang="en-US" dirty="0" smtClean="0"/>
              <a:t>File</a:t>
            </a:r>
          </a:p>
          <a:p>
            <a:pPr>
              <a:buFont typeface="Wingdings 3" panose="05040102010807070707" pitchFamily="18" charset="2"/>
              <a:buAutoNum type="arabicPeriod"/>
            </a:pPr>
            <a:r>
              <a:rPr lang="en-US" dirty="0"/>
              <a:t>Reviewing Descriptor for Application</a:t>
            </a:r>
          </a:p>
        </p:txBody>
      </p:sp>
    </p:spTree>
    <p:custDataLst>
      <p:tags r:id="rId1"/>
    </p:custDataLst>
    <p:extLst>
      <p:ext uri="{BB962C8B-B14F-4D97-AF65-F5344CB8AC3E}">
        <p14:creationId xmlns:p14="http://schemas.microsoft.com/office/powerpoint/2010/main" val="9696448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solidFill>
                  <a:schemeClr val="accent1"/>
                </a:solidFill>
              </a:rPr>
              <a:t>Useful Core functions</a:t>
            </a:r>
            <a:endParaRPr lang="en-US" sz="2879" dirty="0">
              <a:solidFill>
                <a:schemeClr val="accent1"/>
              </a:solidFill>
            </a:endParaRPr>
          </a:p>
        </p:txBody>
      </p:sp>
      <p:sp>
        <p:nvSpPr>
          <p:cNvPr id="4" name="Text Placeholder 3"/>
          <p:cNvSpPr>
            <a:spLocks noGrp="1"/>
          </p:cNvSpPr>
          <p:nvPr>
            <p:ph type="body" sz="quarter" idx="10"/>
          </p:nvPr>
        </p:nvSpPr>
        <p:spPr>
          <a:xfrm>
            <a:off x="490866" y="1522407"/>
            <a:ext cx="8833924" cy="3688213"/>
          </a:xfrm>
        </p:spPr>
        <p:txBody>
          <a:bodyPr/>
          <a:lstStyle/>
          <a:p>
            <a:pPr lvl="0"/>
            <a:r>
              <a:rPr lang="en-GB" sz="1800" dirty="0" err="1">
                <a:solidFill>
                  <a:schemeClr val="tx2"/>
                </a:solidFill>
                <a:latin typeface="Consolas" pitchFamily="49" charset="0"/>
                <a:cs typeface="Consolas" pitchFamily="49" charset="0"/>
              </a:rPr>
              <a:t>sap.ui.getCore</a:t>
            </a:r>
            <a:r>
              <a:rPr lang="en-GB" sz="1800" dirty="0" smtClean="0">
                <a:solidFill>
                  <a:schemeClr val="tx2"/>
                </a:solidFill>
                <a:latin typeface="Consolas" pitchFamily="49" charset="0"/>
                <a:cs typeface="Consolas" pitchFamily="49" charset="0"/>
              </a:rPr>
              <a:t>()—</a:t>
            </a:r>
            <a:r>
              <a:rPr lang="en-GB" sz="1800" dirty="0" err="1" smtClean="0">
                <a:solidFill>
                  <a:schemeClr val="tx2"/>
                </a:solidFill>
                <a:latin typeface="Consolas" pitchFamily="49" charset="0"/>
                <a:cs typeface="Consolas" pitchFamily="49" charset="0"/>
              </a:rPr>
              <a:t>sap.ui.core.Core</a:t>
            </a:r>
            <a:endParaRPr lang="en-GB" sz="1800" dirty="0">
              <a:solidFill>
                <a:schemeClr val="tx2"/>
              </a:solidFill>
              <a:latin typeface="Consolas" pitchFamily="49" charset="0"/>
              <a:cs typeface="Consolas" pitchFamily="49" charset="0"/>
            </a:endParaRPr>
          </a:p>
          <a:p>
            <a:pPr lvl="2"/>
            <a:r>
              <a:rPr lang="en-GB" sz="1400" dirty="0" smtClean="0"/>
              <a:t>Gets </a:t>
            </a:r>
            <a:r>
              <a:rPr lang="en-GB" sz="1400" dirty="0"/>
              <a:t>a core instance</a:t>
            </a:r>
          </a:p>
          <a:p>
            <a:r>
              <a:rPr lang="en-GB" sz="1800" dirty="0">
                <a:solidFill>
                  <a:schemeClr val="tx2"/>
                </a:solidFill>
                <a:latin typeface="Consolas" pitchFamily="49" charset="0"/>
                <a:cs typeface="Consolas" pitchFamily="49" charset="0"/>
              </a:rPr>
              <a:t>sap.ui.getCore().</a:t>
            </a:r>
            <a:r>
              <a:rPr lang="en-GB" sz="1800" dirty="0" err="1">
                <a:solidFill>
                  <a:schemeClr val="tx2"/>
                </a:solidFill>
                <a:latin typeface="Consolas" pitchFamily="49" charset="0"/>
                <a:cs typeface="Consolas" pitchFamily="49" charset="0"/>
              </a:rPr>
              <a:t>byId</a:t>
            </a:r>
            <a:r>
              <a:rPr lang="en-GB" sz="1800" dirty="0">
                <a:solidFill>
                  <a:schemeClr val="tx2"/>
                </a:solidFill>
                <a:latin typeface="Consolas" pitchFamily="49" charset="0"/>
                <a:cs typeface="Consolas" pitchFamily="49" charset="0"/>
              </a:rPr>
              <a:t>(id)</a:t>
            </a:r>
          </a:p>
          <a:p>
            <a:pPr lvl="2"/>
            <a:r>
              <a:rPr lang="en-GB" sz="1400" dirty="0" smtClean="0"/>
              <a:t>Gets </a:t>
            </a:r>
            <a:r>
              <a:rPr lang="en-GB" sz="1400" dirty="0"/>
              <a:t>an instance of a UI5 control which was created with id </a:t>
            </a:r>
            <a:r>
              <a:rPr lang="en-GB" sz="1400" b="1" dirty="0" err="1" smtClean="0">
                <a:solidFill>
                  <a:schemeClr val="tx2"/>
                </a:solidFill>
                <a:latin typeface="Consolas" pitchFamily="49" charset="0"/>
                <a:cs typeface="Consolas" pitchFamily="49" charset="0"/>
              </a:rPr>
              <a:t>id</a:t>
            </a:r>
            <a:endParaRPr lang="en-GB" sz="1400" dirty="0">
              <a:solidFill>
                <a:schemeClr val="tx2"/>
              </a:solidFill>
              <a:latin typeface="Arial monospaced for SAP" pitchFamily="49" charset="0"/>
            </a:endParaRPr>
          </a:p>
          <a:p>
            <a:pPr lvl="2"/>
            <a:r>
              <a:rPr lang="en-GB" sz="1400" dirty="0" smtClean="0"/>
              <a:t>Can </a:t>
            </a:r>
            <a:r>
              <a:rPr lang="en-GB" sz="1400" dirty="0"/>
              <a:t>be used to </a:t>
            </a:r>
            <a:r>
              <a:rPr lang="en-GB" sz="1400" dirty="0" smtClean="0"/>
              <a:t>access removed </a:t>
            </a:r>
            <a:r>
              <a:rPr lang="en-GB" sz="1400" dirty="0"/>
              <a:t>controls (even though the id doesn’t exist in the DOM anymore)</a:t>
            </a:r>
          </a:p>
          <a:p>
            <a:pPr marL="0" indent="0">
              <a:buNone/>
            </a:pPr>
            <a:endParaRPr lang="en-US" dirty="0"/>
          </a:p>
        </p:txBody>
      </p:sp>
      <p:sp>
        <p:nvSpPr>
          <p:cNvPr id="6" name="Rounded Rectangle 5">
            <a:hlinkClick r:id="rId3" action="ppaction://hlinksldjump" highlightClick="1"/>
          </p:cNvPr>
          <p:cNvSpPr/>
          <p:nvPr/>
        </p:nvSpPr>
        <p:spPr bwMode="gray">
          <a:xfrm>
            <a:off x="7557368" y="465475"/>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Exercise </a:t>
            </a:r>
            <a:r>
              <a:rPr lang="de-DE" sz="1457" kern="0" dirty="0" smtClean="0">
                <a:ea typeface="Arial Unicode MS" pitchFamily="34" charset="-128"/>
                <a:cs typeface="Arial Unicode MS" pitchFamily="34" charset="-128"/>
              </a:rPr>
              <a:t>2</a:t>
            </a:r>
            <a:endParaRPr lang="de-DE" sz="1457" kern="0" dirty="0">
              <a:ea typeface="Arial Unicode MS" pitchFamily="34" charset="-128"/>
              <a:cs typeface="Arial Unicode MS" pitchFamily="34" charset="-128"/>
            </a:endParaRPr>
          </a:p>
        </p:txBody>
      </p:sp>
    </p:spTree>
    <p:extLst>
      <p:ext uri="{BB962C8B-B14F-4D97-AF65-F5344CB8AC3E}">
        <p14:creationId xmlns:p14="http://schemas.microsoft.com/office/powerpoint/2010/main" val="9776856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80" y="479326"/>
            <a:ext cx="8221605" cy="388800"/>
          </a:xfrm>
        </p:spPr>
        <p:txBody>
          <a:bodyPr/>
          <a:lstStyle/>
          <a:p>
            <a:r>
              <a:rPr lang="de-DE" sz="2879" dirty="0">
                <a:solidFill>
                  <a:schemeClr val="accent1"/>
                </a:solidFill>
              </a:rPr>
              <a:t>Best Practice </a:t>
            </a:r>
            <a:r>
              <a:rPr lang="de-DE" sz="2879" dirty="0" err="1">
                <a:solidFill>
                  <a:schemeClr val="accent1"/>
                </a:solidFill>
              </a:rPr>
              <a:t>for</a:t>
            </a:r>
            <a:r>
              <a:rPr lang="de-DE" sz="2879" dirty="0">
                <a:solidFill>
                  <a:schemeClr val="accent1"/>
                </a:solidFill>
              </a:rPr>
              <a:t> Mobile </a:t>
            </a:r>
            <a:r>
              <a:rPr lang="de-DE" sz="2879" dirty="0" err="1">
                <a:solidFill>
                  <a:schemeClr val="accent1"/>
                </a:solidFill>
              </a:rPr>
              <a:t>Applications</a:t>
            </a:r>
            <a:endParaRPr lang="en-US" sz="2879" dirty="0">
              <a:solidFill>
                <a:schemeClr val="accent1"/>
              </a:solidFill>
            </a:endParaRPr>
          </a:p>
        </p:txBody>
      </p:sp>
      <p:sp>
        <p:nvSpPr>
          <p:cNvPr id="6" name="Text Placeholder 5"/>
          <p:cNvSpPr>
            <a:spLocks noGrp="1"/>
          </p:cNvSpPr>
          <p:nvPr>
            <p:ph type="body" sz="quarter" idx="10"/>
          </p:nvPr>
        </p:nvSpPr>
        <p:spPr>
          <a:xfrm>
            <a:off x="1662727" y="1227283"/>
            <a:ext cx="7643030" cy="551952"/>
          </a:xfrm>
        </p:spPr>
        <p:txBody>
          <a:bodyPr/>
          <a:lstStyle/>
          <a:p>
            <a:r>
              <a:rPr lang="en-US" sz="1440" dirty="0"/>
              <a:t>When creating reasonably complex applications a clean architecture is key for efficient development and maintainability. Here is an example structure for a mobile application:</a:t>
            </a:r>
          </a:p>
          <a:p>
            <a:r>
              <a:rPr lang="en-US" sz="1260" dirty="0"/>
              <a:t>&lt;</a:t>
            </a:r>
            <a:r>
              <a:rPr lang="en-US" sz="1260" dirty="0" err="1"/>
              <a:t>webapp_root_folder</a:t>
            </a:r>
            <a:r>
              <a:rPr lang="en-US" sz="1260" dirty="0"/>
              <a:t>&gt; </a:t>
            </a:r>
          </a:p>
          <a:p>
            <a:pPr marL="257089" lvl="1" indent="-257089">
              <a:buFont typeface="Arial" pitchFamily="34" charset="0"/>
              <a:buChar char="•"/>
            </a:pPr>
            <a:r>
              <a:rPr lang="en-US" sz="1260" dirty="0"/>
              <a:t>application.js </a:t>
            </a:r>
          </a:p>
          <a:p>
            <a:pPr marL="257089" lvl="1" indent="-257089">
              <a:buFont typeface="Arial" pitchFamily="34" charset="0"/>
              <a:buChar char="•"/>
            </a:pPr>
            <a:r>
              <a:rPr lang="en-US" sz="1260" b="1" dirty="0"/>
              <a:t>&lt;</a:t>
            </a:r>
            <a:r>
              <a:rPr lang="en-US" sz="1260" b="1" dirty="0" err="1"/>
              <a:t>css</a:t>
            </a:r>
            <a:r>
              <a:rPr lang="en-US" sz="1260" b="1" dirty="0"/>
              <a:t> folder&gt;</a:t>
            </a:r>
            <a:r>
              <a:rPr lang="en-US" sz="1260" dirty="0"/>
              <a:t> … </a:t>
            </a:r>
            <a:r>
              <a:rPr lang="en-US" sz="1080" i="1" dirty="0"/>
              <a:t>all CSS files go here (and potentially related images)</a:t>
            </a:r>
            <a:r>
              <a:rPr lang="en-US" sz="1080" dirty="0"/>
              <a:t> </a:t>
            </a:r>
          </a:p>
          <a:p>
            <a:pPr lvl="4">
              <a:buClr>
                <a:schemeClr val="accent1"/>
              </a:buClr>
            </a:pPr>
            <a:r>
              <a:rPr lang="en-US" sz="1080" dirty="0"/>
              <a:t>style.css … </a:t>
            </a:r>
            <a:r>
              <a:rPr lang="en-US" sz="1080" i="1" dirty="0"/>
              <a:t>plus potentially more </a:t>
            </a:r>
            <a:r>
              <a:rPr lang="en-US" sz="1080" i="1" dirty="0" err="1"/>
              <a:t>stylesheets</a:t>
            </a:r>
            <a:r>
              <a:rPr lang="en-US" sz="1080" dirty="0"/>
              <a:t> </a:t>
            </a:r>
          </a:p>
          <a:p>
            <a:pPr marL="257089" lvl="1" indent="-257089">
              <a:buFont typeface="Arial" pitchFamily="34" charset="0"/>
              <a:buChar char="•"/>
            </a:pPr>
            <a:r>
              <a:rPr lang="en-US" sz="1260" b="1" dirty="0"/>
              <a:t>&lt;</a:t>
            </a:r>
            <a:r>
              <a:rPr lang="en-US" sz="1260" b="1" dirty="0" err="1"/>
              <a:t>ext</a:t>
            </a:r>
            <a:r>
              <a:rPr lang="en-US" sz="1260" dirty="0"/>
              <a:t> </a:t>
            </a:r>
            <a:r>
              <a:rPr lang="en-US" sz="1260" b="1" dirty="0"/>
              <a:t>folder&gt;</a:t>
            </a:r>
            <a:r>
              <a:rPr lang="en-US" sz="1260" dirty="0"/>
              <a:t>… </a:t>
            </a:r>
            <a:r>
              <a:rPr lang="en-US" sz="1080" i="1" dirty="0"/>
              <a:t>all reused third party java script goes here</a:t>
            </a:r>
            <a:r>
              <a:rPr lang="en-US" sz="1080" dirty="0"/>
              <a:t> </a:t>
            </a:r>
          </a:p>
          <a:p>
            <a:pPr marL="257089" lvl="1" indent="-257089">
              <a:buFont typeface="Arial" pitchFamily="34" charset="0"/>
              <a:buChar char="•"/>
            </a:pPr>
            <a:r>
              <a:rPr lang="en-US" sz="1260" b="1" dirty="0"/>
              <a:t>&lt;i18n folder&gt;</a:t>
            </a:r>
            <a:r>
              <a:rPr lang="en-US" sz="1260" dirty="0"/>
              <a:t> … </a:t>
            </a:r>
            <a:r>
              <a:rPr lang="en-US" sz="1080" i="1" dirty="0"/>
              <a:t>all property files for localization go here</a:t>
            </a:r>
            <a:r>
              <a:rPr lang="en-US" sz="1080" dirty="0"/>
              <a:t> </a:t>
            </a:r>
          </a:p>
          <a:p>
            <a:pPr lvl="4">
              <a:buClr>
                <a:schemeClr val="accent1"/>
              </a:buClr>
            </a:pPr>
            <a:r>
              <a:rPr lang="en-US" sz="1080" dirty="0"/>
              <a:t>i18n.properties </a:t>
            </a:r>
          </a:p>
          <a:p>
            <a:pPr lvl="4">
              <a:buClr>
                <a:schemeClr val="accent1"/>
              </a:buClr>
            </a:pPr>
            <a:r>
              <a:rPr lang="en-US" sz="1080" dirty="0"/>
              <a:t>i18n_de.properties </a:t>
            </a:r>
          </a:p>
          <a:p>
            <a:pPr lvl="4">
              <a:buClr>
                <a:schemeClr val="accent1"/>
              </a:buClr>
            </a:pPr>
            <a:r>
              <a:rPr lang="en-US" sz="1080" dirty="0"/>
              <a:t>i18n_en.properties  …</a:t>
            </a:r>
          </a:p>
          <a:p>
            <a:pPr marL="257089" lvl="1" indent="-257089">
              <a:buFont typeface="Arial" pitchFamily="34" charset="0"/>
              <a:buChar char="•"/>
            </a:pPr>
            <a:r>
              <a:rPr lang="en-US" sz="1260" b="1" dirty="0"/>
              <a:t>&lt;model folder&gt;</a:t>
            </a:r>
            <a:r>
              <a:rPr lang="en-US" sz="1260" dirty="0"/>
              <a:t> </a:t>
            </a:r>
          </a:p>
          <a:p>
            <a:pPr marL="257089" lvl="1" indent="-257089">
              <a:buFont typeface="Arial" pitchFamily="34" charset="0"/>
              <a:buChar char="•"/>
            </a:pPr>
            <a:r>
              <a:rPr lang="en-US" sz="1260" b="1" dirty="0"/>
              <a:t>&lt;</a:t>
            </a:r>
            <a:r>
              <a:rPr lang="en-US" sz="1260" b="1" dirty="0" err="1"/>
              <a:t>util</a:t>
            </a:r>
            <a:r>
              <a:rPr lang="en-US" sz="1260" b="1" dirty="0"/>
              <a:t> folder&gt;</a:t>
            </a:r>
            <a:r>
              <a:rPr lang="en-US" sz="1260" dirty="0"/>
              <a:t> .. </a:t>
            </a:r>
            <a:r>
              <a:rPr lang="en-US" sz="1080" i="1" dirty="0"/>
              <a:t>all helper classes go here</a:t>
            </a:r>
            <a:r>
              <a:rPr lang="en-US" sz="1080" dirty="0"/>
              <a:t> </a:t>
            </a:r>
          </a:p>
          <a:p>
            <a:pPr marL="257089" lvl="1" indent="-257089">
              <a:buFont typeface="Arial" pitchFamily="34" charset="0"/>
              <a:buChar char="•"/>
            </a:pPr>
            <a:r>
              <a:rPr lang="en-US" sz="1260" b="1" dirty="0"/>
              <a:t>&lt;view folder&gt;</a:t>
            </a:r>
            <a:r>
              <a:rPr lang="en-US" sz="1260" dirty="0"/>
              <a:t> .. </a:t>
            </a:r>
            <a:r>
              <a:rPr lang="en-US" sz="1080" i="1" dirty="0"/>
              <a:t>all view and view controller files go here; all file names shall start with an upper case letter</a:t>
            </a:r>
            <a:r>
              <a:rPr lang="en-US" sz="1080" dirty="0"/>
              <a:t> </a:t>
            </a:r>
          </a:p>
          <a:p>
            <a:pPr marL="257089" lvl="1" indent="-257089">
              <a:buFont typeface="Arial" pitchFamily="34" charset="0"/>
              <a:buChar char="•"/>
            </a:pPr>
            <a:r>
              <a:rPr lang="en-US" sz="1260" b="1" dirty="0"/>
              <a:t>&lt;</a:t>
            </a:r>
            <a:r>
              <a:rPr lang="en-US" sz="1260" b="1" dirty="0" err="1"/>
              <a:t>img</a:t>
            </a:r>
            <a:r>
              <a:rPr lang="en-US" sz="1260" b="1" dirty="0"/>
              <a:t> folder&gt;</a:t>
            </a:r>
            <a:r>
              <a:rPr lang="en-US" sz="1260" dirty="0"/>
              <a:t> … </a:t>
            </a:r>
            <a:r>
              <a:rPr lang="en-US" sz="1080" i="1" dirty="0"/>
              <a:t>all image files go here (</a:t>
            </a:r>
            <a:r>
              <a:rPr lang="en-US" sz="1080" i="1" dirty="0" err="1"/>
              <a:t>png</a:t>
            </a:r>
            <a:r>
              <a:rPr lang="en-US" sz="1080" i="1" dirty="0"/>
              <a:t>, jpg, gif, …)</a:t>
            </a:r>
            <a:r>
              <a:rPr lang="en-US" sz="1080" dirty="0"/>
              <a:t> </a:t>
            </a:r>
          </a:p>
          <a:p>
            <a:pPr marL="257089" lvl="1" indent="-257089">
              <a:buFont typeface="Arial" pitchFamily="34" charset="0"/>
              <a:buChar char="•"/>
            </a:pPr>
            <a:r>
              <a:rPr lang="en-US" sz="1260" dirty="0"/>
              <a:t>&lt;</a:t>
            </a:r>
            <a:r>
              <a:rPr lang="en-US" sz="1260" dirty="0" err="1"/>
              <a:t>someNamespace</a:t>
            </a:r>
            <a:r>
              <a:rPr lang="en-US" sz="1260" dirty="0"/>
              <a:t>&gt;  … </a:t>
            </a:r>
            <a:r>
              <a:rPr lang="en-US" sz="1080" i="1" dirty="0"/>
              <a:t>all on-the-fly controls defined within the application go here</a:t>
            </a:r>
            <a:r>
              <a:rPr lang="en-US" sz="1080" dirty="0"/>
              <a:t> </a:t>
            </a:r>
          </a:p>
          <a:p>
            <a:pPr lvl="4">
              <a:buClr>
                <a:schemeClr val="accent1"/>
              </a:buClr>
            </a:pPr>
            <a:r>
              <a:rPr lang="en-US" sz="1080" dirty="0"/>
              <a:t>&lt;</a:t>
            </a:r>
            <a:r>
              <a:rPr lang="en-US" sz="1080" dirty="0" err="1"/>
              <a:t>controlName</a:t>
            </a:r>
            <a:r>
              <a:rPr lang="en-US" sz="1080" dirty="0"/>
              <a:t>&gt;.</a:t>
            </a:r>
            <a:r>
              <a:rPr lang="en-US" sz="1080" dirty="0" err="1"/>
              <a:t>js</a:t>
            </a:r>
            <a:r>
              <a:rPr lang="en-US" sz="1080" dirty="0"/>
              <a:t> </a:t>
            </a:r>
          </a:p>
          <a:p>
            <a:pPr marL="257089" lvl="1" indent="-257089">
              <a:buFont typeface="Arial" pitchFamily="34" charset="0"/>
              <a:buChar char="•"/>
            </a:pPr>
            <a:r>
              <a:rPr lang="en-US" sz="1260" dirty="0"/>
              <a:t>index.html </a:t>
            </a:r>
          </a:p>
          <a:p>
            <a:endParaRPr lang="en-US" sz="1440" dirty="0"/>
          </a:p>
          <a:p>
            <a:r>
              <a:rPr lang="en-US" sz="1440" dirty="0"/>
              <a:t> </a:t>
            </a:r>
          </a:p>
        </p:txBody>
      </p:sp>
    </p:spTree>
    <p:extLst>
      <p:ext uri="{BB962C8B-B14F-4D97-AF65-F5344CB8AC3E}">
        <p14:creationId xmlns:p14="http://schemas.microsoft.com/office/powerpoint/2010/main" val="97330958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35</a:t>
            </a:r>
            <a:r>
              <a:rPr lang="en-GB" sz="4000" dirty="0" smtClean="0">
                <a:solidFill>
                  <a:srgbClr val="A80163"/>
                </a:solidFill>
                <a:ea typeface="+mj-ea"/>
                <a:cs typeface="+mj-cs"/>
              </a:rPr>
              <a:t>, </a:t>
            </a:r>
            <a:r>
              <a:rPr lang="en-GB" sz="4000" dirty="0" smtClean="0">
                <a:solidFill>
                  <a:srgbClr val="A80163"/>
                </a:solidFill>
                <a:ea typeface="+mj-ea"/>
                <a:cs typeface="+mj-cs"/>
                <a:hlinkClick r:id="rId9"/>
              </a:rPr>
              <a:t>36</a:t>
            </a:r>
            <a:r>
              <a:rPr lang="en-GB" sz="4000" dirty="0" smtClean="0">
                <a:solidFill>
                  <a:srgbClr val="A80163"/>
                </a:solidFill>
                <a:ea typeface="+mj-ea"/>
                <a:cs typeface="+mj-cs"/>
              </a:rPr>
              <a:t>, </a:t>
            </a:r>
            <a:r>
              <a:rPr lang="en-GB" sz="4000" dirty="0" smtClean="0">
                <a:solidFill>
                  <a:srgbClr val="A80163"/>
                </a:solidFill>
                <a:ea typeface="+mj-ea"/>
                <a:cs typeface="+mj-cs"/>
                <a:hlinkClick r:id="rId10"/>
              </a:rPr>
              <a:t>37</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419306224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smtClean="0">
                <a:solidFill>
                  <a:schemeClr val="accent1"/>
                </a:solidFill>
                <a:latin typeface="Arial" panose="020B0604020202020204" pitchFamily="34" charset="0"/>
              </a:rPr>
              <a:t>Introducing </a:t>
            </a:r>
            <a:r>
              <a:rPr lang="en-US" sz="4000" dirty="0">
                <a:solidFill>
                  <a:schemeClr val="accent1"/>
                </a:solidFill>
                <a:latin typeface="Arial" panose="020B0604020202020204" pitchFamily="34" charset="0"/>
              </a:rPr>
              <a:t>Unit Test and Integration Test (</a:t>
            </a:r>
            <a:r>
              <a:rPr lang="en-US" sz="4000" dirty="0" smtClean="0">
                <a:solidFill>
                  <a:schemeClr val="accent1"/>
                </a:solidFill>
                <a:latin typeface="Arial" panose="020B0604020202020204" pitchFamily="34" charset="0"/>
              </a:rPr>
              <a:t>Walkthrough—step 28 &amp; step 29)</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3617713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79" y="259080"/>
            <a:ext cx="10710545"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smtClean="0">
                <a:solidFill>
                  <a:schemeClr val="accent1"/>
                </a:solidFill>
                <a:latin typeface="Arial" panose="020B0604020202020204" pitchFamily="34" charset="0"/>
              </a:rPr>
              <a:t>Describing </a:t>
            </a:r>
            <a:r>
              <a:rPr lang="en-US" sz="4000" dirty="0">
                <a:solidFill>
                  <a:schemeClr val="accent1"/>
                </a:solidFill>
                <a:latin typeface="Arial" panose="020B0604020202020204" pitchFamily="34" charset="0"/>
              </a:rPr>
              <a:t>SAP HANA Cloud Platform Deployment </a:t>
            </a:r>
            <a:endParaRPr lang="en-US" sz="4000" dirty="0" smtClean="0">
              <a:solidFill>
                <a:schemeClr val="accent1"/>
              </a:solidFill>
              <a:latin typeface="Arial" panose="020B0604020202020204" pitchFamily="34" charset="0"/>
            </a:endParaRPr>
          </a:p>
          <a:p>
            <a:pPr marL="0" indent="0">
              <a:lnSpc>
                <a:spcPct val="90000"/>
              </a:lnSpc>
              <a:spcBef>
                <a:spcPts val="0"/>
              </a:spcBef>
              <a:buNone/>
            </a:pPr>
            <a:endParaRPr lang="en-US" sz="4000" dirty="0">
              <a:solidFill>
                <a:schemeClr val="accent1"/>
              </a:solidFill>
            </a:endParaRPr>
          </a:p>
        </p:txBody>
      </p:sp>
    </p:spTree>
    <p:custDataLst>
      <p:tags r:id="rId1"/>
    </p:custDataLst>
    <p:extLst>
      <p:ext uri="{BB962C8B-B14F-4D97-AF65-F5344CB8AC3E}">
        <p14:creationId xmlns:p14="http://schemas.microsoft.com/office/powerpoint/2010/main" val="3374726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79" y="259080"/>
            <a:ext cx="10710545"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smtClean="0">
                <a:solidFill>
                  <a:schemeClr val="accent1"/>
                </a:solidFill>
                <a:latin typeface="Arial" panose="020B0604020202020204" pitchFamily="34" charset="0"/>
              </a:rPr>
              <a:t>Thank you!</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344491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Appendix A: Glossary</a:t>
            </a:r>
          </a:p>
        </p:txBody>
      </p:sp>
      <p:graphicFrame>
        <p:nvGraphicFramePr>
          <p:cNvPr id="4" name="Table 3"/>
          <p:cNvGraphicFramePr>
            <a:graphicFrameLocks noGrp="1"/>
          </p:cNvGraphicFramePr>
          <p:nvPr>
            <p:extLst>
              <p:ext uri="{D42A27DB-BD31-4B8C-83A1-F6EECF244321}">
                <p14:modId xmlns:p14="http://schemas.microsoft.com/office/powerpoint/2010/main" val="4103343165"/>
              </p:ext>
            </p:extLst>
          </p:nvPr>
        </p:nvGraphicFramePr>
        <p:xfrm>
          <a:off x="1662294" y="1400807"/>
          <a:ext cx="7645037" cy="4113612"/>
        </p:xfrm>
        <a:graphic>
          <a:graphicData uri="http://schemas.openxmlformats.org/drawingml/2006/table">
            <a:tbl>
              <a:tblPr firstRow="1" bandRow="1">
                <a:tableStyleId>{8EC20E35-A176-4012-BC5E-935CFFF8708E}</a:tableStyleId>
              </a:tblPr>
              <a:tblGrid>
                <a:gridCol w="1490134">
                  <a:extLst>
                    <a:ext uri="{9D8B030D-6E8A-4147-A177-3AD203B41FA5}">
                      <a16:colId xmlns:a16="http://schemas.microsoft.com/office/drawing/2014/main" val="20000"/>
                    </a:ext>
                  </a:extLst>
                </a:gridCol>
                <a:gridCol w="6154903">
                  <a:extLst>
                    <a:ext uri="{9D8B030D-6E8A-4147-A177-3AD203B41FA5}">
                      <a16:colId xmlns:a16="http://schemas.microsoft.com/office/drawing/2014/main" val="20001"/>
                    </a:ext>
                  </a:extLst>
                </a:gridCol>
              </a:tblGrid>
              <a:tr h="342801">
                <a:tc>
                  <a:txBody>
                    <a:bodyPr/>
                    <a:lstStyle/>
                    <a:p>
                      <a:r>
                        <a:rPr lang="de-DE" sz="1700" dirty="0" smtClean="0"/>
                        <a:t>Term</a:t>
                      </a:r>
                      <a:endParaRPr lang="de-DE" sz="1700" dirty="0"/>
                    </a:p>
                  </a:txBody>
                  <a:tcPr marL="82272" marR="82272" marT="41136" marB="41136"/>
                </a:tc>
                <a:tc>
                  <a:txBody>
                    <a:bodyPr/>
                    <a:lstStyle/>
                    <a:p>
                      <a:r>
                        <a:rPr lang="de-DE" sz="1700" dirty="0" smtClean="0"/>
                        <a:t>Description</a:t>
                      </a:r>
                      <a:endParaRPr lang="de-DE" sz="1700" dirty="0"/>
                    </a:p>
                  </a:txBody>
                  <a:tcPr marL="82272" marR="82272" marT="41136" marB="41136"/>
                </a:tc>
                <a:extLst>
                  <a:ext uri="{0D108BD9-81ED-4DB2-BD59-A6C34878D82A}">
                    <a16:rowId xmlns:a16="http://schemas.microsoft.com/office/drawing/2014/main" val="10000"/>
                  </a:ext>
                </a:extLst>
              </a:tr>
              <a:tr h="342801">
                <a:tc>
                  <a:txBody>
                    <a:bodyPr/>
                    <a:lstStyle/>
                    <a:p>
                      <a:r>
                        <a:rPr lang="de-DE" sz="1700" smtClean="0"/>
                        <a:t>ABAP</a:t>
                      </a:r>
                      <a:endParaRPr lang="de-DE" sz="1700" b="1"/>
                    </a:p>
                  </a:txBody>
                  <a:tcPr marL="82272" marR="82272" marT="41136" marB="41136"/>
                </a:tc>
                <a:tc>
                  <a:txBody>
                    <a:bodyPr/>
                    <a:lstStyle/>
                    <a:p>
                      <a:r>
                        <a:rPr lang="de-DE" sz="1700" smtClean="0"/>
                        <a:t>Advanced</a:t>
                      </a:r>
                      <a:r>
                        <a:rPr lang="de-DE" sz="1700" baseline="0" smtClean="0"/>
                        <a:t> Business Application Programming</a:t>
                      </a:r>
                      <a:endParaRPr lang="de-DE" sz="1700"/>
                    </a:p>
                  </a:txBody>
                  <a:tcPr marL="82272" marR="82272" marT="41136" marB="41136"/>
                </a:tc>
                <a:extLst>
                  <a:ext uri="{0D108BD9-81ED-4DB2-BD59-A6C34878D82A}">
                    <a16:rowId xmlns:a16="http://schemas.microsoft.com/office/drawing/2014/main" val="10001"/>
                  </a:ext>
                </a:extLst>
              </a:tr>
              <a:tr h="342801">
                <a:tc>
                  <a:txBody>
                    <a:bodyPr/>
                    <a:lstStyle/>
                    <a:p>
                      <a:r>
                        <a:rPr lang="de-DE" sz="1700" smtClean="0"/>
                        <a:t>AJAX</a:t>
                      </a:r>
                      <a:endParaRPr lang="de-DE" sz="1700" b="1"/>
                    </a:p>
                  </a:txBody>
                  <a:tcPr marL="82272" marR="82272" marT="41136" marB="41136"/>
                </a:tc>
                <a:tc>
                  <a:txBody>
                    <a:bodyPr/>
                    <a:lstStyle/>
                    <a:p>
                      <a:r>
                        <a:rPr lang="de-DE" sz="1700" smtClean="0"/>
                        <a:t>Asynchronous JavaScript and XML</a:t>
                      </a:r>
                      <a:endParaRPr lang="de-DE" sz="1700"/>
                    </a:p>
                  </a:txBody>
                  <a:tcPr marL="82272" marR="82272" marT="41136" marB="41136"/>
                </a:tc>
                <a:extLst>
                  <a:ext uri="{0D108BD9-81ED-4DB2-BD59-A6C34878D82A}">
                    <a16:rowId xmlns:a16="http://schemas.microsoft.com/office/drawing/2014/main" val="10002"/>
                  </a:ext>
                </a:extLst>
              </a:tr>
              <a:tr h="342801">
                <a:tc>
                  <a:txBody>
                    <a:bodyPr/>
                    <a:lstStyle/>
                    <a:p>
                      <a:r>
                        <a:rPr lang="de-DE" sz="1700" smtClean="0"/>
                        <a:t>BSP</a:t>
                      </a:r>
                      <a:endParaRPr lang="de-DE" sz="1700" b="1"/>
                    </a:p>
                  </a:txBody>
                  <a:tcPr marL="82272" marR="82272" marT="41136" marB="41136"/>
                </a:tc>
                <a:tc>
                  <a:txBody>
                    <a:bodyPr/>
                    <a:lstStyle/>
                    <a:p>
                      <a:r>
                        <a:rPr lang="de-DE" sz="1700" smtClean="0"/>
                        <a:t>Business Server Page</a:t>
                      </a:r>
                      <a:endParaRPr lang="de-DE" sz="1700"/>
                    </a:p>
                  </a:txBody>
                  <a:tcPr marL="82272" marR="82272" marT="41136" marB="41136"/>
                </a:tc>
                <a:extLst>
                  <a:ext uri="{0D108BD9-81ED-4DB2-BD59-A6C34878D82A}">
                    <a16:rowId xmlns:a16="http://schemas.microsoft.com/office/drawing/2014/main" val="10003"/>
                  </a:ext>
                </a:extLst>
              </a:tr>
              <a:tr h="342801">
                <a:tc>
                  <a:txBody>
                    <a:bodyPr/>
                    <a:lstStyle/>
                    <a:p>
                      <a:r>
                        <a:rPr lang="en-GB" sz="1700" smtClean="0"/>
                        <a:t>CDN </a:t>
                      </a:r>
                      <a:endParaRPr lang="de-DE" sz="1700" b="1"/>
                    </a:p>
                  </a:txBody>
                  <a:tcPr marL="82272" marR="82272" marT="41136" marB="41136"/>
                </a:tc>
                <a:tc>
                  <a:txBody>
                    <a:bodyPr/>
                    <a:lstStyle/>
                    <a:p>
                      <a:r>
                        <a:rPr lang="de-DE" sz="1700" smtClean="0"/>
                        <a:t>Content Delivery Network</a:t>
                      </a:r>
                      <a:endParaRPr lang="de-DE" sz="1700"/>
                    </a:p>
                  </a:txBody>
                  <a:tcPr marL="82272" marR="82272" marT="41136" marB="41136"/>
                </a:tc>
                <a:extLst>
                  <a:ext uri="{0D108BD9-81ED-4DB2-BD59-A6C34878D82A}">
                    <a16:rowId xmlns:a16="http://schemas.microsoft.com/office/drawing/2014/main" val="10004"/>
                  </a:ext>
                </a:extLst>
              </a:tr>
              <a:tr h="342801">
                <a:tc>
                  <a:txBody>
                    <a:bodyPr/>
                    <a:lstStyle/>
                    <a:p>
                      <a:r>
                        <a:rPr lang="de-DE" sz="1700" smtClean="0"/>
                        <a:t>CSS</a:t>
                      </a:r>
                      <a:endParaRPr lang="de-DE" sz="1700" b="1"/>
                    </a:p>
                  </a:txBody>
                  <a:tcPr marL="82272" marR="82272" marT="41136" marB="41136"/>
                </a:tc>
                <a:tc>
                  <a:txBody>
                    <a:bodyPr/>
                    <a:lstStyle/>
                    <a:p>
                      <a:r>
                        <a:rPr lang="de-DE" sz="1700" smtClean="0"/>
                        <a:t>Cascading</a:t>
                      </a:r>
                      <a:r>
                        <a:rPr lang="de-DE" sz="1700" baseline="0" smtClean="0"/>
                        <a:t> Stylesheets</a:t>
                      </a:r>
                      <a:endParaRPr lang="de-DE" sz="1700"/>
                    </a:p>
                  </a:txBody>
                  <a:tcPr marL="82272" marR="82272" marT="41136" marB="41136"/>
                </a:tc>
                <a:extLst>
                  <a:ext uri="{0D108BD9-81ED-4DB2-BD59-A6C34878D82A}">
                    <a16:rowId xmlns:a16="http://schemas.microsoft.com/office/drawing/2014/main" val="10005"/>
                  </a:ext>
                </a:extLst>
              </a:tr>
              <a:tr h="342801">
                <a:tc>
                  <a:txBody>
                    <a:bodyPr/>
                    <a:lstStyle/>
                    <a:p>
                      <a:r>
                        <a:rPr lang="de-DE" sz="1700" smtClean="0"/>
                        <a:t>DOM</a:t>
                      </a:r>
                      <a:endParaRPr lang="de-DE" sz="1700" b="1"/>
                    </a:p>
                  </a:txBody>
                  <a:tcPr marL="82272" marR="82272" marT="41136" marB="41136"/>
                </a:tc>
                <a:tc>
                  <a:txBody>
                    <a:bodyPr/>
                    <a:lstStyle/>
                    <a:p>
                      <a:r>
                        <a:rPr lang="de-DE" sz="1700" smtClean="0"/>
                        <a:t>Document Object Model</a:t>
                      </a:r>
                      <a:endParaRPr lang="de-DE" sz="1700"/>
                    </a:p>
                  </a:txBody>
                  <a:tcPr marL="82272" marR="82272" marT="41136" marB="41136"/>
                </a:tc>
                <a:extLst>
                  <a:ext uri="{0D108BD9-81ED-4DB2-BD59-A6C34878D82A}">
                    <a16:rowId xmlns:a16="http://schemas.microsoft.com/office/drawing/2014/main" val="10006"/>
                  </a:ext>
                </a:extLst>
              </a:tr>
              <a:tr h="342801">
                <a:tc>
                  <a:txBody>
                    <a:bodyPr/>
                    <a:lstStyle/>
                    <a:p>
                      <a:r>
                        <a:rPr lang="de-DE" sz="1700" smtClean="0"/>
                        <a:t>EDM</a:t>
                      </a:r>
                      <a:endParaRPr lang="de-DE" sz="1700" b="1"/>
                    </a:p>
                  </a:txBody>
                  <a:tcPr marL="82272" marR="82272" marT="41136" marB="41136"/>
                </a:tc>
                <a:tc>
                  <a:txBody>
                    <a:bodyPr/>
                    <a:lstStyle/>
                    <a:p>
                      <a:r>
                        <a:rPr lang="de-DE" sz="1700" smtClean="0"/>
                        <a:t>Entity Data Model</a:t>
                      </a:r>
                      <a:endParaRPr lang="de-DE" sz="1700"/>
                    </a:p>
                  </a:txBody>
                  <a:tcPr marL="82272" marR="82272" marT="41136" marB="41136"/>
                </a:tc>
                <a:extLst>
                  <a:ext uri="{0D108BD9-81ED-4DB2-BD59-A6C34878D82A}">
                    <a16:rowId xmlns:a16="http://schemas.microsoft.com/office/drawing/2014/main" val="10007"/>
                  </a:ext>
                </a:extLst>
              </a:tr>
              <a:tr h="342801">
                <a:tc>
                  <a:txBody>
                    <a:bodyPr/>
                    <a:lstStyle/>
                    <a:p>
                      <a:r>
                        <a:rPr lang="de-DE" sz="1700" smtClean="0"/>
                        <a:t>EDMX</a:t>
                      </a:r>
                      <a:endParaRPr lang="de-DE" sz="1700" b="1"/>
                    </a:p>
                  </a:txBody>
                  <a:tcPr marL="82272" marR="82272" marT="41136" marB="41136"/>
                </a:tc>
                <a:tc>
                  <a:txBody>
                    <a:bodyPr/>
                    <a:lstStyle/>
                    <a:p>
                      <a:r>
                        <a:rPr lang="de-DE" sz="1700" smtClean="0"/>
                        <a:t>XML file</a:t>
                      </a:r>
                      <a:r>
                        <a:rPr lang="de-DE" sz="1700" baseline="0" smtClean="0"/>
                        <a:t> that defines an Entity Data Model</a:t>
                      </a:r>
                      <a:endParaRPr lang="de-DE" sz="1700"/>
                    </a:p>
                  </a:txBody>
                  <a:tcPr marL="82272" marR="82272" marT="41136" marB="41136"/>
                </a:tc>
                <a:extLst>
                  <a:ext uri="{0D108BD9-81ED-4DB2-BD59-A6C34878D82A}">
                    <a16:rowId xmlns:a16="http://schemas.microsoft.com/office/drawing/2014/main" val="10008"/>
                  </a:ext>
                </a:extLst>
              </a:tr>
              <a:tr h="342801">
                <a:tc>
                  <a:txBody>
                    <a:bodyPr/>
                    <a:lstStyle/>
                    <a:p>
                      <a:r>
                        <a:rPr lang="de-DE" sz="1700" smtClean="0"/>
                        <a:t>HTML</a:t>
                      </a:r>
                      <a:endParaRPr lang="de-DE" sz="1700" b="1"/>
                    </a:p>
                  </a:txBody>
                  <a:tcPr marL="82272" marR="82272" marT="41136" marB="41136"/>
                </a:tc>
                <a:tc>
                  <a:txBody>
                    <a:bodyPr/>
                    <a:lstStyle/>
                    <a:p>
                      <a:r>
                        <a:rPr lang="de-DE" sz="1700" smtClean="0"/>
                        <a:t>Hypertext</a:t>
                      </a:r>
                      <a:r>
                        <a:rPr lang="de-DE" sz="1700" baseline="0" smtClean="0"/>
                        <a:t> Markup Language</a:t>
                      </a:r>
                      <a:endParaRPr lang="de-DE" sz="1700"/>
                    </a:p>
                  </a:txBody>
                  <a:tcPr marL="82272" marR="82272" marT="41136" marB="41136"/>
                </a:tc>
                <a:extLst>
                  <a:ext uri="{0D108BD9-81ED-4DB2-BD59-A6C34878D82A}">
                    <a16:rowId xmlns:a16="http://schemas.microsoft.com/office/drawing/2014/main" val="10009"/>
                  </a:ext>
                </a:extLst>
              </a:tr>
              <a:tr h="342801">
                <a:tc>
                  <a:txBody>
                    <a:bodyPr/>
                    <a:lstStyle/>
                    <a:p>
                      <a:r>
                        <a:rPr lang="de-DE" sz="1700" smtClean="0"/>
                        <a:t>I18N</a:t>
                      </a:r>
                      <a:endParaRPr lang="de-DE" sz="1700" b="1"/>
                    </a:p>
                  </a:txBody>
                  <a:tcPr marL="82272" marR="82272" marT="41136" marB="41136"/>
                </a:tc>
                <a:tc>
                  <a:txBody>
                    <a:bodyPr/>
                    <a:lstStyle/>
                    <a:p>
                      <a:r>
                        <a:rPr lang="de-DE" sz="1700" smtClean="0"/>
                        <a:t>Internationalisation</a:t>
                      </a:r>
                      <a:endParaRPr lang="de-DE" sz="1700" b="0"/>
                    </a:p>
                  </a:txBody>
                  <a:tcPr marL="82272" marR="82272" marT="41136" marB="41136"/>
                </a:tc>
                <a:extLst>
                  <a:ext uri="{0D108BD9-81ED-4DB2-BD59-A6C34878D82A}">
                    <a16:rowId xmlns:a16="http://schemas.microsoft.com/office/drawing/2014/main" val="10010"/>
                  </a:ext>
                </a:extLst>
              </a:tr>
              <a:tr h="342801">
                <a:tc>
                  <a:txBody>
                    <a:bodyPr/>
                    <a:lstStyle/>
                    <a:p>
                      <a:r>
                        <a:rPr lang="de-DE" sz="1700" smtClean="0"/>
                        <a:t>JSON</a:t>
                      </a:r>
                      <a:endParaRPr lang="de-DE" sz="1700" b="1"/>
                    </a:p>
                  </a:txBody>
                  <a:tcPr marL="82272" marR="82272" marT="41136" marB="41136"/>
                </a:tc>
                <a:tc>
                  <a:txBody>
                    <a:bodyPr/>
                    <a:lstStyle/>
                    <a:p>
                      <a:r>
                        <a:rPr lang="de-DE" sz="1700" dirty="0" smtClean="0"/>
                        <a:t>JavaScript</a:t>
                      </a:r>
                      <a:r>
                        <a:rPr lang="de-DE" sz="1700" baseline="0" dirty="0" smtClean="0"/>
                        <a:t> </a:t>
                      </a:r>
                      <a:r>
                        <a:rPr lang="de-DE" sz="1700" baseline="0" dirty="0" err="1" smtClean="0"/>
                        <a:t>Object</a:t>
                      </a:r>
                      <a:r>
                        <a:rPr lang="de-DE" sz="1700" baseline="0" dirty="0" smtClean="0"/>
                        <a:t> Notation</a:t>
                      </a:r>
                      <a:endParaRPr lang="de-DE" sz="1700" b="0" dirty="0"/>
                    </a:p>
                  </a:txBody>
                  <a:tcPr marL="82272" marR="82272" marT="41136" marB="41136"/>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8886627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Appendix A: Glossary</a:t>
            </a:r>
          </a:p>
        </p:txBody>
      </p:sp>
      <p:graphicFrame>
        <p:nvGraphicFramePr>
          <p:cNvPr id="4" name="Table 3"/>
          <p:cNvGraphicFramePr>
            <a:graphicFrameLocks noGrp="1"/>
          </p:cNvGraphicFramePr>
          <p:nvPr>
            <p:extLst>
              <p:ext uri="{D42A27DB-BD31-4B8C-83A1-F6EECF244321}">
                <p14:modId xmlns:p14="http://schemas.microsoft.com/office/powerpoint/2010/main" val="1357218677"/>
              </p:ext>
            </p:extLst>
          </p:nvPr>
        </p:nvGraphicFramePr>
        <p:xfrm>
          <a:off x="1662294" y="1400806"/>
          <a:ext cx="7645037" cy="3770811"/>
        </p:xfrm>
        <a:graphic>
          <a:graphicData uri="http://schemas.openxmlformats.org/drawingml/2006/table">
            <a:tbl>
              <a:tblPr firstRow="1" bandRow="1">
                <a:tableStyleId>{8EC20E35-A176-4012-BC5E-935CFFF8708E}</a:tableStyleId>
              </a:tblPr>
              <a:tblGrid>
                <a:gridCol w="1490134">
                  <a:extLst>
                    <a:ext uri="{9D8B030D-6E8A-4147-A177-3AD203B41FA5}">
                      <a16:colId xmlns:a16="http://schemas.microsoft.com/office/drawing/2014/main" val="20000"/>
                    </a:ext>
                  </a:extLst>
                </a:gridCol>
                <a:gridCol w="6154903">
                  <a:extLst>
                    <a:ext uri="{9D8B030D-6E8A-4147-A177-3AD203B41FA5}">
                      <a16:colId xmlns:a16="http://schemas.microsoft.com/office/drawing/2014/main" val="20001"/>
                    </a:ext>
                  </a:extLst>
                </a:gridCol>
              </a:tblGrid>
              <a:tr h="342801">
                <a:tc>
                  <a:txBody>
                    <a:bodyPr/>
                    <a:lstStyle/>
                    <a:p>
                      <a:r>
                        <a:rPr lang="de-DE" sz="1700" smtClean="0"/>
                        <a:t>Term</a:t>
                      </a:r>
                      <a:endParaRPr lang="de-DE" sz="1700"/>
                    </a:p>
                  </a:txBody>
                  <a:tcPr marL="82272" marR="82272" marT="41136" marB="41136"/>
                </a:tc>
                <a:tc>
                  <a:txBody>
                    <a:bodyPr/>
                    <a:lstStyle/>
                    <a:p>
                      <a:r>
                        <a:rPr lang="de-DE" sz="1700" smtClean="0"/>
                        <a:t>Description</a:t>
                      </a:r>
                      <a:endParaRPr lang="de-DE" sz="1700"/>
                    </a:p>
                  </a:txBody>
                  <a:tcPr marL="82272" marR="82272" marT="41136" marB="41136"/>
                </a:tc>
                <a:extLst>
                  <a:ext uri="{0D108BD9-81ED-4DB2-BD59-A6C34878D82A}">
                    <a16:rowId xmlns:a16="http://schemas.microsoft.com/office/drawing/2014/main" val="10000"/>
                  </a:ext>
                </a:extLst>
              </a:tr>
              <a:tr h="342801">
                <a:tc>
                  <a:txBody>
                    <a:bodyPr/>
                    <a:lstStyle/>
                    <a:p>
                      <a:r>
                        <a:rPr lang="de-DE" sz="1700" smtClean="0"/>
                        <a:t>MVC</a:t>
                      </a:r>
                      <a:endParaRPr lang="de-DE" sz="1700" b="1"/>
                    </a:p>
                  </a:txBody>
                  <a:tcPr marL="82272" marR="82272" marT="41136" marB="41136"/>
                </a:tc>
                <a:tc>
                  <a:txBody>
                    <a:bodyPr/>
                    <a:lstStyle/>
                    <a:p>
                      <a:r>
                        <a:rPr lang="de-DE" sz="1700" smtClean="0"/>
                        <a:t>Model-View-Controller</a:t>
                      </a:r>
                      <a:endParaRPr lang="de-DE" sz="1700" b="0"/>
                    </a:p>
                  </a:txBody>
                  <a:tcPr marL="82272" marR="82272" marT="41136" marB="41136"/>
                </a:tc>
                <a:extLst>
                  <a:ext uri="{0D108BD9-81ED-4DB2-BD59-A6C34878D82A}">
                    <a16:rowId xmlns:a16="http://schemas.microsoft.com/office/drawing/2014/main" val="10001"/>
                  </a:ext>
                </a:extLst>
              </a:tr>
              <a:tr h="342801">
                <a:tc>
                  <a:txBody>
                    <a:bodyPr/>
                    <a:lstStyle/>
                    <a:p>
                      <a:r>
                        <a:rPr lang="de-DE" sz="1700" smtClean="0"/>
                        <a:t>NGAP</a:t>
                      </a:r>
                      <a:endParaRPr lang="de-DE" sz="1700" b="1"/>
                    </a:p>
                  </a:txBody>
                  <a:tcPr marL="82272" marR="82272" marT="41136" marB="41136"/>
                </a:tc>
                <a:tc>
                  <a:txBody>
                    <a:bodyPr/>
                    <a:lstStyle/>
                    <a:p>
                      <a:r>
                        <a:rPr lang="de-DE" sz="1700" kern="1200" smtClean="0">
                          <a:effectLst/>
                        </a:rPr>
                        <a:t>Next Generation ABAP Platform </a:t>
                      </a:r>
                      <a:endParaRPr lang="de-DE" sz="1700" b="0"/>
                    </a:p>
                  </a:txBody>
                  <a:tcPr marL="82272" marR="82272" marT="41136" marB="41136"/>
                </a:tc>
                <a:extLst>
                  <a:ext uri="{0D108BD9-81ED-4DB2-BD59-A6C34878D82A}">
                    <a16:rowId xmlns:a16="http://schemas.microsoft.com/office/drawing/2014/main" val="10002"/>
                  </a:ext>
                </a:extLst>
              </a:tr>
              <a:tr h="342801">
                <a:tc>
                  <a:txBody>
                    <a:bodyPr/>
                    <a:lstStyle/>
                    <a:p>
                      <a:r>
                        <a:rPr lang="de-DE" sz="1700" smtClean="0"/>
                        <a:t>OData</a:t>
                      </a:r>
                      <a:endParaRPr lang="de-DE" sz="1700" b="1"/>
                    </a:p>
                  </a:txBody>
                  <a:tcPr marL="82272" marR="82272" marT="41136" marB="41136"/>
                </a:tc>
                <a:tc>
                  <a:txBody>
                    <a:bodyPr/>
                    <a:lstStyle/>
                    <a:p>
                      <a:r>
                        <a:rPr lang="de-DE" sz="1700" smtClean="0"/>
                        <a:t>Open Data Protocol</a:t>
                      </a:r>
                      <a:endParaRPr lang="de-DE" sz="1700"/>
                    </a:p>
                  </a:txBody>
                  <a:tcPr marL="82272" marR="82272" marT="41136" marB="41136"/>
                </a:tc>
                <a:extLst>
                  <a:ext uri="{0D108BD9-81ED-4DB2-BD59-A6C34878D82A}">
                    <a16:rowId xmlns:a16="http://schemas.microsoft.com/office/drawing/2014/main" val="10003"/>
                  </a:ext>
                </a:extLst>
              </a:tr>
              <a:tr h="342801">
                <a:tc>
                  <a:txBody>
                    <a:bodyPr/>
                    <a:lstStyle/>
                    <a:p>
                      <a:r>
                        <a:rPr lang="de-DE" sz="1700" smtClean="0"/>
                        <a:t>RIA</a:t>
                      </a:r>
                      <a:endParaRPr lang="de-DE" sz="1700" b="1"/>
                    </a:p>
                  </a:txBody>
                  <a:tcPr marL="82272" marR="82272" marT="41136" marB="41136"/>
                </a:tc>
                <a:tc>
                  <a:txBody>
                    <a:bodyPr/>
                    <a:lstStyle/>
                    <a:p>
                      <a:r>
                        <a:rPr lang="de-DE" sz="1700" smtClean="0"/>
                        <a:t>Rich Internet</a:t>
                      </a:r>
                      <a:r>
                        <a:rPr lang="de-DE" sz="1700" baseline="0" smtClean="0"/>
                        <a:t> Application</a:t>
                      </a:r>
                      <a:endParaRPr lang="de-DE" sz="1700"/>
                    </a:p>
                  </a:txBody>
                  <a:tcPr marL="82272" marR="82272" marT="41136" marB="41136"/>
                </a:tc>
                <a:extLst>
                  <a:ext uri="{0D108BD9-81ED-4DB2-BD59-A6C34878D82A}">
                    <a16:rowId xmlns:a16="http://schemas.microsoft.com/office/drawing/2014/main" val="10004"/>
                  </a:ext>
                </a:extLst>
              </a:tr>
              <a:tr h="342801">
                <a:tc>
                  <a:txBody>
                    <a:bodyPr/>
                    <a:lstStyle/>
                    <a:p>
                      <a:r>
                        <a:rPr lang="de-DE" sz="1700" smtClean="0"/>
                        <a:t>SDK</a:t>
                      </a:r>
                      <a:endParaRPr lang="de-DE" sz="1700" b="1"/>
                    </a:p>
                  </a:txBody>
                  <a:tcPr marL="82272" marR="82272" marT="41136" marB="41136"/>
                </a:tc>
                <a:tc>
                  <a:txBody>
                    <a:bodyPr/>
                    <a:lstStyle/>
                    <a:p>
                      <a:r>
                        <a:rPr lang="de-DE" sz="1700" smtClean="0"/>
                        <a:t>Software Development</a:t>
                      </a:r>
                      <a:r>
                        <a:rPr lang="de-DE" sz="1700" baseline="0" smtClean="0"/>
                        <a:t> Kit</a:t>
                      </a:r>
                      <a:endParaRPr lang="de-DE" sz="1700"/>
                    </a:p>
                  </a:txBody>
                  <a:tcPr marL="82272" marR="82272" marT="41136" marB="41136"/>
                </a:tc>
                <a:extLst>
                  <a:ext uri="{0D108BD9-81ED-4DB2-BD59-A6C34878D82A}">
                    <a16:rowId xmlns:a16="http://schemas.microsoft.com/office/drawing/2014/main" val="10005"/>
                  </a:ext>
                </a:extLst>
              </a:tr>
              <a:tr h="342801">
                <a:tc>
                  <a:txBody>
                    <a:bodyPr/>
                    <a:lstStyle/>
                    <a:p>
                      <a:r>
                        <a:rPr lang="de-DE" sz="1700" smtClean="0"/>
                        <a:t>UI</a:t>
                      </a:r>
                      <a:endParaRPr lang="de-DE" sz="1700" b="1"/>
                    </a:p>
                  </a:txBody>
                  <a:tcPr marL="82272" marR="82272" marT="41136" marB="41136"/>
                </a:tc>
                <a:tc>
                  <a:txBody>
                    <a:bodyPr/>
                    <a:lstStyle/>
                    <a:p>
                      <a:r>
                        <a:rPr lang="de-DE" sz="1700" smtClean="0"/>
                        <a:t>User Interface</a:t>
                      </a:r>
                      <a:endParaRPr lang="de-DE" sz="1700"/>
                    </a:p>
                  </a:txBody>
                  <a:tcPr marL="82272" marR="82272" marT="41136" marB="41136"/>
                </a:tc>
                <a:extLst>
                  <a:ext uri="{0D108BD9-81ED-4DB2-BD59-A6C34878D82A}">
                    <a16:rowId xmlns:a16="http://schemas.microsoft.com/office/drawing/2014/main" val="10006"/>
                  </a:ext>
                </a:extLst>
              </a:tr>
              <a:tr h="342801">
                <a:tc>
                  <a:txBody>
                    <a:bodyPr/>
                    <a:lstStyle/>
                    <a:p>
                      <a:r>
                        <a:rPr lang="de-DE" sz="1700" smtClean="0"/>
                        <a:t>UX</a:t>
                      </a:r>
                      <a:endParaRPr lang="de-DE" sz="1700" b="1"/>
                    </a:p>
                  </a:txBody>
                  <a:tcPr marL="82272" marR="82272" marT="41136" marB="41136"/>
                </a:tc>
                <a:tc>
                  <a:txBody>
                    <a:bodyPr/>
                    <a:lstStyle/>
                    <a:p>
                      <a:r>
                        <a:rPr lang="de-DE" sz="1700" smtClean="0"/>
                        <a:t>User Experience</a:t>
                      </a:r>
                      <a:endParaRPr lang="de-DE" sz="1700"/>
                    </a:p>
                  </a:txBody>
                  <a:tcPr marL="82272" marR="82272" marT="41136" marB="41136"/>
                </a:tc>
                <a:extLst>
                  <a:ext uri="{0D108BD9-81ED-4DB2-BD59-A6C34878D82A}">
                    <a16:rowId xmlns:a16="http://schemas.microsoft.com/office/drawing/2014/main" val="10007"/>
                  </a:ext>
                </a:extLst>
              </a:tr>
              <a:tr h="342801">
                <a:tc>
                  <a:txBody>
                    <a:bodyPr/>
                    <a:lstStyle/>
                    <a:p>
                      <a:r>
                        <a:rPr lang="de-DE" sz="1700" smtClean="0"/>
                        <a:t>XHR</a:t>
                      </a:r>
                      <a:endParaRPr lang="de-DE" sz="1700" b="1"/>
                    </a:p>
                  </a:txBody>
                  <a:tcPr marL="82272" marR="82272" marT="41136" marB="41136"/>
                </a:tc>
                <a:tc>
                  <a:txBody>
                    <a:bodyPr/>
                    <a:lstStyle/>
                    <a:p>
                      <a:r>
                        <a:rPr lang="de-DE" sz="1700" smtClean="0"/>
                        <a:t>XML-Http-Request</a:t>
                      </a:r>
                      <a:endParaRPr lang="de-DE" sz="1700"/>
                    </a:p>
                  </a:txBody>
                  <a:tcPr marL="82272" marR="82272" marT="41136" marB="41136"/>
                </a:tc>
                <a:extLst>
                  <a:ext uri="{0D108BD9-81ED-4DB2-BD59-A6C34878D82A}">
                    <a16:rowId xmlns:a16="http://schemas.microsoft.com/office/drawing/2014/main" val="10008"/>
                  </a:ext>
                </a:extLst>
              </a:tr>
              <a:tr h="342801">
                <a:tc>
                  <a:txBody>
                    <a:bodyPr/>
                    <a:lstStyle/>
                    <a:p>
                      <a:r>
                        <a:rPr lang="en-GB" sz="1700" smtClean="0"/>
                        <a:t>XML </a:t>
                      </a:r>
                      <a:endParaRPr lang="de-DE" sz="1700" b="1"/>
                    </a:p>
                  </a:txBody>
                  <a:tcPr marL="82272" marR="82272" marT="41136" marB="41136"/>
                </a:tc>
                <a:tc>
                  <a:txBody>
                    <a:bodyPr/>
                    <a:lstStyle/>
                    <a:p>
                      <a:r>
                        <a:rPr lang="de-DE" sz="1700" smtClean="0"/>
                        <a:t>Extensible Markup Language</a:t>
                      </a:r>
                      <a:endParaRPr lang="de-DE" sz="1700" b="0"/>
                    </a:p>
                  </a:txBody>
                  <a:tcPr marL="82272" marR="82272" marT="41136" marB="41136"/>
                </a:tc>
                <a:extLst>
                  <a:ext uri="{0D108BD9-81ED-4DB2-BD59-A6C34878D82A}">
                    <a16:rowId xmlns:a16="http://schemas.microsoft.com/office/drawing/2014/main" val="10009"/>
                  </a:ext>
                </a:extLst>
              </a:tr>
              <a:tr h="342801">
                <a:tc>
                  <a:txBody>
                    <a:bodyPr/>
                    <a:lstStyle/>
                    <a:p>
                      <a:r>
                        <a:rPr lang="de-DE" sz="1700" smtClean="0"/>
                        <a:t>XSS</a:t>
                      </a:r>
                      <a:endParaRPr lang="de-DE" sz="1700" b="1"/>
                    </a:p>
                  </a:txBody>
                  <a:tcPr marL="82272" marR="82272" marT="41136" marB="41136"/>
                </a:tc>
                <a:tc>
                  <a:txBody>
                    <a:bodyPr/>
                    <a:lstStyle/>
                    <a:p>
                      <a:r>
                        <a:rPr lang="de-DE" sz="1700" dirty="0" smtClean="0"/>
                        <a:t>Cross-Site-Scripting</a:t>
                      </a:r>
                      <a:endParaRPr lang="de-DE" sz="1700" dirty="0"/>
                    </a:p>
                  </a:txBody>
                  <a:tcPr marL="82272" marR="82272" marT="41136" marB="41136"/>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20758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a:t>
            </a:r>
            <a:r>
              <a:rPr lang="en-GB" sz="2879" dirty="0" smtClean="0"/>
              <a:t>2 </a:t>
            </a:r>
            <a:r>
              <a:rPr lang="en-US" sz="2879" dirty="0"/>
              <a:t>–</a:t>
            </a:r>
            <a:r>
              <a:rPr lang="en-GB" sz="2879" dirty="0"/>
              <a:t> Core Functions</a:t>
            </a:r>
          </a:p>
        </p:txBody>
      </p:sp>
      <p:sp>
        <p:nvSpPr>
          <p:cNvPr id="4" name="Text Placeholder 2"/>
          <p:cNvSpPr>
            <a:spLocks noGrp="1"/>
          </p:cNvSpPr>
          <p:nvPr>
            <p:ph type="body" sz="quarter" idx="10"/>
          </p:nvPr>
        </p:nvSpPr>
        <p:spPr>
          <a:xfrm>
            <a:off x="753941" y="1366788"/>
            <a:ext cx="3917759" cy="4047979"/>
          </a:xfrm>
        </p:spPr>
        <p:txBody>
          <a:bodyPr>
            <a:noAutofit/>
          </a:bodyPr>
          <a:lstStyle/>
          <a:p>
            <a:pPr marL="308507" indent="-308507">
              <a:spcBef>
                <a:spcPts val="0"/>
              </a:spcBef>
              <a:buSzTx/>
              <a:buFont typeface="+mj-lt"/>
              <a:buAutoNum type="arabicPeriod"/>
              <a:defRPr/>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browser and load </a:t>
            </a:r>
            <a:r>
              <a:rPr lang="de-DE" sz="1440" dirty="0" smtClean="0">
                <a:solidFill>
                  <a:srgbClr val="000000"/>
                </a:solidFill>
              </a:rPr>
              <a:t>your </a:t>
            </a:r>
            <a:r>
              <a:rPr lang="de-DE" sz="1440" dirty="0">
                <a:solidFill>
                  <a:srgbClr val="000000"/>
                </a:solidFill>
              </a:rPr>
              <a:t>solution from Exercise </a:t>
            </a:r>
            <a:r>
              <a:rPr lang="de-DE" sz="1440" dirty="0" smtClean="0">
                <a:solidFill>
                  <a:srgbClr val="000000"/>
                </a:solidFill>
              </a:rPr>
              <a:t>1.</a:t>
            </a:r>
            <a:endParaRPr lang="en-US" sz="1440" dirty="0">
              <a:solidFill>
                <a:srgbClr val="000000"/>
              </a:solidFill>
            </a:endParaRPr>
          </a:p>
          <a:p>
            <a:pPr marL="308507" indent="-308507" fontAlgn="base">
              <a:spcBef>
                <a:spcPct val="50000"/>
              </a:spcBef>
              <a:spcAft>
                <a:spcPct val="0"/>
              </a:spcAft>
              <a:buFont typeface="+mj-lt"/>
              <a:buAutoNum type="arabicPeriod"/>
            </a:pPr>
            <a:r>
              <a:rPr lang="de-DE" sz="1440" dirty="0" err="1">
                <a:solidFill>
                  <a:srgbClr val="000000"/>
                </a:solidFill>
              </a:rPr>
              <a:t>For</a:t>
            </a:r>
            <a:r>
              <a:rPr lang="de-DE" sz="1440" dirty="0">
                <a:solidFill>
                  <a:srgbClr val="000000"/>
                </a:solidFill>
              </a:rPr>
              <a:t> </a:t>
            </a:r>
            <a:r>
              <a:rPr lang="de-DE" sz="1440" dirty="0" err="1">
                <a:solidFill>
                  <a:srgbClr val="000000"/>
                </a:solidFill>
              </a:rPr>
              <a:t>getting</a:t>
            </a:r>
            <a:r>
              <a:rPr lang="de-DE" sz="1440" dirty="0">
                <a:solidFill>
                  <a:srgbClr val="000000"/>
                </a:solidFill>
              </a:rPr>
              <a:t> </a:t>
            </a:r>
            <a:r>
              <a:rPr lang="hr-HR" sz="1440" dirty="0">
                <a:solidFill>
                  <a:srgbClr val="000000"/>
                </a:solidFill>
              </a:rPr>
              <a:t>the </a:t>
            </a:r>
            <a:r>
              <a:rPr lang="en-US" sz="1440" dirty="0" smtClean="0">
                <a:solidFill>
                  <a:srgbClr val="000000"/>
                </a:solidFill>
              </a:rPr>
              <a:t>Input</a:t>
            </a:r>
            <a:r>
              <a:rPr lang="hr-HR" sz="1440" dirty="0" smtClean="0">
                <a:solidFill>
                  <a:srgbClr val="000000"/>
                </a:solidFill>
              </a:rPr>
              <a:t> </a:t>
            </a:r>
            <a:r>
              <a:rPr lang="hr-HR" sz="1440" dirty="0">
                <a:solidFill>
                  <a:srgbClr val="000000"/>
                </a:solidFill>
              </a:rPr>
              <a:t>value when the button is pressed</a:t>
            </a:r>
            <a:r>
              <a:rPr lang="de-DE" sz="1440" dirty="0">
                <a:solidFill>
                  <a:srgbClr val="000000"/>
                </a:solidFill>
              </a:rPr>
              <a:t>:</a:t>
            </a:r>
          </a:p>
          <a:p>
            <a:pPr marL="668432" lvl="1" indent="-257089" fontAlgn="base">
              <a:spcBef>
                <a:spcPct val="50000"/>
              </a:spcBef>
              <a:spcAft>
                <a:spcPct val="0"/>
              </a:spcAft>
              <a:buClr>
                <a:srgbClr val="F0AB00"/>
              </a:buClr>
              <a:buFont typeface="Arial"/>
              <a:buChar char="•"/>
            </a:pPr>
            <a:r>
              <a:rPr lang="de-DE" sz="1440" dirty="0">
                <a:cs typeface="Consolas"/>
              </a:rPr>
              <a:t>Do not use the </a:t>
            </a:r>
            <a:r>
              <a:rPr lang="en-US" sz="1440" dirty="0">
                <a:solidFill>
                  <a:srgbClr val="000000"/>
                </a:solidFill>
              </a:rPr>
              <a:t>Input</a:t>
            </a:r>
            <a:r>
              <a:rPr lang="de-DE" sz="1440" dirty="0" smtClean="0">
                <a:cs typeface="Consolas"/>
              </a:rPr>
              <a:t> </a:t>
            </a:r>
            <a:r>
              <a:rPr lang="de-DE" sz="1440" dirty="0">
                <a:cs typeface="Consolas"/>
              </a:rPr>
              <a:t>reference, but retrieve the </a:t>
            </a:r>
            <a:r>
              <a:rPr lang="en-US" sz="1440" dirty="0">
                <a:solidFill>
                  <a:srgbClr val="000000"/>
                </a:solidFill>
              </a:rPr>
              <a:t>Input</a:t>
            </a:r>
            <a:r>
              <a:rPr lang="de-DE" sz="1440" dirty="0" smtClean="0">
                <a:cs typeface="Consolas"/>
              </a:rPr>
              <a:t> </a:t>
            </a:r>
            <a:r>
              <a:rPr lang="de-DE" sz="1440" dirty="0">
                <a:cs typeface="Consolas"/>
              </a:rPr>
              <a:t>using its ID (you have to give an ID first):</a:t>
            </a:r>
            <a:endParaRPr lang="hr-HR" sz="1440" dirty="0">
              <a:cs typeface="Consolas"/>
            </a:endParaRPr>
          </a:p>
          <a:p>
            <a:pPr marL="668432" lvl="1" indent="-257089" fontAlgn="base">
              <a:spcBef>
                <a:spcPct val="50000"/>
              </a:spcBef>
              <a:spcAft>
                <a:spcPct val="0"/>
              </a:spcAft>
              <a:buClr>
                <a:srgbClr val="F0AB00"/>
              </a:buClr>
              <a:buFont typeface="Arial"/>
              <a:buChar char="•"/>
            </a:pPr>
            <a:r>
              <a:rPr lang="en-US" sz="1260" b="1" dirty="0" err="1">
                <a:solidFill>
                  <a:schemeClr val="accent3"/>
                </a:solidFill>
                <a:latin typeface="Consolas" pitchFamily="49" charset="0"/>
                <a:cs typeface="Consolas" pitchFamily="49" charset="0"/>
              </a:rPr>
              <a:t>sap.ui.getCore</a:t>
            </a:r>
            <a:r>
              <a:rPr lang="en-US" sz="1260" b="1" dirty="0">
                <a:solidFill>
                  <a:schemeClr val="accent3"/>
                </a:solidFill>
                <a:latin typeface="Consolas" pitchFamily="49" charset="0"/>
                <a:cs typeface="Consolas" pitchFamily="49" charset="0"/>
              </a:rPr>
              <a:t>().</a:t>
            </a:r>
            <a:r>
              <a:rPr lang="en-US" sz="1260" b="1" dirty="0" err="1">
                <a:solidFill>
                  <a:schemeClr val="accent3"/>
                </a:solidFill>
                <a:latin typeface="Consolas" pitchFamily="49" charset="0"/>
                <a:cs typeface="Consolas" pitchFamily="49" charset="0"/>
              </a:rPr>
              <a:t>byId</a:t>
            </a:r>
            <a:r>
              <a:rPr lang="en-US" sz="1260" b="1" dirty="0">
                <a:solidFill>
                  <a:schemeClr val="accent3"/>
                </a:solidFill>
                <a:latin typeface="Consolas" pitchFamily="49" charset="0"/>
                <a:cs typeface="Consolas" pitchFamily="49" charset="0"/>
              </a:rPr>
              <a:t>(…).</a:t>
            </a:r>
            <a:r>
              <a:rPr lang="en-US" sz="1260" b="1" dirty="0" err="1">
                <a:solidFill>
                  <a:schemeClr val="accent3"/>
                </a:solidFill>
                <a:latin typeface="Consolas" pitchFamily="49" charset="0"/>
                <a:cs typeface="Consolas" pitchFamily="49" charset="0"/>
              </a:rPr>
              <a:t>getValue</a:t>
            </a:r>
            <a:r>
              <a:rPr lang="en-US" sz="1260" b="1" dirty="0">
                <a:solidFill>
                  <a:schemeClr val="accent3"/>
                </a:solidFill>
                <a:latin typeface="Consolas" pitchFamily="49" charset="0"/>
                <a:cs typeface="Consolas" pitchFamily="49" charset="0"/>
              </a:rPr>
              <a:t>()</a:t>
            </a:r>
          </a:p>
          <a:p>
            <a:pPr marL="308507" indent="-308507" fontAlgn="base">
              <a:spcBef>
                <a:spcPct val="50000"/>
              </a:spcBef>
              <a:spcAft>
                <a:spcPct val="0"/>
              </a:spcAft>
              <a:buFont typeface="+mj-lt"/>
              <a:buAutoNum type="arabicPeriod" startAt="3"/>
            </a:pPr>
            <a:r>
              <a:rPr lang="de-DE" sz="1440" dirty="0">
                <a:solidFill>
                  <a:srgbClr val="000000"/>
                </a:solidFill>
                <a:cs typeface="Consolas"/>
              </a:rPr>
              <a:t>Also alert </a:t>
            </a:r>
            <a:r>
              <a:rPr lang="de-DE" sz="1440" dirty="0" err="1">
                <a:solidFill>
                  <a:srgbClr val="000000"/>
                </a:solidFill>
                <a:cs typeface="Consolas"/>
              </a:rPr>
              <a:t>the</a:t>
            </a:r>
            <a:r>
              <a:rPr lang="de-DE" sz="1440" dirty="0">
                <a:solidFill>
                  <a:srgbClr val="000000"/>
                </a:solidFill>
                <a:cs typeface="Consolas"/>
              </a:rPr>
              <a:t> type </a:t>
            </a:r>
            <a:r>
              <a:rPr lang="de-DE" sz="1440" dirty="0" err="1">
                <a:solidFill>
                  <a:srgbClr val="000000"/>
                </a:solidFill>
                <a:cs typeface="Consolas"/>
              </a:rPr>
              <a:t>of</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HTML </a:t>
            </a:r>
            <a:r>
              <a:rPr lang="de-DE" sz="1440" dirty="0" err="1">
                <a:solidFill>
                  <a:srgbClr val="000000"/>
                </a:solidFill>
                <a:cs typeface="Consolas"/>
              </a:rPr>
              <a:t>element</a:t>
            </a:r>
            <a:r>
              <a:rPr lang="de-DE" sz="1440" dirty="0">
                <a:solidFill>
                  <a:srgbClr val="000000"/>
                </a:solidFill>
                <a:cs typeface="Consolas"/>
              </a:rPr>
              <a:t> </a:t>
            </a:r>
            <a:r>
              <a:rPr lang="de-DE" sz="1440" dirty="0" err="1">
                <a:solidFill>
                  <a:srgbClr val="000000"/>
                </a:solidFill>
                <a:cs typeface="Consolas"/>
              </a:rPr>
              <a:t>which</a:t>
            </a:r>
            <a:r>
              <a:rPr lang="de-DE" sz="1440" dirty="0">
                <a:solidFill>
                  <a:srgbClr val="000000"/>
                </a:solidFill>
                <a:cs typeface="Consolas"/>
              </a:rPr>
              <a:t> </a:t>
            </a:r>
            <a:r>
              <a:rPr lang="de-DE" sz="1440" dirty="0" err="1">
                <a:solidFill>
                  <a:srgbClr val="000000"/>
                </a:solidFill>
                <a:cs typeface="Consolas"/>
              </a:rPr>
              <a:t>is</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a:t>
            </a:r>
            <a:r>
              <a:rPr lang="de-DE" sz="1440" dirty="0" err="1">
                <a:solidFill>
                  <a:srgbClr val="000000"/>
                </a:solidFill>
                <a:cs typeface="Consolas"/>
              </a:rPr>
              <a:t>root</a:t>
            </a:r>
            <a:r>
              <a:rPr lang="de-DE" sz="1440" dirty="0">
                <a:solidFill>
                  <a:srgbClr val="000000"/>
                </a:solidFill>
                <a:cs typeface="Consolas"/>
              </a:rPr>
              <a:t> </a:t>
            </a:r>
            <a:r>
              <a:rPr lang="de-DE" sz="1440" dirty="0" err="1">
                <a:solidFill>
                  <a:srgbClr val="000000"/>
                </a:solidFill>
                <a:cs typeface="Consolas"/>
              </a:rPr>
              <a:t>element</a:t>
            </a:r>
            <a:r>
              <a:rPr lang="de-DE" sz="1440" dirty="0">
                <a:solidFill>
                  <a:srgbClr val="000000"/>
                </a:solidFill>
                <a:cs typeface="Consolas"/>
              </a:rPr>
              <a:t> </a:t>
            </a:r>
            <a:r>
              <a:rPr lang="de-DE" sz="1440" dirty="0" err="1">
                <a:solidFill>
                  <a:srgbClr val="000000"/>
                </a:solidFill>
                <a:cs typeface="Consolas"/>
              </a:rPr>
              <a:t>of</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Panel </a:t>
            </a:r>
            <a:r>
              <a:rPr lang="de-DE" sz="1440" dirty="0" err="1">
                <a:solidFill>
                  <a:srgbClr val="000000"/>
                </a:solidFill>
                <a:cs typeface="Consolas"/>
              </a:rPr>
              <a:t>control</a:t>
            </a:r>
            <a:endParaRPr lang="de-DE" sz="1440" dirty="0">
              <a:solidFill>
                <a:srgbClr val="000000"/>
              </a:solidFill>
              <a:cs typeface="Consolas"/>
            </a:endParaRPr>
          </a:p>
          <a:p>
            <a:pPr marL="668432" lvl="1" indent="-257089" fontAlgn="base">
              <a:spcBef>
                <a:spcPct val="50000"/>
              </a:spcBef>
              <a:spcAft>
                <a:spcPct val="0"/>
              </a:spcAft>
              <a:buClr>
                <a:srgbClr val="F0AB00"/>
              </a:buClr>
              <a:buFont typeface="Arial"/>
              <a:buChar char="•"/>
            </a:pPr>
            <a:r>
              <a:rPr lang="de-DE" sz="1440" dirty="0">
                <a:solidFill>
                  <a:srgbClr val="000000"/>
                </a:solidFill>
                <a:cs typeface="Consolas"/>
              </a:rPr>
              <a:t>The ID </a:t>
            </a:r>
            <a:r>
              <a:rPr lang="de-DE" sz="1440" dirty="0" err="1">
                <a:solidFill>
                  <a:srgbClr val="000000"/>
                </a:solidFill>
                <a:cs typeface="Consolas"/>
              </a:rPr>
              <a:t>of</a:t>
            </a:r>
            <a:r>
              <a:rPr lang="de-DE" sz="1440" dirty="0">
                <a:solidFill>
                  <a:srgbClr val="000000"/>
                </a:solidFill>
                <a:cs typeface="Consolas"/>
              </a:rPr>
              <a:t> a </a:t>
            </a:r>
            <a:r>
              <a:rPr lang="de-DE" sz="1440" dirty="0" err="1">
                <a:solidFill>
                  <a:srgbClr val="000000"/>
                </a:solidFill>
                <a:cs typeface="Consolas"/>
              </a:rPr>
              <a:t>control</a:t>
            </a:r>
            <a:r>
              <a:rPr lang="de-DE" sz="1440" dirty="0">
                <a:solidFill>
                  <a:srgbClr val="000000"/>
                </a:solidFill>
                <a:cs typeface="Consolas"/>
              </a:rPr>
              <a:t> </a:t>
            </a:r>
            <a:r>
              <a:rPr lang="de-DE" sz="1440" dirty="0" err="1">
                <a:solidFill>
                  <a:srgbClr val="000000"/>
                </a:solidFill>
                <a:cs typeface="Consolas"/>
              </a:rPr>
              <a:t>is</a:t>
            </a:r>
            <a:r>
              <a:rPr lang="de-DE" sz="1440" dirty="0">
                <a:solidFill>
                  <a:srgbClr val="000000"/>
                </a:solidFill>
                <a:cs typeface="Consolas"/>
              </a:rPr>
              <a:t> </a:t>
            </a:r>
            <a:r>
              <a:rPr lang="de-DE" sz="1440" dirty="0" err="1">
                <a:solidFill>
                  <a:srgbClr val="000000"/>
                </a:solidFill>
                <a:cs typeface="Consolas"/>
              </a:rPr>
              <a:t>always</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ID </a:t>
            </a:r>
            <a:r>
              <a:rPr lang="de-DE" sz="1440" dirty="0" err="1">
                <a:solidFill>
                  <a:srgbClr val="000000"/>
                </a:solidFill>
                <a:cs typeface="Consolas"/>
              </a:rPr>
              <a:t>of</a:t>
            </a:r>
            <a:r>
              <a:rPr lang="de-DE" sz="1440" dirty="0">
                <a:solidFill>
                  <a:srgbClr val="000000"/>
                </a:solidFill>
                <a:cs typeface="Consolas"/>
              </a:rPr>
              <a:t> </a:t>
            </a:r>
            <a:r>
              <a:rPr lang="de-DE" sz="1440" dirty="0" err="1">
                <a:solidFill>
                  <a:srgbClr val="000000"/>
                </a:solidFill>
                <a:cs typeface="Consolas"/>
              </a:rPr>
              <a:t>the</a:t>
            </a:r>
            <a:r>
              <a:rPr lang="de-DE" sz="1440" dirty="0">
                <a:solidFill>
                  <a:srgbClr val="000000"/>
                </a:solidFill>
                <a:cs typeface="Consolas"/>
              </a:rPr>
              <a:t> HTML </a:t>
            </a:r>
            <a:r>
              <a:rPr lang="de-DE" sz="1440" dirty="0" err="1">
                <a:solidFill>
                  <a:srgbClr val="000000"/>
                </a:solidFill>
                <a:cs typeface="Consolas"/>
              </a:rPr>
              <a:t>element</a:t>
            </a:r>
            <a:endParaRPr lang="de-DE" sz="1440" dirty="0">
              <a:solidFill>
                <a:srgbClr val="000000"/>
              </a:solidFill>
              <a:cs typeface="Consolas"/>
            </a:endParaRPr>
          </a:p>
          <a:p>
            <a:pPr marL="668432" lvl="1" indent="-257089" fontAlgn="base">
              <a:spcBef>
                <a:spcPct val="50000"/>
              </a:spcBef>
              <a:spcAft>
                <a:spcPct val="0"/>
              </a:spcAft>
              <a:buClr>
                <a:srgbClr val="F0AB00"/>
              </a:buClr>
              <a:buFont typeface="Arial"/>
              <a:buChar char="•"/>
            </a:pPr>
            <a:r>
              <a:rPr lang="de-DE" sz="1440" dirty="0" err="1">
                <a:solidFill>
                  <a:srgbClr val="000000"/>
                </a:solidFill>
                <a:cs typeface="Consolas"/>
              </a:rPr>
              <a:t>Use</a:t>
            </a:r>
            <a:r>
              <a:rPr lang="de-DE" sz="1440" dirty="0">
                <a:solidFill>
                  <a:srgbClr val="000000"/>
                </a:solidFill>
                <a:cs typeface="Consolas"/>
              </a:rPr>
              <a:t> </a:t>
            </a:r>
            <a:r>
              <a:rPr lang="de-DE" sz="1260" b="1" dirty="0" err="1">
                <a:solidFill>
                  <a:schemeClr val="accent3"/>
                </a:solidFill>
                <a:latin typeface="Consolas" pitchFamily="49" charset="0"/>
                <a:cs typeface="Consolas" pitchFamily="49" charset="0"/>
              </a:rPr>
              <a:t>jQuery.sap.domById</a:t>
            </a:r>
            <a:r>
              <a:rPr lang="de-DE" sz="1260" b="1" dirty="0">
                <a:solidFill>
                  <a:schemeClr val="accent3"/>
                </a:solidFill>
                <a:latin typeface="Consolas" pitchFamily="49" charset="0"/>
                <a:cs typeface="Consolas" pitchFamily="49" charset="0"/>
              </a:rPr>
              <a:t>(…)</a:t>
            </a:r>
          </a:p>
          <a:p>
            <a:pPr marL="668432" lvl="1" indent="-257089" fontAlgn="base">
              <a:spcBef>
                <a:spcPct val="50000"/>
              </a:spcBef>
              <a:spcAft>
                <a:spcPct val="0"/>
              </a:spcAft>
              <a:buClr>
                <a:srgbClr val="F0AB00"/>
              </a:buClr>
              <a:buFont typeface="Arial"/>
              <a:buChar char="•"/>
            </a:pPr>
            <a:r>
              <a:rPr lang="en-US" sz="1440" i="1" dirty="0">
                <a:solidFill>
                  <a:srgbClr val="000000"/>
                </a:solidFill>
                <a:cs typeface="Consolas"/>
              </a:rPr>
              <a:t/>
            </a:r>
            <a:br>
              <a:rPr lang="en-US" sz="1440" i="1" dirty="0">
                <a:solidFill>
                  <a:srgbClr val="000000"/>
                </a:solidFill>
                <a:cs typeface="Consolas"/>
              </a:rPr>
            </a:br>
            <a:endParaRPr lang="en-US" sz="1440" dirty="0"/>
          </a:p>
        </p:txBody>
      </p:sp>
      <p:sp>
        <p:nvSpPr>
          <p:cNvPr id="6" name="Rounded Rectangle 5">
            <a:hlinkClick r:id="rId3" action="ppaction://hlinksldjump" highlightClick="1"/>
          </p:cNvPr>
          <p:cNvSpPr/>
          <p:nvPr/>
        </p:nvSpPr>
        <p:spPr bwMode="gray">
          <a:xfrm>
            <a:off x="7522491" y="541476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pic>
        <p:nvPicPr>
          <p:cNvPr id="3" name="Picture 2"/>
          <p:cNvPicPr>
            <a:picLocks noChangeAspect="1"/>
          </p:cNvPicPr>
          <p:nvPr/>
        </p:nvPicPr>
        <p:blipFill>
          <a:blip r:embed="rId4"/>
          <a:stretch>
            <a:fillRect/>
          </a:stretch>
        </p:blipFill>
        <p:spPr>
          <a:xfrm>
            <a:off x="4671700" y="1224921"/>
            <a:ext cx="6204996" cy="1873386"/>
          </a:xfrm>
          <a:prstGeom prst="rect">
            <a:avLst/>
          </a:prstGeom>
        </p:spPr>
      </p:pic>
    </p:spTree>
    <p:extLst>
      <p:ext uri="{BB962C8B-B14F-4D97-AF65-F5344CB8AC3E}">
        <p14:creationId xmlns:p14="http://schemas.microsoft.com/office/powerpoint/2010/main" val="324304329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Solution for Exercise </a:t>
            </a:r>
            <a:r>
              <a:rPr lang="en-US" altLang="zh-CN" sz="2879" dirty="0" smtClean="0"/>
              <a:t>2</a:t>
            </a:r>
            <a:endParaRPr lang="en-GB" sz="2879" dirty="0"/>
          </a:p>
        </p:txBody>
      </p:sp>
      <p:sp>
        <p:nvSpPr>
          <p:cNvPr id="4" name="Rounded Rectangle 3">
            <a:hlinkClick r:id="rId3" action="ppaction://hlinksldjump" highlightClick="1"/>
          </p:cNvPr>
          <p:cNvSpPr/>
          <p:nvPr/>
        </p:nvSpPr>
        <p:spPr bwMode="gray">
          <a:xfrm>
            <a:off x="7522491" y="5405200"/>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sp>
        <p:nvSpPr>
          <p:cNvPr id="8" name="Text Placeholder 2"/>
          <p:cNvSpPr txBox="1">
            <a:spLocks/>
          </p:cNvSpPr>
          <p:nvPr/>
        </p:nvSpPr>
        <p:spPr bwMode="gray">
          <a:xfrm>
            <a:off x="1644869" y="5505471"/>
            <a:ext cx="7645037" cy="18211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Tx/>
              <a:buSzTx/>
              <a:defRPr/>
            </a:pPr>
            <a:r>
              <a:rPr lang="en-US" sz="1260" b="0" dirty="0">
                <a:solidFill>
                  <a:srgbClr val="000000"/>
                </a:solidFill>
                <a:latin typeface="BentonSans Book" pitchFamily="2" charset="0"/>
                <a:hlinkClick r:id="rId4"/>
              </a:rPr>
              <a:t>http://veui5infra.dhcp.wdf.sap.corp:8080/snippix/snippets/19982</a:t>
            </a:r>
            <a:endParaRPr lang="en-US" sz="1260" b="0" dirty="0">
              <a:solidFill>
                <a:srgbClr val="000000"/>
              </a:solidFill>
              <a:latin typeface="BentonSans Book" pitchFamily="2" charset="0"/>
            </a:endParaRPr>
          </a:p>
        </p:txBody>
      </p:sp>
      <p:pic>
        <p:nvPicPr>
          <p:cNvPr id="3" name="Picture 2"/>
          <p:cNvPicPr>
            <a:picLocks noChangeAspect="1"/>
          </p:cNvPicPr>
          <p:nvPr/>
        </p:nvPicPr>
        <p:blipFill>
          <a:blip r:embed="rId5"/>
          <a:stretch>
            <a:fillRect/>
          </a:stretch>
        </p:blipFill>
        <p:spPr>
          <a:xfrm>
            <a:off x="1082002" y="1255564"/>
            <a:ext cx="7742401" cy="3754832"/>
          </a:xfrm>
          <a:prstGeom prst="rect">
            <a:avLst/>
          </a:prstGeom>
        </p:spPr>
      </p:pic>
    </p:spTree>
    <p:extLst>
      <p:ext uri="{BB962C8B-B14F-4D97-AF65-F5344CB8AC3E}">
        <p14:creationId xmlns:p14="http://schemas.microsoft.com/office/powerpoint/2010/main" val="263928154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SAPUI5 Development Tool Introduction</a:t>
            </a:r>
            <a:r>
              <a:rPr lang="en-US" sz="4000" dirty="0" smtClean="0">
                <a:solidFill>
                  <a:srgbClr val="A80163"/>
                </a:solidFill>
              </a:rPr>
              <a:t>	</a:t>
            </a:r>
            <a:endParaRPr lang="en-US" sz="4000" dirty="0">
              <a:solidFill>
                <a:srgbClr val="A80163"/>
              </a:solidFill>
            </a:endParaRPr>
          </a:p>
        </p:txBody>
      </p:sp>
    </p:spTree>
    <p:custDataLst>
      <p:tags r:id="rId1"/>
    </p:custDataLst>
    <p:extLst>
      <p:ext uri="{BB962C8B-B14F-4D97-AF65-F5344CB8AC3E}">
        <p14:creationId xmlns:p14="http://schemas.microsoft.com/office/powerpoint/2010/main" val="2029274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29</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4" name="TextBox 3"/>
          <p:cNvSpPr txBox="1"/>
          <p:nvPr>
            <p:custDataLst>
              <p:tags r:id="rId6"/>
            </p:custDataLst>
          </p:nvPr>
        </p:nvSpPr>
        <p:spPr>
          <a:xfrm>
            <a:off x="259080" y="1295400"/>
            <a:ext cx="211963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7"/>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A80163"/>
                </a:solidFill>
              </a:rPr>
              <a:t>SAP Web IDE (online </a:t>
            </a:r>
            <a:r>
              <a:rPr lang="en-US" sz="2800" smtClean="0">
                <a:solidFill>
                  <a:srgbClr val="A80163"/>
                </a:solidFill>
              </a:rPr>
              <a:t>&amp; offline)</a:t>
            </a:r>
            <a:endParaRPr lang="en-US" sz="2800" dirty="0">
              <a:solidFill>
                <a:srgbClr val="A80163"/>
              </a:solidFill>
            </a:endParaRPr>
          </a:p>
        </p:txBody>
      </p:sp>
      <p:sp>
        <p:nvSpPr>
          <p:cNvPr id="3" name="Content Placeholder 2"/>
          <p:cNvSpPr>
            <a:spLocks noGrp="1"/>
          </p:cNvSpPr>
          <p:nvPr>
            <p:ph idx="1"/>
            <p:custDataLst>
              <p:tags r:id="rId8"/>
            </p:custDataLst>
          </p:nvPr>
        </p:nvSpPr>
        <p:spPr>
          <a:xfrm>
            <a:off x="410845" y="1257806"/>
            <a:ext cx="10224604"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US" dirty="0"/>
              <a:t>SAP Web IDE is a web-based development environment that is optimized for developing SAPUI5 complex apps using the latest innovations, developing and extending SAP Fiori apps, developing mobile hybrid apps, and extending SAP Web IDE with plug-ins and templates</a:t>
            </a:r>
            <a:r>
              <a:rPr lang="en-US" dirty="0" smtClean="0"/>
              <a:t>.</a:t>
            </a:r>
          </a:p>
          <a:p>
            <a:endParaRPr lang="en-US" dirty="0"/>
          </a:p>
          <a:p>
            <a:r>
              <a:rPr lang="en-US" b="1" dirty="0">
                <a:hlinkClick r:id="rId10" tooltip="Steps for creating an SAP Cloud Platform trial account"/>
              </a:rPr>
              <a:t>Get a Trial Account and Access SAP </a:t>
            </a:r>
            <a:endParaRPr lang="en-US" b="1" dirty="0" smtClean="0">
              <a:hlinkClick r:id=""/>
            </a:endParaRPr>
          </a:p>
          <a:p>
            <a:pPr marL="0" indent="0">
              <a:buNone/>
            </a:pPr>
            <a:endParaRPr lang="en-US" b="1" dirty="0" smtClean="0">
              <a:hlinkClick r:id=""/>
            </a:endParaRPr>
          </a:p>
          <a:p>
            <a:r>
              <a:rPr lang="en-US" b="1" dirty="0">
                <a:hlinkClick r:id="rId11" tooltip="Initial Steps in SAP Web IDE"/>
              </a:rPr>
              <a:t>Start SAP Web </a:t>
            </a:r>
            <a:r>
              <a:rPr lang="en-US" b="1" dirty="0" smtClean="0">
                <a:hlinkClick r:id="rId11" tooltip="Initial Steps in SAP Web IDE"/>
              </a:rPr>
              <a:t>IDE</a:t>
            </a:r>
            <a:endParaRPr lang="en-US" dirty="0"/>
          </a:p>
        </p:txBody>
      </p:sp>
    </p:spTree>
    <p:custDataLst>
      <p:tags r:id="rId1"/>
    </p:custDataLst>
    <p:extLst>
      <p:ext uri="{BB962C8B-B14F-4D97-AF65-F5344CB8AC3E}">
        <p14:creationId xmlns:p14="http://schemas.microsoft.com/office/powerpoint/2010/main" val="3900326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30</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4" name="TextBox 3"/>
          <p:cNvSpPr txBox="1"/>
          <p:nvPr>
            <p:custDataLst>
              <p:tags r:id="rId6"/>
            </p:custDataLst>
          </p:nvPr>
        </p:nvSpPr>
        <p:spPr>
          <a:xfrm>
            <a:off x="259080" y="1295400"/>
            <a:ext cx="211963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7"/>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solidFill>
                  <a:srgbClr val="A80163"/>
                </a:solidFill>
              </a:rPr>
              <a:t>Eclipse (offline)</a:t>
            </a:r>
            <a:endParaRPr lang="en-US" sz="2800" dirty="0">
              <a:solidFill>
                <a:srgbClr val="A80163"/>
              </a:solidFill>
            </a:endParaRPr>
          </a:p>
        </p:txBody>
      </p:sp>
      <p:sp>
        <p:nvSpPr>
          <p:cNvPr id="3" name="Content Placeholder 2"/>
          <p:cNvSpPr>
            <a:spLocks noGrp="1"/>
          </p:cNvSpPr>
          <p:nvPr>
            <p:ph idx="1"/>
            <p:custDataLst>
              <p:tags r:id="rId8"/>
            </p:custDataLst>
          </p:nvPr>
        </p:nvSpPr>
        <p:spPr>
          <a:xfrm>
            <a:off x="266700" y="1313180"/>
            <a:ext cx="1044448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US" dirty="0"/>
              <a:t>Used for developing apps for simple use cases. The SAPUI5 application development tools for Eclipse provide wizards to support you in creating apps in an easy way. With the application project wizard, the necessary application skeleton containing views and controllers will automatically be created</a:t>
            </a:r>
            <a:r>
              <a:rPr lang="en-US" dirty="0" smtClean="0"/>
              <a:t>.</a:t>
            </a:r>
          </a:p>
          <a:p>
            <a:endParaRPr lang="en-US" dirty="0"/>
          </a:p>
          <a:p>
            <a:r>
              <a:rPr lang="en-US" b="1" dirty="0">
                <a:hlinkClick r:id="rId10" tooltip="Required information for the installation, upgrade, and uninstallation of SAPUI5 tools."/>
              </a:rPr>
              <a:t>Installing SAPUI5 Tools for Eclipse</a:t>
            </a:r>
            <a:r>
              <a:rPr lang="en-US" dirty="0"/>
              <a:t/>
            </a:r>
            <a:br>
              <a:rPr lang="en-US" dirty="0"/>
            </a:br>
            <a:endParaRPr lang="en-US" dirty="0"/>
          </a:p>
          <a:p>
            <a:r>
              <a:rPr lang="en-US" b="1" dirty="0">
                <a:hlinkClick r:id="rId11" tooltip="The SAPUI5 application development tools for Eclipse provide wizards to support you in creating SAPUI5 apps in an easy way. With the SAPUI5 application project wizard, the necessary application skeleton containing view(s) and controller will automatically be created."/>
              </a:rPr>
              <a:t>Using SAPUI5 Tools for Eclipse</a:t>
            </a:r>
            <a:endParaRPr lang="en-US" dirty="0"/>
          </a:p>
          <a:p>
            <a:endParaRPr lang="en-US" dirty="0"/>
          </a:p>
        </p:txBody>
      </p:sp>
    </p:spTree>
    <p:custDataLst>
      <p:tags r:id="rId1"/>
    </p:custDataLst>
    <p:extLst>
      <p:ext uri="{BB962C8B-B14F-4D97-AF65-F5344CB8AC3E}">
        <p14:creationId xmlns:p14="http://schemas.microsoft.com/office/powerpoint/2010/main" val="3586709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a:solidFill>
                  <a:schemeClr val="accent1"/>
                </a:solidFill>
                <a:latin typeface="Arial" panose="020B0604020202020204" pitchFamily="34" charset="0"/>
              </a:rPr>
              <a:t>Performing an MVC Architecture Overview</a:t>
            </a:r>
            <a:r>
              <a:rPr lang="en-US" sz="4000" dirty="0" smtClean="0">
                <a:solidFill>
                  <a:srgbClr val="A80163"/>
                </a:solidFill>
              </a:rPr>
              <a:t>	</a:t>
            </a:r>
            <a:endParaRPr lang="en-US" sz="4000" dirty="0">
              <a:solidFill>
                <a:srgbClr val="A80163"/>
              </a:solidFill>
            </a:endParaRPr>
          </a:p>
        </p:txBody>
      </p:sp>
    </p:spTree>
    <p:custDataLst>
      <p:tags r:id="rId1"/>
    </p:custDataLst>
    <p:extLst>
      <p:ext uri="{BB962C8B-B14F-4D97-AF65-F5344CB8AC3E}">
        <p14:creationId xmlns:p14="http://schemas.microsoft.com/office/powerpoint/2010/main" val="4083062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sz="2879" dirty="0">
                <a:solidFill>
                  <a:schemeClr val="accent1"/>
                </a:solidFill>
              </a:rPr>
              <a:t>Basic Model-View-Controller </a:t>
            </a:r>
            <a:r>
              <a:rPr lang="de-DE" sz="2879" dirty="0" err="1">
                <a:solidFill>
                  <a:schemeClr val="accent1"/>
                </a:solidFill>
              </a:rPr>
              <a:t>Concept</a:t>
            </a:r>
            <a:endParaRPr lang="en-US" sz="2879" dirty="0">
              <a:solidFill>
                <a:schemeClr val="accent1"/>
              </a:solidFill>
            </a:endParaRPr>
          </a:p>
        </p:txBody>
      </p:sp>
      <p:sp>
        <p:nvSpPr>
          <p:cNvPr id="5" name="Text Placeholder 4"/>
          <p:cNvSpPr>
            <a:spLocks noGrp="1"/>
          </p:cNvSpPr>
          <p:nvPr>
            <p:ph type="body" sz="quarter" idx="10"/>
          </p:nvPr>
        </p:nvSpPr>
        <p:spPr>
          <a:xfrm>
            <a:off x="801593" y="1394296"/>
            <a:ext cx="7643030" cy="3927630"/>
          </a:xfrm>
        </p:spPr>
        <p:txBody>
          <a:bodyPr/>
          <a:lstStyle/>
          <a:p>
            <a:pPr lvl="1"/>
            <a:r>
              <a:rPr lang="en-GB" sz="1600" b="1" dirty="0" smtClean="0"/>
              <a:t>Views </a:t>
            </a:r>
            <a:r>
              <a:rPr lang="en-GB" sz="1600" dirty="0"/>
              <a:t>can </a:t>
            </a:r>
            <a:r>
              <a:rPr lang="en-GB" sz="1600" dirty="0" smtClean="0"/>
              <a:t>be defined using</a:t>
            </a:r>
            <a:endParaRPr lang="en-GB" sz="1600" dirty="0"/>
          </a:p>
          <a:p>
            <a:pPr lvl="2">
              <a:buFont typeface="Arial" pitchFamily="34" charset="0"/>
              <a:buChar char="•"/>
            </a:pPr>
            <a:r>
              <a:rPr lang="en-GB" sz="1400" dirty="0"/>
              <a:t>XML  </a:t>
            </a:r>
            <a:r>
              <a:rPr lang="en-GB" sz="1400" dirty="0" smtClean="0"/>
              <a:t>with HTML, mixed </a:t>
            </a:r>
            <a:r>
              <a:rPr lang="en-GB" sz="1400" dirty="0"/>
              <a:t>or </a:t>
            </a:r>
            <a:r>
              <a:rPr lang="en-GB" sz="1400" dirty="0" smtClean="0"/>
              <a:t>standalone</a:t>
            </a:r>
            <a:br>
              <a:rPr lang="en-GB" sz="1400" dirty="0" smtClean="0"/>
            </a:br>
            <a:r>
              <a:rPr lang="en-GB" sz="1400" b="1" dirty="0" smtClean="0">
                <a:solidFill>
                  <a:schemeClr val="accent3"/>
                </a:solidFill>
                <a:latin typeface="Consolas" pitchFamily="49" charset="0"/>
                <a:cs typeface="Consolas" pitchFamily="49" charset="0"/>
              </a:rPr>
              <a:t>(</a:t>
            </a:r>
            <a:r>
              <a:rPr lang="en-GB" sz="1400" b="1" dirty="0" err="1" smtClean="0">
                <a:solidFill>
                  <a:schemeClr val="accent3"/>
                </a:solidFill>
                <a:latin typeface="Consolas" pitchFamily="49" charset="0"/>
                <a:cs typeface="Consolas" pitchFamily="49" charset="0"/>
              </a:rPr>
              <a:t>sap.ui.core.mvc.XMLView</a:t>
            </a:r>
            <a:r>
              <a:rPr lang="en-GB" sz="1400" b="1" dirty="0" smtClean="0">
                <a:solidFill>
                  <a:schemeClr val="accent3"/>
                </a:solidFill>
                <a:latin typeface="Consolas" pitchFamily="49" charset="0"/>
                <a:cs typeface="Consolas" pitchFamily="49" charset="0"/>
              </a:rPr>
              <a:t>)</a:t>
            </a:r>
            <a:endParaRPr lang="en-GB" sz="1400" b="1" dirty="0">
              <a:solidFill>
                <a:schemeClr val="accent3"/>
              </a:solidFill>
              <a:latin typeface="Consolas" pitchFamily="49" charset="0"/>
              <a:cs typeface="Consolas" pitchFamily="49" charset="0"/>
            </a:endParaRPr>
          </a:p>
          <a:p>
            <a:pPr lvl="2">
              <a:buFont typeface="Arial" pitchFamily="34" charset="0"/>
              <a:buChar char="•"/>
            </a:pPr>
            <a:r>
              <a:rPr lang="en-GB" sz="1400" dirty="0" smtClean="0"/>
              <a:t>JavaScript</a:t>
            </a:r>
            <a:br>
              <a:rPr lang="en-GB" sz="1400" dirty="0" smtClean="0"/>
            </a:br>
            <a:r>
              <a:rPr lang="en-GB" sz="1400" b="1" dirty="0">
                <a:solidFill>
                  <a:schemeClr val="accent3"/>
                </a:solidFill>
                <a:latin typeface="Consolas" pitchFamily="49" charset="0"/>
                <a:cs typeface="Consolas" pitchFamily="49" charset="0"/>
              </a:rPr>
              <a:t>(</a:t>
            </a:r>
            <a:r>
              <a:rPr lang="en-GB" sz="1400" b="1" dirty="0" err="1">
                <a:solidFill>
                  <a:schemeClr val="accent3"/>
                </a:solidFill>
                <a:latin typeface="Consolas" pitchFamily="49" charset="0"/>
                <a:cs typeface="Consolas" pitchFamily="49" charset="0"/>
              </a:rPr>
              <a:t>sap.ui.core.mvc.JSView</a:t>
            </a:r>
            <a:r>
              <a:rPr lang="en-GB" sz="1400" b="1" dirty="0">
                <a:solidFill>
                  <a:schemeClr val="accent3"/>
                </a:solidFill>
                <a:latin typeface="Consolas" pitchFamily="49" charset="0"/>
                <a:cs typeface="Consolas" pitchFamily="49" charset="0"/>
              </a:rPr>
              <a:t>)</a:t>
            </a:r>
          </a:p>
          <a:p>
            <a:pPr lvl="2">
              <a:buFont typeface="Arial" pitchFamily="34" charset="0"/>
              <a:buChar char="•"/>
            </a:pPr>
            <a:r>
              <a:rPr lang="en-GB" sz="1400" dirty="0"/>
              <a:t>JSON	</a:t>
            </a:r>
            <a:r>
              <a:rPr lang="en-GB" sz="1400" dirty="0" smtClean="0"/>
              <a:t/>
            </a:r>
            <a:br>
              <a:rPr lang="en-GB" sz="1400" dirty="0" smtClean="0"/>
            </a:br>
            <a:r>
              <a:rPr lang="en-GB" sz="1400" b="1" dirty="0">
                <a:solidFill>
                  <a:schemeClr val="accent3"/>
                </a:solidFill>
                <a:latin typeface="Consolas" pitchFamily="49" charset="0"/>
                <a:cs typeface="Consolas" pitchFamily="49" charset="0"/>
              </a:rPr>
              <a:t>(</a:t>
            </a:r>
            <a:r>
              <a:rPr lang="en-GB" sz="1400" b="1" dirty="0" err="1">
                <a:solidFill>
                  <a:schemeClr val="accent3"/>
                </a:solidFill>
                <a:latin typeface="Consolas" pitchFamily="49" charset="0"/>
                <a:cs typeface="Consolas" pitchFamily="49" charset="0"/>
              </a:rPr>
              <a:t>sap.ui.core.mvc.JSONView</a:t>
            </a:r>
            <a:r>
              <a:rPr lang="en-GB" sz="1400" b="1" dirty="0">
                <a:solidFill>
                  <a:schemeClr val="accent3"/>
                </a:solidFill>
                <a:latin typeface="Consolas" pitchFamily="49" charset="0"/>
                <a:cs typeface="Consolas" pitchFamily="49" charset="0"/>
              </a:rPr>
              <a:t>)</a:t>
            </a:r>
          </a:p>
          <a:p>
            <a:pPr lvl="2">
              <a:buFont typeface="Arial" pitchFamily="34" charset="0"/>
              <a:buChar char="•"/>
            </a:pPr>
            <a:r>
              <a:rPr lang="en-GB" sz="1400" dirty="0" smtClean="0"/>
              <a:t>declarative HTML</a:t>
            </a:r>
            <a:br>
              <a:rPr lang="en-GB" sz="1400" dirty="0" smtClean="0"/>
            </a:br>
            <a:r>
              <a:rPr lang="en-GB" sz="1400" b="1" dirty="0">
                <a:solidFill>
                  <a:schemeClr val="accent3"/>
                </a:solidFill>
                <a:latin typeface="Consolas" pitchFamily="49" charset="0"/>
                <a:cs typeface="Consolas" pitchFamily="49" charset="0"/>
              </a:rPr>
              <a:t>(</a:t>
            </a:r>
            <a:r>
              <a:rPr lang="en-GB" sz="1400" b="1" dirty="0" err="1">
                <a:solidFill>
                  <a:schemeClr val="accent3"/>
                </a:solidFill>
                <a:latin typeface="Consolas" pitchFamily="49" charset="0"/>
                <a:cs typeface="Consolas" pitchFamily="49" charset="0"/>
              </a:rPr>
              <a:t>sap.ui.core.mvc.HTMLView</a:t>
            </a:r>
            <a:r>
              <a:rPr lang="en-GB" sz="1400" b="1" dirty="0">
                <a:solidFill>
                  <a:schemeClr val="accent3"/>
                </a:solidFill>
                <a:latin typeface="Consolas" pitchFamily="49" charset="0"/>
                <a:cs typeface="Consolas" pitchFamily="49" charset="0"/>
              </a:rPr>
              <a:t>) </a:t>
            </a:r>
          </a:p>
          <a:p>
            <a:pPr lvl="1">
              <a:spcBef>
                <a:spcPts val="1080"/>
              </a:spcBef>
            </a:pPr>
            <a:r>
              <a:rPr lang="en-GB" sz="1600" b="1" dirty="0" smtClean="0"/>
              <a:t>Controller</a:t>
            </a:r>
            <a:endParaRPr lang="en-GB" sz="1600" b="1" dirty="0"/>
          </a:p>
          <a:p>
            <a:pPr lvl="2">
              <a:buFont typeface="Arial" pitchFamily="34" charset="0"/>
              <a:buChar char="•"/>
            </a:pPr>
            <a:r>
              <a:rPr lang="en-GB" sz="1400" dirty="0" smtClean="0"/>
              <a:t>bound </a:t>
            </a:r>
            <a:r>
              <a:rPr lang="en-GB" sz="1400" dirty="0"/>
              <a:t>to </a:t>
            </a:r>
            <a:r>
              <a:rPr lang="en-GB" sz="1400" dirty="0" smtClean="0"/>
              <a:t>a view or standalone</a:t>
            </a:r>
          </a:p>
          <a:p>
            <a:pPr lvl="2">
              <a:buFont typeface="Arial" pitchFamily="34" charset="0"/>
              <a:buChar char="•"/>
            </a:pPr>
            <a:r>
              <a:rPr lang="en-GB" sz="1400" dirty="0" smtClean="0"/>
              <a:t>can also be used by multiple views  </a:t>
            </a:r>
            <a:endParaRPr lang="en-GB" sz="1400" dirty="0"/>
          </a:p>
          <a:p>
            <a:pPr lvl="1">
              <a:spcBef>
                <a:spcPts val="1080"/>
              </a:spcBef>
            </a:pPr>
            <a:r>
              <a:rPr lang="en-GB" sz="1600" b="1" dirty="0" smtClean="0"/>
              <a:t>Model</a:t>
            </a:r>
            <a:r>
              <a:rPr lang="en-GB" dirty="0" smtClean="0"/>
              <a:t>: </a:t>
            </a:r>
          </a:p>
          <a:p>
            <a:pPr lvl="2">
              <a:buFont typeface="Arial" pitchFamily="34" charset="0"/>
              <a:buChar char="•"/>
            </a:pPr>
            <a:r>
              <a:rPr lang="en-GB" dirty="0"/>
              <a:t> </a:t>
            </a:r>
            <a:r>
              <a:rPr lang="en-GB" dirty="0" smtClean="0"/>
              <a:t>     </a:t>
            </a:r>
            <a:r>
              <a:rPr lang="en-GB" sz="1400" dirty="0"/>
              <a:t>Data binding can be used on the views</a:t>
            </a:r>
          </a:p>
          <a:p>
            <a:pPr marL="175258" lvl="1" indent="0">
              <a:buNone/>
            </a:pPr>
            <a:r>
              <a:rPr lang="en-GB" dirty="0" smtClean="0"/>
              <a:t/>
            </a:r>
            <a:br>
              <a:rPr lang="en-GB" dirty="0" smtClean="0"/>
            </a:b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025" y="1451750"/>
            <a:ext cx="4403578" cy="2367873"/>
          </a:xfrm>
          <a:prstGeom prst="rect">
            <a:avLst/>
          </a:prstGeom>
        </p:spPr>
      </p:pic>
    </p:spTree>
    <p:extLst>
      <p:ext uri="{BB962C8B-B14F-4D97-AF65-F5344CB8AC3E}">
        <p14:creationId xmlns:p14="http://schemas.microsoft.com/office/powerpoint/2010/main" val="8055631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45" y="1469387"/>
            <a:ext cx="7611675" cy="1418065"/>
          </a:xfrm>
          <a:prstGeom prst="rect">
            <a:avLst/>
          </a:prstGeom>
          <a:effectLst>
            <a:innerShdw blurRad="114300">
              <a:prstClr val="black"/>
            </a:inn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745" y="3215327"/>
            <a:ext cx="7611675" cy="1174331"/>
          </a:xfrm>
          <a:prstGeom prst="rect">
            <a:avLst/>
          </a:prstGeom>
          <a:effectLst>
            <a:innerShdw blurRad="114300">
              <a:prstClr val="black"/>
            </a:inn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745" y="4816626"/>
            <a:ext cx="7611675" cy="416974"/>
          </a:xfrm>
          <a:prstGeom prst="rect">
            <a:avLst/>
          </a:prstGeom>
          <a:effectLst>
            <a:innerShdw blurRad="114300">
              <a:prstClr val="black"/>
            </a:innerShdw>
          </a:effectLst>
        </p:spPr>
      </p:pic>
      <p:sp>
        <p:nvSpPr>
          <p:cNvPr id="2" name="Title 1"/>
          <p:cNvSpPr>
            <a:spLocks noGrp="1"/>
          </p:cNvSpPr>
          <p:nvPr>
            <p:ph type="title"/>
          </p:nvPr>
        </p:nvSpPr>
        <p:spPr/>
        <p:txBody>
          <a:bodyPr/>
          <a:lstStyle/>
          <a:p>
            <a:r>
              <a:rPr lang="de-DE" sz="2879" dirty="0">
                <a:solidFill>
                  <a:schemeClr val="accent1"/>
                </a:solidFill>
              </a:rPr>
              <a:t>View and Controller</a:t>
            </a:r>
            <a:endParaRPr lang="en-US" sz="2879" dirty="0">
              <a:solidFill>
                <a:schemeClr val="accent1"/>
              </a:solidFill>
            </a:endParaRPr>
          </a:p>
        </p:txBody>
      </p:sp>
      <p:sp>
        <p:nvSpPr>
          <p:cNvPr id="8" name="Rounded Rectangle 7">
            <a:hlinkClick r:id="rId6" action="ppaction://hlinksldjump" highlightClick="1"/>
          </p:cNvPr>
          <p:cNvSpPr/>
          <p:nvPr/>
        </p:nvSpPr>
        <p:spPr bwMode="gray">
          <a:xfrm>
            <a:off x="7367026" y="436776"/>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Exercise </a:t>
            </a:r>
            <a:r>
              <a:rPr lang="de-DE" sz="1457" kern="0" dirty="0" smtClean="0">
                <a:ea typeface="Arial Unicode MS" pitchFamily="34" charset="-128"/>
                <a:cs typeface="Arial Unicode MS" pitchFamily="34" charset="-128"/>
              </a:rPr>
              <a:t>3</a:t>
            </a:r>
            <a:endParaRPr lang="de-DE" sz="1457" kern="0" dirty="0">
              <a:ea typeface="Arial Unicode MS" pitchFamily="34" charset="-128"/>
              <a:cs typeface="Arial Unicode MS" pitchFamily="34" charset="-128"/>
            </a:endParaRPr>
          </a:p>
        </p:txBody>
      </p:sp>
      <p:sp>
        <p:nvSpPr>
          <p:cNvPr id="16" name="Rectangle 15"/>
          <p:cNvSpPr/>
          <p:nvPr/>
        </p:nvSpPr>
        <p:spPr bwMode="gray">
          <a:xfrm>
            <a:off x="6941716" y="1943710"/>
            <a:ext cx="2192730"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17" name="Text Placeholder 5"/>
          <p:cNvSpPr txBox="1">
            <a:spLocks/>
          </p:cNvSpPr>
          <p:nvPr/>
        </p:nvSpPr>
        <p:spPr bwMode="gray">
          <a:xfrm>
            <a:off x="7061697" y="2037096"/>
            <a:ext cx="1979675"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r>
              <a:rPr lang="en-GB" sz="1440" b="0" dirty="0"/>
              <a:t>address.controller.js</a:t>
            </a:r>
          </a:p>
        </p:txBody>
      </p:sp>
      <p:sp>
        <p:nvSpPr>
          <p:cNvPr id="18" name="Rectangle 17"/>
          <p:cNvSpPr/>
          <p:nvPr/>
        </p:nvSpPr>
        <p:spPr bwMode="gray">
          <a:xfrm>
            <a:off x="6941716" y="3597723"/>
            <a:ext cx="2192730"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19" name="Text Placeholder 5_"/>
          <p:cNvSpPr txBox="1">
            <a:spLocks/>
          </p:cNvSpPr>
          <p:nvPr/>
        </p:nvSpPr>
        <p:spPr bwMode="gray">
          <a:xfrm>
            <a:off x="7061697" y="3691110"/>
            <a:ext cx="1979675"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r>
              <a:rPr lang="en-GB" sz="1440" b="0" dirty="0"/>
              <a:t>address.view.xml</a:t>
            </a:r>
          </a:p>
        </p:txBody>
      </p:sp>
    </p:spTree>
    <p:extLst>
      <p:ext uri="{BB962C8B-B14F-4D97-AF65-F5344CB8AC3E}">
        <p14:creationId xmlns:p14="http://schemas.microsoft.com/office/powerpoint/2010/main" val="4233903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Exercise </a:t>
            </a:r>
            <a:r>
              <a:rPr lang="de-DE" sz="2879" dirty="0" smtClean="0"/>
              <a:t>3 </a:t>
            </a:r>
            <a:r>
              <a:rPr lang="de-DE" sz="2879" dirty="0"/>
              <a:t>- Controllers and XMLView</a:t>
            </a:r>
            <a:endParaRPr lang="en-US" sz="2879" dirty="0"/>
          </a:p>
        </p:txBody>
      </p:sp>
      <p:sp>
        <p:nvSpPr>
          <p:cNvPr id="4" name="Text Placeholder 5"/>
          <p:cNvSpPr txBox="1">
            <a:spLocks/>
          </p:cNvSpPr>
          <p:nvPr/>
        </p:nvSpPr>
        <p:spPr bwMode="gray">
          <a:xfrm>
            <a:off x="970264" y="1430480"/>
            <a:ext cx="3879489" cy="361117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8507" indent="-308507">
              <a:buClrTx/>
              <a:buSzPct val="100000"/>
              <a:buFont typeface="+mj-lt"/>
              <a:buAutoNum type="arabicPeriod"/>
            </a:pPr>
            <a:r>
              <a:rPr lang="en-US" sz="1440" b="0" dirty="0">
                <a:solidFill>
                  <a:srgbClr val="000000"/>
                </a:solidFill>
              </a:rPr>
              <a:t>Add a method “</a:t>
            </a:r>
            <a:r>
              <a:rPr lang="en-US" sz="1440" b="0" dirty="0" err="1">
                <a:solidFill>
                  <a:srgbClr val="000000"/>
                </a:solidFill>
              </a:rPr>
              <a:t>sayHello</a:t>
            </a:r>
            <a:r>
              <a:rPr lang="en-US" sz="1440" b="0" dirty="0">
                <a:solidFill>
                  <a:srgbClr val="000000"/>
                </a:solidFill>
              </a:rPr>
              <a:t>” to the controller which </a:t>
            </a:r>
            <a:r>
              <a:rPr lang="de-DE" sz="1440" b="0" dirty="0" err="1">
                <a:solidFill>
                  <a:srgbClr val="000000"/>
                </a:solidFill>
              </a:rPr>
              <a:t>shows</a:t>
            </a:r>
            <a:r>
              <a:rPr lang="de-DE" sz="1440" b="0" dirty="0">
                <a:solidFill>
                  <a:srgbClr val="000000"/>
                </a:solidFill>
              </a:rPr>
              <a:t> a </a:t>
            </a:r>
            <a:r>
              <a:rPr lang="de-DE" sz="1440" b="0" dirty="0" err="1">
                <a:solidFill>
                  <a:srgbClr val="000000"/>
                </a:solidFill>
              </a:rPr>
              <a:t>popup</a:t>
            </a:r>
            <a:r>
              <a:rPr lang="de-DE" sz="1440" b="0" dirty="0">
                <a:solidFill>
                  <a:srgbClr val="000000"/>
                </a:solidFill>
              </a:rPr>
              <a:t> </a:t>
            </a:r>
            <a:r>
              <a:rPr lang="de-DE" sz="1440" b="0" dirty="0" err="1">
                <a:solidFill>
                  <a:srgbClr val="000000"/>
                </a:solidFill>
              </a:rPr>
              <a:t>saying</a:t>
            </a:r>
            <a:r>
              <a:rPr lang="de-DE" sz="1440" b="0" dirty="0">
                <a:solidFill>
                  <a:srgbClr val="000000"/>
                </a:solidFill>
              </a:rPr>
              <a:t> </a:t>
            </a:r>
            <a:r>
              <a:rPr lang="en-US" sz="1440" b="0" dirty="0">
                <a:solidFill>
                  <a:srgbClr val="000000"/>
                </a:solidFill>
              </a:rPr>
              <a:t>“Hello World” and let the Button call this method</a:t>
            </a:r>
          </a:p>
          <a:p>
            <a:pPr lvl="3">
              <a:buClr>
                <a:srgbClr val="FFC000"/>
              </a:buClr>
              <a:buFont typeface="Arial" pitchFamily="34" charset="0"/>
              <a:buChar char="•"/>
            </a:pPr>
            <a:r>
              <a:rPr lang="de-DE" sz="1260" dirty="0">
                <a:solidFill>
                  <a:srgbClr val="000000"/>
                </a:solidFill>
              </a:rPr>
              <a:t>Use </a:t>
            </a:r>
            <a:r>
              <a:rPr lang="de-DE" sz="1260" b="1" dirty="0" smtClean="0">
                <a:solidFill>
                  <a:schemeClr val="accent3"/>
                </a:solidFill>
                <a:latin typeface="Consolas" pitchFamily="49" charset="0"/>
                <a:cs typeface="Consolas" pitchFamily="49" charset="0"/>
              </a:rPr>
              <a:t>sap.m.MessageBox.show</a:t>
            </a:r>
            <a:r>
              <a:rPr lang="de-DE" sz="1260" b="1" dirty="0">
                <a:solidFill>
                  <a:schemeClr val="accent3"/>
                </a:solidFill>
                <a:latin typeface="Consolas" pitchFamily="49" charset="0"/>
                <a:cs typeface="Consolas" pitchFamily="49" charset="0"/>
              </a:rPr>
              <a:t>(…)</a:t>
            </a:r>
          </a:p>
          <a:p>
            <a:pPr lvl="3">
              <a:buClr>
                <a:srgbClr val="F0AB00"/>
              </a:buClr>
              <a:buFont typeface="Arial" pitchFamily="34" charset="0"/>
              <a:buChar char="•"/>
            </a:pPr>
            <a:r>
              <a:rPr lang="de-DE" sz="1260" dirty="0" err="1">
                <a:solidFill>
                  <a:srgbClr val="000000"/>
                </a:solidFill>
              </a:rPr>
              <a:t>Extend</a:t>
            </a:r>
            <a:r>
              <a:rPr lang="de-DE" sz="1260" dirty="0">
                <a:solidFill>
                  <a:srgbClr val="000000"/>
                </a:solidFill>
              </a:rPr>
              <a:t> </a:t>
            </a:r>
            <a:r>
              <a:rPr lang="de-DE" sz="1260" dirty="0" err="1">
                <a:solidFill>
                  <a:srgbClr val="000000"/>
                </a:solidFill>
              </a:rPr>
              <a:t>the</a:t>
            </a:r>
            <a:r>
              <a:rPr lang="de-DE" sz="1260" dirty="0">
                <a:solidFill>
                  <a:srgbClr val="000000"/>
                </a:solidFill>
              </a:rPr>
              <a:t> Button </a:t>
            </a:r>
            <a:r>
              <a:rPr lang="de-DE" sz="1260" dirty="0" err="1">
                <a:solidFill>
                  <a:srgbClr val="000000"/>
                </a:solidFill>
              </a:rPr>
              <a:t>definition</a:t>
            </a:r>
            <a:r>
              <a:rPr lang="de-DE" sz="1260" dirty="0">
                <a:solidFill>
                  <a:srgbClr val="000000"/>
                </a:solidFill>
              </a:rPr>
              <a:t> </a:t>
            </a:r>
            <a:r>
              <a:rPr lang="de-DE" sz="1260" dirty="0" err="1">
                <a:solidFill>
                  <a:srgbClr val="000000"/>
                </a:solidFill>
              </a:rPr>
              <a:t>by</a:t>
            </a:r>
            <a:r>
              <a:rPr lang="de-DE" sz="1260" dirty="0">
                <a:solidFill>
                  <a:srgbClr val="000000"/>
                </a:solidFill>
              </a:rPr>
              <a:t>:   </a:t>
            </a:r>
            <a:br>
              <a:rPr lang="de-DE" sz="1260" dirty="0">
                <a:solidFill>
                  <a:srgbClr val="000000"/>
                </a:solidFill>
              </a:rPr>
            </a:br>
            <a:r>
              <a:rPr lang="de-DE" sz="1260" b="1" dirty="0">
                <a:solidFill>
                  <a:schemeClr val="accent3"/>
                </a:solidFill>
                <a:latin typeface="Consolas" pitchFamily="49" charset="0"/>
                <a:cs typeface="Consolas" pitchFamily="49" charset="0"/>
              </a:rPr>
              <a:t>press: </a:t>
            </a:r>
            <a:r>
              <a:rPr lang="de-DE" sz="1260" b="1" dirty="0" err="1">
                <a:solidFill>
                  <a:schemeClr val="accent3"/>
                </a:solidFill>
                <a:latin typeface="Consolas" pitchFamily="49" charset="0"/>
                <a:cs typeface="Consolas" pitchFamily="49" charset="0"/>
              </a:rPr>
              <a:t>oController.sayHello</a:t>
            </a:r>
            <a:endParaRPr lang="de-DE" sz="1260" b="1" dirty="0">
              <a:solidFill>
                <a:schemeClr val="accent3"/>
              </a:solidFill>
              <a:latin typeface="Consolas" pitchFamily="49" charset="0"/>
              <a:cs typeface="Consolas" pitchFamily="49" charset="0"/>
            </a:endParaRPr>
          </a:p>
          <a:p>
            <a:pPr marL="308507" indent="-308507">
              <a:buClrTx/>
              <a:buSzPct val="100000"/>
              <a:buFont typeface="+mj-lt"/>
              <a:buAutoNum type="arabicPeriod"/>
            </a:pPr>
            <a:r>
              <a:rPr lang="de-DE" sz="1440" b="0" dirty="0">
                <a:solidFill>
                  <a:srgbClr val="000000"/>
                </a:solidFill>
              </a:rPr>
              <a:t>Create a new XMLView in the </a:t>
            </a:r>
            <a:r>
              <a:rPr lang="zh-CN" altLang="en-US" sz="1440" b="0" dirty="0" smtClean="0">
                <a:solidFill>
                  <a:srgbClr val="000000"/>
                </a:solidFill>
              </a:rPr>
              <a:t>“</a:t>
            </a:r>
            <a:r>
              <a:rPr lang="de-DE" sz="1440" b="0" dirty="0" smtClean="0">
                <a:solidFill>
                  <a:srgbClr val="000000"/>
                </a:solidFill>
              </a:rPr>
              <a:t>training</a:t>
            </a:r>
            <a:r>
              <a:rPr lang="zh-CN" altLang="en-US" sz="1440" b="0" dirty="0" smtClean="0">
                <a:solidFill>
                  <a:srgbClr val="000000"/>
                </a:solidFill>
              </a:rPr>
              <a:t>” </a:t>
            </a:r>
            <a:r>
              <a:rPr lang="de-DE" sz="1440" b="0" dirty="0" smtClean="0">
                <a:solidFill>
                  <a:srgbClr val="000000"/>
                </a:solidFill>
              </a:rPr>
              <a:t>folder </a:t>
            </a:r>
            <a:r>
              <a:rPr lang="de-DE" sz="1440" b="0" dirty="0">
                <a:solidFill>
                  <a:srgbClr val="000000"/>
                </a:solidFill>
              </a:rPr>
              <a:t>(right-click, </a:t>
            </a:r>
            <a:r>
              <a:rPr lang="zh-CN" altLang="en-US" sz="1440" b="0" dirty="0">
                <a:solidFill>
                  <a:srgbClr val="000000"/>
                </a:solidFill>
              </a:rPr>
              <a:t>“</a:t>
            </a:r>
            <a:r>
              <a:rPr lang="de-DE" sz="1440" b="0" dirty="0" smtClean="0">
                <a:solidFill>
                  <a:srgbClr val="000000"/>
                </a:solidFill>
              </a:rPr>
              <a:t>New…</a:t>
            </a:r>
            <a:r>
              <a:rPr lang="zh-CN" altLang="en-US" sz="1440" b="0" dirty="0" smtClean="0">
                <a:solidFill>
                  <a:srgbClr val="000000"/>
                </a:solidFill>
              </a:rPr>
              <a:t>”</a:t>
            </a:r>
            <a:r>
              <a:rPr lang="de-DE" sz="1440" b="0" dirty="0" smtClean="0">
                <a:solidFill>
                  <a:srgbClr val="000000"/>
                </a:solidFill>
              </a:rPr>
              <a:t> </a:t>
            </a:r>
            <a:r>
              <a:rPr lang="de-DE" sz="1440" b="0" dirty="0">
                <a:solidFill>
                  <a:srgbClr val="000000"/>
                </a:solidFill>
              </a:rPr>
              <a:t>-&gt; </a:t>
            </a:r>
            <a:r>
              <a:rPr lang="zh-CN" altLang="en-US" sz="1440" b="0" dirty="0" smtClean="0">
                <a:solidFill>
                  <a:srgbClr val="000000"/>
                </a:solidFill>
              </a:rPr>
              <a:t>“</a:t>
            </a:r>
            <a:r>
              <a:rPr lang="de-DE" sz="1440" b="0" dirty="0" smtClean="0">
                <a:solidFill>
                  <a:srgbClr val="000000"/>
                </a:solidFill>
              </a:rPr>
              <a:t>View</a:t>
            </a:r>
            <a:r>
              <a:rPr lang="zh-CN" altLang="en-US" sz="1440" b="0" dirty="0">
                <a:solidFill>
                  <a:srgbClr val="000000"/>
                </a:solidFill>
              </a:rPr>
              <a:t>”</a:t>
            </a:r>
            <a:r>
              <a:rPr lang="de-DE" sz="1440" b="0" dirty="0" smtClean="0">
                <a:solidFill>
                  <a:srgbClr val="000000"/>
                </a:solidFill>
              </a:rPr>
              <a:t>), </a:t>
            </a:r>
            <a:r>
              <a:rPr lang="de-DE" sz="1440" b="0" dirty="0">
                <a:solidFill>
                  <a:srgbClr val="000000"/>
                </a:solidFill>
              </a:rPr>
              <a:t>name it </a:t>
            </a:r>
            <a:r>
              <a:rPr lang="zh-CN" altLang="en-US" sz="1440" b="0" dirty="0" smtClean="0">
                <a:solidFill>
                  <a:srgbClr val="000000"/>
                </a:solidFill>
              </a:rPr>
              <a:t>“</a:t>
            </a:r>
            <a:r>
              <a:rPr lang="de-DE" sz="1440" b="0" dirty="0" smtClean="0">
                <a:solidFill>
                  <a:srgbClr val="000000"/>
                </a:solidFill>
              </a:rPr>
              <a:t>xml</a:t>
            </a:r>
            <a:r>
              <a:rPr lang="zh-CN" altLang="en-US" sz="1440" b="0" dirty="0">
                <a:solidFill>
                  <a:srgbClr val="000000"/>
                </a:solidFill>
              </a:rPr>
              <a:t>”</a:t>
            </a:r>
            <a:endParaRPr lang="de-DE" sz="1440" b="0" dirty="0">
              <a:solidFill>
                <a:srgbClr val="000000"/>
              </a:solidFill>
            </a:endParaRPr>
          </a:p>
          <a:p>
            <a:pPr marL="308507" indent="-308507">
              <a:buClrTx/>
              <a:buSzPct val="100000"/>
              <a:buFont typeface="+mj-lt"/>
              <a:buAutoNum type="arabicPeriod"/>
            </a:pPr>
            <a:r>
              <a:rPr lang="de-DE" sz="1440" b="0" dirty="0">
                <a:solidFill>
                  <a:srgbClr val="000000"/>
                </a:solidFill>
              </a:rPr>
              <a:t>Add a Panel with a Button inside to this View, the Button should call the </a:t>
            </a:r>
            <a:r>
              <a:rPr lang="zh-CN" altLang="en-US" sz="1440" b="0" dirty="0" smtClean="0">
                <a:solidFill>
                  <a:srgbClr val="000000"/>
                </a:solidFill>
              </a:rPr>
              <a:t>“</a:t>
            </a:r>
            <a:r>
              <a:rPr lang="de-DE" sz="1440" b="0" dirty="0" smtClean="0">
                <a:solidFill>
                  <a:srgbClr val="000000"/>
                </a:solidFill>
              </a:rPr>
              <a:t>sayHello</a:t>
            </a:r>
            <a:r>
              <a:rPr lang="zh-CN" altLang="en-US" sz="1440" b="0" dirty="0">
                <a:solidFill>
                  <a:srgbClr val="000000"/>
                </a:solidFill>
              </a:rPr>
              <a:t>”</a:t>
            </a:r>
            <a:r>
              <a:rPr lang="de-DE" sz="1440" b="0" dirty="0" smtClean="0">
                <a:solidFill>
                  <a:srgbClr val="000000"/>
                </a:solidFill>
              </a:rPr>
              <a:t> </a:t>
            </a:r>
            <a:r>
              <a:rPr lang="de-DE" sz="1440" b="0" dirty="0">
                <a:solidFill>
                  <a:srgbClr val="000000"/>
                </a:solidFill>
              </a:rPr>
              <a:t>method of the XMLView controller</a:t>
            </a:r>
          </a:p>
          <a:p>
            <a:pPr lvl="3">
              <a:buClr>
                <a:srgbClr val="F0AB00"/>
              </a:buClr>
              <a:buFont typeface="Arial" pitchFamily="34" charset="0"/>
              <a:buChar char="•"/>
            </a:pPr>
            <a:r>
              <a:rPr lang="en-US" sz="1260" b="1" dirty="0">
                <a:solidFill>
                  <a:schemeClr val="accent3"/>
                </a:solidFill>
                <a:latin typeface="Consolas" pitchFamily="49" charset="0"/>
                <a:cs typeface="Consolas" pitchFamily="49" charset="0"/>
              </a:rPr>
              <a:t>&lt;Button text="Hello World“ press="</a:t>
            </a:r>
            <a:r>
              <a:rPr lang="en-US" sz="1260" b="1" dirty="0" err="1">
                <a:solidFill>
                  <a:schemeClr val="accent3"/>
                </a:solidFill>
                <a:latin typeface="Consolas" pitchFamily="49" charset="0"/>
                <a:cs typeface="Consolas" pitchFamily="49" charset="0"/>
              </a:rPr>
              <a:t>sayHello</a:t>
            </a:r>
            <a:r>
              <a:rPr lang="en-US" sz="1260" b="1" dirty="0">
                <a:solidFill>
                  <a:schemeClr val="accent3"/>
                </a:solidFill>
                <a:latin typeface="Consolas" pitchFamily="49" charset="0"/>
                <a:cs typeface="Consolas" pitchFamily="49" charset="0"/>
              </a:rPr>
              <a:t>" /&gt;</a:t>
            </a:r>
            <a:endParaRPr lang="de-DE" sz="1260" b="1" dirty="0">
              <a:solidFill>
                <a:schemeClr val="accent3"/>
              </a:solidFill>
              <a:latin typeface="Consolas" pitchFamily="49" charset="0"/>
              <a:cs typeface="Consolas" pitchFamily="49" charset="0"/>
            </a:endParaRPr>
          </a:p>
          <a:p>
            <a:pPr marL="308507" indent="-308507">
              <a:buClrTx/>
              <a:buSzPct val="100000"/>
              <a:buFont typeface="+mj-lt"/>
              <a:buAutoNum type="arabicPeriod"/>
            </a:pPr>
            <a:r>
              <a:rPr lang="de-DE" sz="1440" b="0" dirty="0">
                <a:solidFill>
                  <a:srgbClr val="000000"/>
                </a:solidFill>
              </a:rPr>
              <a:t>Add </a:t>
            </a:r>
            <a:r>
              <a:rPr lang="de-DE" sz="1440" b="0" dirty="0" err="1">
                <a:solidFill>
                  <a:srgbClr val="000000"/>
                </a:solidFill>
              </a:rPr>
              <a:t>the</a:t>
            </a:r>
            <a:r>
              <a:rPr lang="de-DE" sz="1440" b="0" dirty="0">
                <a:solidFill>
                  <a:srgbClr val="000000"/>
                </a:solidFill>
              </a:rPr>
              <a:t> same </a:t>
            </a:r>
            <a:r>
              <a:rPr lang="de-DE" sz="1440" b="0" dirty="0" err="1">
                <a:solidFill>
                  <a:srgbClr val="000000"/>
                </a:solidFill>
              </a:rPr>
              <a:t>sayHello</a:t>
            </a:r>
            <a:r>
              <a:rPr lang="de-DE" sz="1440" b="0" dirty="0">
                <a:solidFill>
                  <a:srgbClr val="000000"/>
                </a:solidFill>
              </a:rPr>
              <a:t> </a:t>
            </a:r>
            <a:r>
              <a:rPr lang="de-DE" sz="1440" b="0" dirty="0" err="1">
                <a:solidFill>
                  <a:srgbClr val="000000"/>
                </a:solidFill>
              </a:rPr>
              <a:t>method</a:t>
            </a:r>
            <a:r>
              <a:rPr lang="de-DE" sz="1440" b="0" dirty="0">
                <a:solidFill>
                  <a:srgbClr val="000000"/>
                </a:solidFill>
              </a:rPr>
              <a:t> </a:t>
            </a:r>
            <a:r>
              <a:rPr lang="de-DE" sz="1440" b="0" dirty="0" err="1">
                <a:solidFill>
                  <a:srgbClr val="000000"/>
                </a:solidFill>
              </a:rPr>
              <a:t>to</a:t>
            </a:r>
            <a:r>
              <a:rPr lang="de-DE" sz="1440" b="0" dirty="0">
                <a:solidFill>
                  <a:srgbClr val="000000"/>
                </a:solidFill>
              </a:rPr>
              <a:t> </a:t>
            </a:r>
            <a:r>
              <a:rPr lang="de-DE" sz="1440" b="0" dirty="0" err="1">
                <a:solidFill>
                  <a:srgbClr val="000000"/>
                </a:solidFill>
              </a:rPr>
              <a:t>the</a:t>
            </a:r>
            <a:r>
              <a:rPr lang="de-DE" sz="1440" b="0" dirty="0">
                <a:solidFill>
                  <a:srgbClr val="000000"/>
                </a:solidFill>
              </a:rPr>
              <a:t> </a:t>
            </a:r>
            <a:r>
              <a:rPr lang="de-DE" sz="1440" b="0" dirty="0" err="1">
                <a:solidFill>
                  <a:srgbClr val="000000"/>
                </a:solidFill>
              </a:rPr>
              <a:t>xml</a:t>
            </a:r>
            <a:r>
              <a:rPr lang="de-DE" sz="1440" b="0" dirty="0">
                <a:solidFill>
                  <a:srgbClr val="000000"/>
                </a:solidFill>
              </a:rPr>
              <a:t> </a:t>
            </a:r>
            <a:r>
              <a:rPr lang="de-DE" sz="1440" b="0" dirty="0" err="1">
                <a:solidFill>
                  <a:srgbClr val="000000"/>
                </a:solidFill>
              </a:rPr>
              <a:t>controller</a:t>
            </a:r>
            <a:endParaRPr lang="de-DE" sz="1440" b="0" dirty="0">
              <a:solidFill>
                <a:srgbClr val="0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687" y="1430480"/>
            <a:ext cx="3503415" cy="1481382"/>
          </a:xfrm>
          <a:prstGeom prst="rect">
            <a:avLst/>
          </a:prstGeom>
          <a:ln>
            <a:solidFill>
              <a:schemeClr val="bg1">
                <a:lumMod val="50000"/>
              </a:schemeClr>
            </a:solidFill>
          </a:ln>
          <a:effectLst>
            <a:innerShdw blurRad="114300">
              <a:prstClr val="black"/>
            </a:innerShdw>
          </a:effectLst>
        </p:spPr>
      </p:pic>
      <p:sp>
        <p:nvSpPr>
          <p:cNvPr id="6" name="Text Placeholder 5_"/>
          <p:cNvSpPr txBox="1">
            <a:spLocks/>
          </p:cNvSpPr>
          <p:nvPr/>
        </p:nvSpPr>
        <p:spPr bwMode="gray">
          <a:xfrm>
            <a:off x="5638687" y="3095769"/>
            <a:ext cx="3749271" cy="229986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8507" indent="-308507">
              <a:buClrTx/>
              <a:buSzPct val="100000"/>
              <a:buFont typeface="+mj-lt"/>
              <a:buAutoNum type="arabicPeriod" startAt="5"/>
            </a:pPr>
            <a:r>
              <a:rPr lang="de-DE" sz="1440" b="0" dirty="0">
                <a:solidFill>
                  <a:srgbClr val="000000"/>
                </a:solidFill>
              </a:rPr>
              <a:t>Add a </a:t>
            </a:r>
            <a:r>
              <a:rPr lang="de-DE" sz="1440" b="0" dirty="0" err="1">
                <a:solidFill>
                  <a:srgbClr val="000000"/>
                </a:solidFill>
              </a:rPr>
              <a:t>new</a:t>
            </a:r>
            <a:r>
              <a:rPr lang="de-DE" sz="1440" b="0" dirty="0">
                <a:solidFill>
                  <a:srgbClr val="000000"/>
                </a:solidFill>
              </a:rPr>
              <a:t> </a:t>
            </a:r>
            <a:r>
              <a:rPr lang="de-DE" sz="1440" b="0" dirty="0" err="1">
                <a:solidFill>
                  <a:srgbClr val="000000"/>
                </a:solidFill>
              </a:rPr>
              <a:t>workset</a:t>
            </a:r>
            <a:r>
              <a:rPr lang="de-DE" sz="1440" b="0" dirty="0">
                <a:solidFill>
                  <a:srgbClr val="000000"/>
                </a:solidFill>
              </a:rPr>
              <a:t> item </a:t>
            </a:r>
            <a:r>
              <a:rPr lang="de-DE" sz="1440" b="0" dirty="0" err="1">
                <a:solidFill>
                  <a:srgbClr val="000000"/>
                </a:solidFill>
              </a:rPr>
              <a:t>to</a:t>
            </a:r>
            <a:r>
              <a:rPr lang="de-DE" sz="1440" b="0" dirty="0">
                <a:solidFill>
                  <a:srgbClr val="000000"/>
                </a:solidFill>
              </a:rPr>
              <a:t> </a:t>
            </a:r>
            <a:r>
              <a:rPr lang="de-DE" sz="1440" b="0" dirty="0" err="1">
                <a:solidFill>
                  <a:srgbClr val="000000"/>
                </a:solidFill>
              </a:rPr>
              <a:t>the</a:t>
            </a:r>
            <a:r>
              <a:rPr lang="de-DE" sz="1440" b="0" dirty="0">
                <a:solidFill>
                  <a:srgbClr val="000000"/>
                </a:solidFill>
              </a:rPr>
              <a:t> Shell </a:t>
            </a:r>
            <a:br>
              <a:rPr lang="de-DE" sz="1440" b="0" dirty="0">
                <a:solidFill>
                  <a:srgbClr val="000000"/>
                </a:solidFill>
              </a:rPr>
            </a:br>
            <a:r>
              <a:rPr lang="de-DE" sz="1440" b="0" dirty="0">
                <a:solidFill>
                  <a:srgbClr val="000000"/>
                </a:solidFill>
              </a:rPr>
              <a:t>(</a:t>
            </a:r>
            <a:r>
              <a:rPr lang="de-DE" sz="1440" b="0" dirty="0" err="1">
                <a:solidFill>
                  <a:srgbClr val="000000"/>
                </a:solidFill>
              </a:rPr>
              <a:t>key</a:t>
            </a:r>
            <a:r>
              <a:rPr lang="de-DE" sz="1440" b="0" dirty="0">
                <a:solidFill>
                  <a:srgbClr val="000000"/>
                </a:solidFill>
              </a:rPr>
              <a:t>: </a:t>
            </a:r>
            <a:r>
              <a:rPr lang="de-DE" sz="1440" b="0" dirty="0" err="1">
                <a:solidFill>
                  <a:srgbClr val="000000"/>
                </a:solidFill>
              </a:rPr>
              <a:t>xml</a:t>
            </a:r>
            <a:r>
              <a:rPr lang="de-DE" sz="1440" b="0" dirty="0">
                <a:solidFill>
                  <a:srgbClr val="000000"/>
                </a:solidFill>
              </a:rPr>
              <a:t>, </a:t>
            </a:r>
            <a:r>
              <a:rPr lang="de-DE" sz="1440" b="0" dirty="0" err="1">
                <a:solidFill>
                  <a:srgbClr val="000000"/>
                </a:solidFill>
              </a:rPr>
              <a:t>text</a:t>
            </a:r>
            <a:r>
              <a:rPr lang="de-DE" sz="1440" b="0" dirty="0">
                <a:solidFill>
                  <a:srgbClr val="000000"/>
                </a:solidFill>
              </a:rPr>
              <a:t>: </a:t>
            </a:r>
            <a:r>
              <a:rPr lang="de-DE" sz="1440" b="0" dirty="0" err="1">
                <a:solidFill>
                  <a:srgbClr val="000000"/>
                </a:solidFill>
              </a:rPr>
              <a:t>XMLView</a:t>
            </a:r>
            <a:r>
              <a:rPr lang="de-DE" sz="1440" b="0" dirty="0">
                <a:solidFill>
                  <a:srgbClr val="000000"/>
                </a:solidFill>
              </a:rPr>
              <a:t>)</a:t>
            </a:r>
          </a:p>
          <a:p>
            <a:pPr marL="308507" indent="-308507">
              <a:buClrTx/>
              <a:buSzPct val="100000"/>
              <a:buFont typeface="+mj-lt"/>
              <a:buAutoNum type="arabicPeriod" startAt="5"/>
            </a:pPr>
            <a:r>
              <a:rPr lang="de-DE" sz="1440" b="0" dirty="0">
                <a:solidFill>
                  <a:srgbClr val="000000"/>
                </a:solidFill>
              </a:rPr>
              <a:t>Create </a:t>
            </a:r>
            <a:r>
              <a:rPr lang="de-DE" sz="1440" b="0" dirty="0" err="1">
                <a:solidFill>
                  <a:srgbClr val="000000"/>
                </a:solidFill>
              </a:rPr>
              <a:t>the</a:t>
            </a:r>
            <a:r>
              <a:rPr lang="de-DE" sz="1440" b="0" dirty="0">
                <a:solidFill>
                  <a:srgbClr val="000000"/>
                </a:solidFill>
              </a:rPr>
              <a:t> View </a:t>
            </a:r>
            <a:r>
              <a:rPr lang="de-DE" sz="1440" b="0" dirty="0" err="1">
                <a:solidFill>
                  <a:srgbClr val="000000"/>
                </a:solidFill>
              </a:rPr>
              <a:t>and</a:t>
            </a:r>
            <a:r>
              <a:rPr lang="de-DE" sz="1440" b="0" dirty="0">
                <a:solidFill>
                  <a:srgbClr val="000000"/>
                </a:solidFill>
              </a:rPr>
              <a:t> </a:t>
            </a:r>
            <a:r>
              <a:rPr lang="de-DE" sz="1440" b="0" dirty="0" err="1">
                <a:solidFill>
                  <a:srgbClr val="000000"/>
                </a:solidFill>
              </a:rPr>
              <a:t>assign</a:t>
            </a:r>
            <a:r>
              <a:rPr lang="de-DE" sz="1440" b="0" dirty="0">
                <a:solidFill>
                  <a:srgbClr val="000000"/>
                </a:solidFill>
              </a:rPr>
              <a:t> </a:t>
            </a:r>
            <a:r>
              <a:rPr lang="de-DE" sz="1440" b="0" dirty="0" err="1">
                <a:solidFill>
                  <a:srgbClr val="000000"/>
                </a:solidFill>
              </a:rPr>
              <a:t>it</a:t>
            </a:r>
            <a:r>
              <a:rPr lang="de-DE" sz="1440" b="0" dirty="0">
                <a:solidFill>
                  <a:srgbClr val="000000"/>
                </a:solidFill>
              </a:rPr>
              <a:t> </a:t>
            </a:r>
            <a:r>
              <a:rPr lang="de-DE" sz="1440" b="0" dirty="0" err="1">
                <a:solidFill>
                  <a:srgbClr val="000000"/>
                </a:solidFill>
              </a:rPr>
              <a:t>to</a:t>
            </a:r>
            <a:r>
              <a:rPr lang="de-DE" sz="1440" b="0" dirty="0">
                <a:solidFill>
                  <a:srgbClr val="000000"/>
                </a:solidFill>
              </a:rPr>
              <a:t> mContent.xml</a:t>
            </a:r>
          </a:p>
          <a:p>
            <a:pPr lvl="3">
              <a:buClr>
                <a:srgbClr val="F0AB00"/>
              </a:buClr>
              <a:buFont typeface="Arial" pitchFamily="34" charset="0"/>
              <a:buChar char="•"/>
            </a:pPr>
            <a:r>
              <a:rPr lang="de-DE" sz="1260" b="1" dirty="0" err="1">
                <a:solidFill>
                  <a:schemeClr val="accent3"/>
                </a:solidFill>
                <a:latin typeface="Consolas" pitchFamily="49" charset="0"/>
                <a:cs typeface="Consolas" pitchFamily="49" charset="0"/>
              </a:rPr>
              <a:t>sap.ui.view</a:t>
            </a:r>
            <a:r>
              <a:rPr lang="de-DE" sz="1260" b="1" dirty="0">
                <a:solidFill>
                  <a:schemeClr val="accent3"/>
                </a:solidFill>
                <a:latin typeface="Consolas" pitchFamily="49" charset="0"/>
                <a:cs typeface="Consolas" pitchFamily="49" charset="0"/>
              </a:rPr>
              <a:t>({</a:t>
            </a:r>
            <a:r>
              <a:rPr lang="de-DE" sz="1260" b="1" dirty="0" err="1">
                <a:solidFill>
                  <a:schemeClr val="accent3"/>
                </a:solidFill>
                <a:latin typeface="Consolas" pitchFamily="49" charset="0"/>
                <a:cs typeface="Consolas" pitchFamily="49" charset="0"/>
              </a:rPr>
              <a:t>viewName</a:t>
            </a:r>
            <a:r>
              <a:rPr lang="de-DE" sz="1260" b="1" dirty="0">
                <a:solidFill>
                  <a:schemeClr val="accent3"/>
                </a:solidFill>
                <a:latin typeface="Consolas" pitchFamily="49" charset="0"/>
                <a:cs typeface="Consolas" pitchFamily="49" charset="0"/>
              </a:rPr>
              <a:t>:"training.xml", </a:t>
            </a:r>
            <a:r>
              <a:rPr lang="de-DE" sz="1260" b="1" dirty="0" err="1">
                <a:solidFill>
                  <a:schemeClr val="accent3"/>
                </a:solidFill>
                <a:latin typeface="Consolas" pitchFamily="49" charset="0"/>
                <a:cs typeface="Consolas" pitchFamily="49" charset="0"/>
              </a:rPr>
              <a:t>type:sap.ui.core.mvc.ViewType.XML</a:t>
            </a:r>
            <a:r>
              <a:rPr lang="de-DE" sz="1260" b="1" dirty="0">
                <a:solidFill>
                  <a:schemeClr val="accent3"/>
                </a:solidFill>
                <a:latin typeface="Consolas" pitchFamily="49" charset="0"/>
                <a:cs typeface="Consolas" pitchFamily="49" charset="0"/>
              </a:rPr>
              <a:t>});</a:t>
            </a:r>
          </a:p>
          <a:p>
            <a:pPr marL="308507" indent="-308507">
              <a:buClrTx/>
              <a:buSzPct val="100000"/>
              <a:buFont typeface="+mj-lt"/>
              <a:buAutoNum type="arabicPeriod" startAt="5"/>
            </a:pPr>
            <a:r>
              <a:rPr lang="de-DE" sz="1440" b="0" dirty="0">
                <a:solidFill>
                  <a:srgbClr val="000000"/>
                </a:solidFill>
              </a:rPr>
              <a:t> Optional: </a:t>
            </a:r>
            <a:r>
              <a:rPr lang="de-DE" sz="1440" b="0" dirty="0" err="1">
                <a:solidFill>
                  <a:srgbClr val="000000"/>
                </a:solidFill>
              </a:rPr>
              <a:t>add</a:t>
            </a:r>
            <a:r>
              <a:rPr lang="de-DE" sz="1440" b="0" dirty="0">
                <a:solidFill>
                  <a:srgbClr val="000000"/>
                </a:solidFill>
              </a:rPr>
              <a:t> </a:t>
            </a:r>
            <a:r>
              <a:rPr lang="de-DE" sz="1440" b="0" dirty="0" err="1">
                <a:solidFill>
                  <a:srgbClr val="000000"/>
                </a:solidFill>
              </a:rPr>
              <a:t>some</a:t>
            </a:r>
            <a:r>
              <a:rPr lang="de-DE" sz="1440" b="0" dirty="0">
                <a:solidFill>
                  <a:srgbClr val="000000"/>
                </a:solidFill>
              </a:rPr>
              <a:t> pure HTML </a:t>
            </a:r>
            <a:r>
              <a:rPr lang="de-DE" sz="1440" b="0" dirty="0" err="1">
                <a:solidFill>
                  <a:srgbClr val="000000"/>
                </a:solidFill>
              </a:rPr>
              <a:t>to</a:t>
            </a:r>
            <a:r>
              <a:rPr lang="de-DE" sz="1440" b="0" dirty="0">
                <a:solidFill>
                  <a:srgbClr val="000000"/>
                </a:solidFill>
              </a:rPr>
              <a:t> </a:t>
            </a:r>
            <a:r>
              <a:rPr lang="de-DE" sz="1440" b="0" dirty="0" err="1">
                <a:solidFill>
                  <a:srgbClr val="000000"/>
                </a:solidFill>
              </a:rPr>
              <a:t>the</a:t>
            </a:r>
            <a:r>
              <a:rPr lang="de-DE" sz="1440" b="0" dirty="0">
                <a:solidFill>
                  <a:srgbClr val="000000"/>
                </a:solidFill>
              </a:rPr>
              <a:t> </a:t>
            </a:r>
            <a:r>
              <a:rPr lang="de-DE" sz="1440" b="0" dirty="0" err="1">
                <a:solidFill>
                  <a:srgbClr val="000000"/>
                </a:solidFill>
              </a:rPr>
              <a:t>XMLView</a:t>
            </a:r>
            <a:r>
              <a:rPr lang="de-DE" sz="1440" b="0" dirty="0">
                <a:solidFill>
                  <a:srgbClr val="000000"/>
                </a:solidFill>
              </a:rPr>
              <a:t> („</a:t>
            </a:r>
            <a:r>
              <a:rPr lang="de-DE" sz="1440" b="0" dirty="0" err="1">
                <a:solidFill>
                  <a:srgbClr val="000000"/>
                </a:solidFill>
              </a:rPr>
              <a:t>html</a:t>
            </a:r>
            <a:r>
              <a:rPr lang="de-DE" sz="1440" b="0" dirty="0">
                <a:solidFill>
                  <a:srgbClr val="000000"/>
                </a:solidFill>
              </a:rPr>
              <a:t>“ </a:t>
            </a:r>
            <a:r>
              <a:rPr lang="de-DE" sz="1440" b="0" dirty="0" err="1">
                <a:solidFill>
                  <a:srgbClr val="000000"/>
                </a:solidFill>
              </a:rPr>
              <a:t>namespace</a:t>
            </a:r>
            <a:r>
              <a:rPr lang="de-DE" sz="1440" b="0" dirty="0">
                <a:solidFill>
                  <a:srgbClr val="000000"/>
                </a:solidFill>
              </a:rPr>
              <a:t>)</a:t>
            </a:r>
          </a:p>
        </p:txBody>
      </p:sp>
      <p:sp>
        <p:nvSpPr>
          <p:cNvPr id="7" name="Rounded Rectangle 6">
            <a:hlinkClick r:id="rId3" action="ppaction://hlinksldjump" highlightClick="1"/>
          </p:cNvPr>
          <p:cNvSpPr/>
          <p:nvPr/>
        </p:nvSpPr>
        <p:spPr bwMode="gray">
          <a:xfrm>
            <a:off x="7522491" y="5395633"/>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Solution</a:t>
            </a:r>
          </a:p>
        </p:txBody>
      </p:sp>
    </p:spTree>
    <p:extLst>
      <p:ext uri="{BB962C8B-B14F-4D97-AF65-F5344CB8AC3E}">
        <p14:creationId xmlns:p14="http://schemas.microsoft.com/office/powerpoint/2010/main" val="2777896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rgbClr val="A80163"/>
                </a:solidFill>
                <a:ea typeface="+mj-ea"/>
                <a:cs typeface="+mj-cs"/>
              </a:rPr>
              <a:t>SAPUI5 Overview</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10055176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07" y="1354162"/>
            <a:ext cx="7575904" cy="903491"/>
          </a:xfrm>
          <a:prstGeom prst="rect">
            <a:avLst/>
          </a:prstGeom>
          <a:ln>
            <a:solidFill>
              <a:schemeClr val="bg1">
                <a:lumMod val="50000"/>
              </a:schemeClr>
            </a:solidFill>
          </a:ln>
          <a:effectLst>
            <a:innerShdw blurRad="114300">
              <a:prstClr val="black"/>
            </a:innerShdw>
          </a:effectLst>
        </p:spPr>
      </p:pic>
      <p:sp>
        <p:nvSpPr>
          <p:cNvPr id="14" name="Rectangle 13"/>
          <p:cNvSpPr/>
          <p:nvPr/>
        </p:nvSpPr>
        <p:spPr bwMode="gray">
          <a:xfrm>
            <a:off x="7730157" y="1576984"/>
            <a:ext cx="1404288"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15" name="Text Placeholder 5"/>
          <p:cNvSpPr txBox="1">
            <a:spLocks/>
          </p:cNvSpPr>
          <p:nvPr/>
        </p:nvSpPr>
        <p:spPr bwMode="gray">
          <a:xfrm>
            <a:off x="7885624" y="1670370"/>
            <a:ext cx="1155747"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spcBef>
                <a:spcPts val="0"/>
              </a:spcBef>
              <a:buClr>
                <a:srgbClr val="F0AB00"/>
              </a:buClr>
            </a:pPr>
            <a:r>
              <a:rPr lang="de-DE" sz="1440" dirty="0">
                <a:solidFill>
                  <a:srgbClr val="000000"/>
                </a:solidFill>
              </a:rPr>
              <a:t>controller.js</a:t>
            </a:r>
            <a:endParaRPr lang="de-DE" sz="1440" b="1" dirty="0">
              <a:solidFill>
                <a:srgbClr val="000000"/>
              </a:solidFill>
              <a:latin typeface="Courier New" pitchFamily="49" charset="0"/>
              <a:cs typeface="Courier New" pitchFamily="49" charset="0"/>
            </a:endParaRPr>
          </a:p>
        </p:txBody>
      </p:sp>
      <p:sp>
        <p:nvSpPr>
          <p:cNvPr id="4" name="Rounded Rectangle 3">
            <a:hlinkClick r:id="rId4" action="ppaction://hlinksldjump" highlightClick="1"/>
          </p:cNvPr>
          <p:cNvSpPr/>
          <p:nvPr/>
        </p:nvSpPr>
        <p:spPr bwMode="gray">
          <a:xfrm>
            <a:off x="7590398" y="4666976"/>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ea typeface="Arial Unicode MS" pitchFamily="34" charset="-128"/>
                <a:cs typeface="Arial Unicode MS" pitchFamily="34" charset="-128"/>
              </a:rPr>
              <a:t>Back </a:t>
            </a:r>
          </a:p>
        </p:txBody>
      </p:sp>
      <p:sp>
        <p:nvSpPr>
          <p:cNvPr id="5" name="Title 4"/>
          <p:cNvSpPr>
            <a:spLocks noGrp="1"/>
          </p:cNvSpPr>
          <p:nvPr>
            <p:ph type="title"/>
          </p:nvPr>
        </p:nvSpPr>
        <p:spPr>
          <a:xfrm>
            <a:off x="490866" y="564155"/>
            <a:ext cx="7644188" cy="382662"/>
          </a:xfrm>
        </p:spPr>
        <p:txBody>
          <a:bodyPr/>
          <a:lstStyle/>
          <a:p>
            <a:r>
              <a:rPr lang="en-GB" sz="2879" dirty="0"/>
              <a:t>Solution for Exercise </a:t>
            </a:r>
            <a:r>
              <a:rPr lang="en-GB" sz="2879" dirty="0" smtClean="0"/>
              <a:t>3</a:t>
            </a:r>
            <a:r>
              <a:rPr lang="en-US" dirty="0"/>
              <a:t/>
            </a:r>
            <a:br>
              <a:rPr lang="en-US" dirty="0"/>
            </a:br>
            <a:endParaRPr lang="de-DE"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394" y="2863188"/>
            <a:ext cx="7586517" cy="958671"/>
          </a:xfrm>
          <a:prstGeom prst="rect">
            <a:avLst/>
          </a:prstGeom>
          <a:ln>
            <a:solidFill>
              <a:schemeClr val="bg1">
                <a:lumMod val="50000"/>
              </a:schemeClr>
            </a:solidFill>
          </a:ln>
          <a:effectLst>
            <a:innerShdw blurRad="114300">
              <a:prstClr val="black"/>
            </a:innerShdw>
          </a:effectLst>
        </p:spPr>
      </p:pic>
      <p:sp>
        <p:nvSpPr>
          <p:cNvPr id="17" name="Rectangle 16"/>
          <p:cNvSpPr/>
          <p:nvPr/>
        </p:nvSpPr>
        <p:spPr bwMode="gray">
          <a:xfrm>
            <a:off x="7730156" y="3137431"/>
            <a:ext cx="1404288"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18" name="Text Placeholder 5_"/>
          <p:cNvSpPr txBox="1">
            <a:spLocks/>
          </p:cNvSpPr>
          <p:nvPr/>
        </p:nvSpPr>
        <p:spPr bwMode="gray">
          <a:xfrm>
            <a:off x="7885623" y="3289584"/>
            <a:ext cx="1155747"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spcBef>
                <a:spcPts val="0"/>
              </a:spcBef>
              <a:buClr>
                <a:srgbClr val="F0AB00"/>
              </a:buClr>
            </a:pPr>
            <a:r>
              <a:rPr lang="de-DE" sz="1440" dirty="0">
                <a:solidFill>
                  <a:srgbClr val="000000"/>
                </a:solidFill>
              </a:rPr>
              <a:t>xml.view.xml</a:t>
            </a:r>
            <a:endParaRPr lang="de-DE" sz="1440" b="1" dirty="0">
              <a:solidFill>
                <a:srgbClr val="000000"/>
              </a:solidFill>
              <a:latin typeface="Courier New" pitchFamily="49" charset="0"/>
              <a:cs typeface="Courier New" pitchFamily="49"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393" y="2876804"/>
            <a:ext cx="7586517" cy="958671"/>
          </a:xfrm>
          <a:prstGeom prst="rect">
            <a:avLst/>
          </a:prstGeom>
          <a:ln>
            <a:solidFill>
              <a:schemeClr val="bg1">
                <a:lumMod val="50000"/>
              </a:schemeClr>
            </a:solidFill>
          </a:ln>
          <a:effectLst>
            <a:innerShdw blurRad="114300">
              <a:prstClr val="black"/>
            </a:innerShdw>
          </a:effectLst>
        </p:spPr>
      </p:pic>
      <p:sp>
        <p:nvSpPr>
          <p:cNvPr id="23" name="Rectangle 22"/>
          <p:cNvSpPr/>
          <p:nvPr/>
        </p:nvSpPr>
        <p:spPr bwMode="gray">
          <a:xfrm>
            <a:off x="7740769" y="3084491"/>
            <a:ext cx="1404288"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ea typeface="Arial Unicode MS" pitchFamily="34" charset="-128"/>
              <a:cs typeface="Arial Unicode MS" pitchFamily="34" charset="-128"/>
            </a:endParaRPr>
          </a:p>
        </p:txBody>
      </p:sp>
      <p:sp>
        <p:nvSpPr>
          <p:cNvPr id="24" name="Text Placeholder 5__"/>
          <p:cNvSpPr txBox="1">
            <a:spLocks/>
          </p:cNvSpPr>
          <p:nvPr/>
        </p:nvSpPr>
        <p:spPr bwMode="gray">
          <a:xfrm>
            <a:off x="7896236" y="3236644"/>
            <a:ext cx="1155747"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spcBef>
                <a:spcPts val="0"/>
              </a:spcBef>
              <a:buClr>
                <a:srgbClr val="F0AB00"/>
              </a:buClr>
            </a:pPr>
            <a:r>
              <a:rPr lang="de-DE" sz="1440" dirty="0">
                <a:solidFill>
                  <a:srgbClr val="000000"/>
                </a:solidFill>
              </a:rPr>
              <a:t>xml.view.xml</a:t>
            </a:r>
            <a:endParaRPr lang="de-DE" sz="1440" b="1"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173556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File Location Logic</a:t>
            </a:r>
            <a:endParaRPr lang="en-US" sz="2879" dirty="0">
              <a:solidFill>
                <a:schemeClr val="accent1"/>
              </a:solidFill>
            </a:endParaRPr>
          </a:p>
        </p:txBody>
      </p:sp>
      <p:sp>
        <p:nvSpPr>
          <p:cNvPr id="3" name="Text Placeholder 2"/>
          <p:cNvSpPr>
            <a:spLocks noGrp="1"/>
          </p:cNvSpPr>
          <p:nvPr>
            <p:ph type="body" sz="quarter" idx="10"/>
          </p:nvPr>
        </p:nvSpPr>
        <p:spPr/>
        <p:txBody>
          <a:bodyPr/>
          <a:lstStyle/>
          <a:p>
            <a:pPr lvl="1">
              <a:spcBef>
                <a:spcPts val="1458"/>
              </a:spcBef>
            </a:pPr>
            <a:r>
              <a:rPr lang="en-GB" sz="1600" dirty="0" smtClean="0"/>
              <a:t>Controllers and views </a:t>
            </a:r>
            <a:r>
              <a:rPr lang="en-GB" sz="1600" dirty="0"/>
              <a:t>use the </a:t>
            </a:r>
            <a:r>
              <a:rPr lang="en-GB" sz="1600" dirty="0">
                <a:hlinkClick r:id="rId3"/>
              </a:rPr>
              <a:t>require/declare</a:t>
            </a:r>
            <a:r>
              <a:rPr lang="en-GB" sz="1600" dirty="0"/>
              <a:t> logic, so if a controller is referenced like </a:t>
            </a:r>
            <a:r>
              <a:rPr lang="en-GB" sz="1600" dirty="0" smtClean="0"/>
              <a:t>this: </a:t>
            </a:r>
          </a:p>
          <a:p>
            <a:pPr lvl="1">
              <a:spcBef>
                <a:spcPts val="1458"/>
              </a:spcBef>
            </a:pPr>
            <a:endParaRPr lang="en-GB" dirty="0"/>
          </a:p>
          <a:p>
            <a:pPr lvl="1">
              <a:spcBef>
                <a:spcPts val="1458"/>
              </a:spcBef>
            </a:pPr>
            <a:endParaRPr lang="en-GB" dirty="0" smtClean="0"/>
          </a:p>
          <a:p>
            <a:pPr lvl="1">
              <a:spcBef>
                <a:spcPts val="1458"/>
              </a:spcBef>
            </a:pPr>
            <a:endParaRPr lang="en-GB" dirty="0"/>
          </a:p>
          <a:p>
            <a:r>
              <a:rPr lang="en-GB" sz="1600" b="0" dirty="0" smtClean="0"/>
              <a:t>UI5 </a:t>
            </a:r>
            <a:r>
              <a:rPr lang="en-GB" sz="1600" b="0" dirty="0"/>
              <a:t>then checks if you already have defined the controller like this in one of your already processed application </a:t>
            </a:r>
            <a:r>
              <a:rPr lang="en-GB" sz="1600" b="0" dirty="0" smtClean="0"/>
              <a:t>sources</a:t>
            </a:r>
          </a:p>
          <a:p>
            <a:endParaRPr lang="en-GB" b="0" dirty="0"/>
          </a:p>
          <a:p>
            <a:endParaRPr lang="en-GB" b="0" dirty="0"/>
          </a:p>
          <a:p>
            <a:pPr marL="0" indent="0">
              <a:buNone/>
            </a:pPr>
            <a:endParaRPr lang="en-GB" sz="1440" dirty="0">
              <a:latin typeface="Consolas" pitchFamily="49" charset="0"/>
              <a:cs typeface="Consolas" pitchFamily="49" charset="0"/>
            </a:endParaRPr>
          </a:p>
          <a:p>
            <a:endParaRPr lang="de-DE" b="0" dirty="0"/>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428" y="1902563"/>
            <a:ext cx="7532714" cy="536970"/>
          </a:xfrm>
          <a:prstGeom prst="rect">
            <a:avLst/>
          </a:prstGeom>
          <a:effectLst>
            <a:innerShdw blurRad="114300">
              <a:prstClr val="black"/>
            </a:inn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2428" y="3593540"/>
            <a:ext cx="7532714" cy="669404"/>
          </a:xfrm>
          <a:prstGeom prst="rect">
            <a:avLst/>
          </a:prstGeom>
          <a:effectLst>
            <a:innerShdw blurRad="114300">
              <a:prstClr val="black"/>
            </a:innerShdw>
          </a:effectLst>
        </p:spPr>
      </p:pic>
    </p:spTree>
    <p:extLst>
      <p:ext uri="{BB962C8B-B14F-4D97-AF65-F5344CB8AC3E}">
        <p14:creationId xmlns:p14="http://schemas.microsoft.com/office/powerpoint/2010/main" val="34446084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Controller Events</a:t>
            </a:r>
            <a:endParaRPr lang="en-US" sz="2879" dirty="0">
              <a:solidFill>
                <a:schemeClr val="accent1"/>
              </a:solidFill>
            </a:endParaRPr>
          </a:p>
        </p:txBody>
      </p:sp>
      <p:sp>
        <p:nvSpPr>
          <p:cNvPr id="4" name="Text Placeholder 3"/>
          <p:cNvSpPr>
            <a:spLocks noGrp="1"/>
          </p:cNvSpPr>
          <p:nvPr>
            <p:ph type="body" sz="quarter" idx="10"/>
          </p:nvPr>
        </p:nvSpPr>
        <p:spPr/>
        <p:txBody>
          <a:bodyPr/>
          <a:lstStyle/>
          <a:p>
            <a:r>
              <a:rPr lang="en-GB" sz="1799" dirty="0"/>
              <a:t>Currently there are 4 events defined in a controller:</a:t>
            </a:r>
          </a:p>
          <a:p>
            <a:pPr lvl="1"/>
            <a:r>
              <a:rPr lang="de-DE" sz="1400" b="1" dirty="0">
                <a:solidFill>
                  <a:schemeClr val="accent3"/>
                </a:solidFill>
                <a:latin typeface="Consolas" pitchFamily="49" charset="0"/>
                <a:cs typeface="Consolas" pitchFamily="49" charset="0"/>
              </a:rPr>
              <a:t>onInit</a:t>
            </a:r>
            <a:r>
              <a:rPr lang="de-DE" sz="1400" dirty="0"/>
              <a:t>		</a:t>
            </a:r>
          </a:p>
          <a:p>
            <a:pPr lvl="2"/>
            <a:r>
              <a:rPr lang="de-DE" sz="1400" dirty="0"/>
              <a:t>F</a:t>
            </a:r>
            <a:r>
              <a:rPr lang="de-DE" sz="1400" dirty="0" smtClean="0"/>
              <a:t>ired </a:t>
            </a:r>
            <a:r>
              <a:rPr lang="de-DE" sz="1400" dirty="0"/>
              <a:t>when the view is first </a:t>
            </a:r>
            <a:r>
              <a:rPr lang="de-DE" sz="1400" dirty="0" smtClean="0"/>
              <a:t>instantiated</a:t>
            </a:r>
            <a:endParaRPr lang="de-DE" sz="1400" dirty="0"/>
          </a:p>
          <a:p>
            <a:pPr lvl="1"/>
            <a:r>
              <a:rPr lang="de-DE" sz="1400" b="1" dirty="0">
                <a:solidFill>
                  <a:schemeClr val="accent3"/>
                </a:solidFill>
                <a:latin typeface="Consolas" pitchFamily="49" charset="0"/>
                <a:cs typeface="Consolas" pitchFamily="49" charset="0"/>
              </a:rPr>
              <a:t>onBeforeRendering</a:t>
            </a:r>
          </a:p>
          <a:p>
            <a:pPr lvl="2"/>
            <a:r>
              <a:rPr lang="de-DE" sz="1400" dirty="0"/>
              <a:t>Fired before the view is </a:t>
            </a:r>
            <a:r>
              <a:rPr lang="de-DE" sz="1400" dirty="0" smtClean="0"/>
              <a:t>rendered</a:t>
            </a:r>
            <a:endParaRPr lang="de-DE" sz="1400" dirty="0"/>
          </a:p>
          <a:p>
            <a:pPr lvl="1"/>
            <a:r>
              <a:rPr lang="de-DE" sz="1400" b="1" dirty="0">
                <a:solidFill>
                  <a:schemeClr val="accent3"/>
                </a:solidFill>
                <a:latin typeface="Consolas" pitchFamily="49" charset="0"/>
                <a:cs typeface="Consolas" pitchFamily="49" charset="0"/>
              </a:rPr>
              <a:t>onAfterRendering</a:t>
            </a:r>
          </a:p>
          <a:p>
            <a:pPr lvl="2"/>
            <a:r>
              <a:rPr lang="de-DE" sz="1400" dirty="0"/>
              <a:t>Fired when the view has been rendered (the HTML is injected into the document)</a:t>
            </a:r>
          </a:p>
          <a:p>
            <a:pPr lvl="1"/>
            <a:r>
              <a:rPr lang="de-DE" sz="1400" b="1" dirty="0">
                <a:solidFill>
                  <a:schemeClr val="accent3"/>
                </a:solidFill>
                <a:latin typeface="Consolas" pitchFamily="49" charset="0"/>
                <a:cs typeface="Consolas" pitchFamily="49" charset="0"/>
              </a:rPr>
              <a:t>onExit</a:t>
            </a:r>
          </a:p>
          <a:p>
            <a:pPr lvl="2"/>
            <a:r>
              <a:rPr lang="de-DE" sz="1400" dirty="0"/>
              <a:t>Fired when the controller is destroyed</a:t>
            </a:r>
          </a:p>
          <a:p>
            <a:pPr lvl="2"/>
            <a:r>
              <a:rPr lang="de-DE" sz="1400" dirty="0"/>
              <a:t>Can be used to free resources</a:t>
            </a:r>
          </a:p>
          <a:p>
            <a:endParaRPr lang="en-US" dirty="0"/>
          </a:p>
        </p:txBody>
      </p:sp>
      <p:sp>
        <p:nvSpPr>
          <p:cNvPr id="5" name="Text Placeholder 4"/>
          <p:cNvSpPr>
            <a:spLocks noGrp="1"/>
          </p:cNvSpPr>
          <p:nvPr>
            <p:ph type="body" sz="quarter" idx="11"/>
          </p:nvPr>
        </p:nvSpPr>
        <p:spPr>
          <a:xfrm>
            <a:off x="5687523" y="1522458"/>
            <a:ext cx="3747595" cy="3951656"/>
          </a:xfrm>
        </p:spPr>
        <p:txBody>
          <a:bodyPr/>
          <a:lstStyle/>
          <a:p>
            <a:pPr lvl="1">
              <a:spcBef>
                <a:spcPts val="1458"/>
              </a:spcBef>
            </a:pPr>
            <a:r>
              <a:rPr lang="de-DE" sz="1799" dirty="0"/>
              <a:t>You can add handlers for any of these for to your controller class: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164" y="2493265"/>
            <a:ext cx="3398503" cy="2010041"/>
          </a:xfrm>
          <a:prstGeom prst="rect">
            <a:avLst/>
          </a:prstGeom>
          <a:effectLst>
            <a:innerShdw blurRad="114300">
              <a:prstClr val="black"/>
            </a:innerShdw>
          </a:effectLst>
        </p:spPr>
      </p:pic>
    </p:spTree>
    <p:extLst>
      <p:ext uri="{BB962C8B-B14F-4D97-AF65-F5344CB8AC3E}">
        <p14:creationId xmlns:p14="http://schemas.microsoft.com/office/powerpoint/2010/main" val="4125571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53" y="423990"/>
            <a:ext cx="7644188" cy="680203"/>
          </a:xfrm>
        </p:spPr>
        <p:txBody>
          <a:bodyPr/>
          <a:lstStyle/>
          <a:p>
            <a:r>
              <a:rPr lang="de-DE" sz="2879" dirty="0"/>
              <a:t>Example JS View</a:t>
            </a:r>
            <a:endParaRPr lang="en-US" sz="2879"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44" y="1443919"/>
            <a:ext cx="7577083" cy="3343343"/>
          </a:xfrm>
          <a:prstGeom prst="rect">
            <a:avLst/>
          </a:prstGeom>
          <a:effectLst>
            <a:innerShdw blurRad="114300">
              <a:prstClr val="black"/>
            </a:innerShdw>
          </a:effectLst>
        </p:spPr>
      </p:pic>
    </p:spTree>
    <p:extLst>
      <p:ext uri="{BB962C8B-B14F-4D97-AF65-F5344CB8AC3E}">
        <p14:creationId xmlns:p14="http://schemas.microsoft.com/office/powerpoint/2010/main" val="198218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Example XML View</a:t>
            </a:r>
            <a:endParaRPr lang="en-US" sz="287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44" y="1568957"/>
            <a:ext cx="7577083" cy="3093266"/>
          </a:xfrm>
          <a:prstGeom prst="rect">
            <a:avLst/>
          </a:prstGeom>
          <a:effectLst>
            <a:innerShdw blurRad="114300">
              <a:prstClr val="black"/>
            </a:innerShdw>
          </a:effectLst>
        </p:spPr>
      </p:pic>
    </p:spTree>
    <p:extLst>
      <p:ext uri="{BB962C8B-B14F-4D97-AF65-F5344CB8AC3E}">
        <p14:creationId xmlns:p14="http://schemas.microsoft.com/office/powerpoint/2010/main" val="3591551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Example JSON View</a:t>
            </a:r>
            <a:endParaRPr lang="en-US" sz="287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44" y="1542105"/>
            <a:ext cx="7577083" cy="3146971"/>
          </a:xfrm>
          <a:prstGeom prst="rect">
            <a:avLst/>
          </a:prstGeom>
          <a:effectLst>
            <a:innerShdw blurRad="114300">
              <a:prstClr val="black"/>
            </a:innerShdw>
          </a:effectLst>
        </p:spPr>
      </p:pic>
    </p:spTree>
    <p:extLst>
      <p:ext uri="{BB962C8B-B14F-4D97-AF65-F5344CB8AC3E}">
        <p14:creationId xmlns:p14="http://schemas.microsoft.com/office/powerpoint/2010/main" val="24460951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err="1"/>
              <a:t>Example</a:t>
            </a:r>
            <a:r>
              <a:rPr lang="de-DE" sz="2879" dirty="0"/>
              <a:t> HTML View</a:t>
            </a:r>
            <a:endParaRPr lang="en-US" sz="2879"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44" y="1748335"/>
            <a:ext cx="7577083" cy="2734511"/>
          </a:xfrm>
          <a:prstGeom prst="rect">
            <a:avLst/>
          </a:prstGeom>
          <a:effectLst>
            <a:innerShdw blurRad="114300">
              <a:prstClr val="black"/>
            </a:innerShdw>
          </a:effectLst>
        </p:spPr>
      </p:pic>
    </p:spTree>
    <p:extLst>
      <p:ext uri="{BB962C8B-B14F-4D97-AF65-F5344CB8AC3E}">
        <p14:creationId xmlns:p14="http://schemas.microsoft.com/office/powerpoint/2010/main" val="42535225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637876715"/>
              </p:ext>
            </p:extLst>
          </p:nvPr>
        </p:nvGraphicFramePr>
        <p:xfrm>
          <a:off x="1618376" y="1124558"/>
          <a:ext cx="7640473" cy="4488870"/>
        </p:xfrm>
        <a:graphic>
          <a:graphicData uri="http://schemas.openxmlformats.org/drawingml/2006/table">
            <a:tbl>
              <a:tblPr firstRow="1" bandRow="1">
                <a:tableStyleId>{8EC20E35-A176-4012-BC5E-935CFFF8708E}</a:tableStyleId>
              </a:tblPr>
              <a:tblGrid>
                <a:gridCol w="2857205">
                  <a:extLst>
                    <a:ext uri="{9D8B030D-6E8A-4147-A177-3AD203B41FA5}">
                      <a16:colId xmlns:a16="http://schemas.microsoft.com/office/drawing/2014/main" val="20000"/>
                    </a:ext>
                  </a:extLst>
                </a:gridCol>
                <a:gridCol w="985353">
                  <a:extLst>
                    <a:ext uri="{9D8B030D-6E8A-4147-A177-3AD203B41FA5}">
                      <a16:colId xmlns:a16="http://schemas.microsoft.com/office/drawing/2014/main" val="20001"/>
                    </a:ext>
                  </a:extLst>
                </a:gridCol>
                <a:gridCol w="1243650">
                  <a:extLst>
                    <a:ext uri="{9D8B030D-6E8A-4147-A177-3AD203B41FA5}">
                      <a16:colId xmlns:a16="http://schemas.microsoft.com/office/drawing/2014/main" val="20002"/>
                    </a:ext>
                  </a:extLst>
                </a:gridCol>
                <a:gridCol w="1291482">
                  <a:extLst>
                    <a:ext uri="{9D8B030D-6E8A-4147-A177-3AD203B41FA5}">
                      <a16:colId xmlns:a16="http://schemas.microsoft.com/office/drawing/2014/main" val="20003"/>
                    </a:ext>
                  </a:extLst>
                </a:gridCol>
                <a:gridCol w="1262783">
                  <a:extLst>
                    <a:ext uri="{9D8B030D-6E8A-4147-A177-3AD203B41FA5}">
                      <a16:colId xmlns:a16="http://schemas.microsoft.com/office/drawing/2014/main" val="20004"/>
                    </a:ext>
                  </a:extLst>
                </a:gridCol>
              </a:tblGrid>
              <a:tr h="289062">
                <a:tc>
                  <a:txBody>
                    <a:bodyPr/>
                    <a:lstStyle/>
                    <a:p>
                      <a:r>
                        <a:rPr lang="de-DE" sz="1300" dirty="0" smtClean="0"/>
                        <a:t>Feature</a:t>
                      </a:r>
                      <a:endParaRPr lang="de-DE" sz="1300" dirty="0"/>
                    </a:p>
                  </a:txBody>
                  <a:tcPr marL="82272" marR="82272" marT="41136" marB="41136"/>
                </a:tc>
                <a:tc>
                  <a:txBody>
                    <a:bodyPr/>
                    <a:lstStyle/>
                    <a:p>
                      <a:r>
                        <a:rPr lang="de-DE" sz="1300" dirty="0" smtClean="0"/>
                        <a:t>JS</a:t>
                      </a:r>
                      <a:r>
                        <a:rPr lang="de-DE" sz="1300" baseline="0" dirty="0" smtClean="0"/>
                        <a:t> View</a:t>
                      </a:r>
                      <a:endParaRPr lang="de-DE" sz="1300" dirty="0"/>
                    </a:p>
                  </a:txBody>
                  <a:tcPr marL="82272" marR="82272" marT="41136" marB="41136"/>
                </a:tc>
                <a:tc>
                  <a:txBody>
                    <a:bodyPr/>
                    <a:lstStyle/>
                    <a:p>
                      <a:r>
                        <a:rPr lang="de-DE" sz="1300" dirty="0" smtClean="0"/>
                        <a:t>XML View</a:t>
                      </a:r>
                      <a:endParaRPr lang="de-DE" sz="1300" dirty="0"/>
                    </a:p>
                  </a:txBody>
                  <a:tcPr marL="82272" marR="82272" marT="41136" marB="41136"/>
                </a:tc>
                <a:tc>
                  <a:txBody>
                    <a:bodyPr/>
                    <a:lstStyle/>
                    <a:p>
                      <a:r>
                        <a:rPr lang="de-DE" sz="1300" dirty="0" smtClean="0"/>
                        <a:t>JSON View</a:t>
                      </a:r>
                      <a:endParaRPr lang="de-DE" sz="1300" dirty="0"/>
                    </a:p>
                  </a:txBody>
                  <a:tcPr marL="82272" marR="82272" marT="41136" marB="41136"/>
                </a:tc>
                <a:tc>
                  <a:txBody>
                    <a:bodyPr/>
                    <a:lstStyle/>
                    <a:p>
                      <a:r>
                        <a:rPr lang="de-DE" sz="1300" dirty="0" smtClean="0"/>
                        <a:t>HTML View</a:t>
                      </a:r>
                      <a:endParaRPr lang="de-DE" sz="1300" dirty="0"/>
                    </a:p>
                  </a:txBody>
                  <a:tcPr marL="82272" marR="82272" marT="41136" marB="41136"/>
                </a:tc>
                <a:extLst>
                  <a:ext uri="{0D108BD9-81ED-4DB2-BD59-A6C34878D82A}">
                    <a16:rowId xmlns:a16="http://schemas.microsoft.com/office/drawing/2014/main" val="10000"/>
                  </a:ext>
                </a:extLst>
              </a:tr>
              <a:tr h="233105">
                <a:tc>
                  <a:txBody>
                    <a:bodyPr/>
                    <a:lstStyle/>
                    <a:p>
                      <a:r>
                        <a:rPr lang="en-US" sz="1000" dirty="0" smtClean="0">
                          <a:effectLst/>
                        </a:rPr>
                        <a:t>Controls from Standard and Custom Libraries</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extLst>
                  <a:ext uri="{0D108BD9-81ED-4DB2-BD59-A6C34878D82A}">
                    <a16:rowId xmlns:a16="http://schemas.microsoft.com/office/drawing/2014/main" val="10001"/>
                  </a:ext>
                </a:extLst>
              </a:tr>
              <a:tr h="383937">
                <a:tc>
                  <a:txBody>
                    <a:bodyPr/>
                    <a:lstStyle/>
                    <a:p>
                      <a:r>
                        <a:rPr lang="en-US" sz="1000" dirty="0" smtClean="0">
                          <a:effectLst/>
                        </a:rPr>
                        <a:t>Self-contained registration of custom library locations</a:t>
                      </a:r>
                      <a:endParaRPr lang="de-DE" sz="1000" dirty="0"/>
                    </a:p>
                  </a:txBody>
                  <a:tcPr marL="82272" marR="82272" marT="41136" marB="4113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02"/>
                  </a:ext>
                </a:extLst>
              </a:tr>
              <a:tr h="233105">
                <a:tc>
                  <a:txBody>
                    <a:bodyPr/>
                    <a:lstStyle/>
                    <a:p>
                      <a:r>
                        <a:rPr lang="de-DE" sz="1000" dirty="0" smtClean="0">
                          <a:effectLst/>
                        </a:rPr>
                        <a:t>Properties </a:t>
                      </a:r>
                      <a:r>
                        <a:rPr lang="de-DE" sz="1000" dirty="0" err="1" smtClean="0">
                          <a:effectLst/>
                        </a:rPr>
                        <a:t>of</a:t>
                      </a:r>
                      <a:r>
                        <a:rPr lang="de-DE" sz="1000" dirty="0" smtClean="0">
                          <a:effectLst/>
                        </a:rPr>
                        <a:t> </a:t>
                      </a:r>
                      <a:r>
                        <a:rPr lang="de-DE" sz="1000" dirty="0" err="1" smtClean="0">
                          <a:effectLst/>
                        </a:rPr>
                        <a:t>types</a:t>
                      </a:r>
                      <a:r>
                        <a:rPr lang="de-DE" sz="1000" dirty="0" smtClean="0">
                          <a:effectLst/>
                        </a:rPr>
                        <a:t> </a:t>
                      </a:r>
                      <a:r>
                        <a:rPr lang="de-DE" sz="1000" dirty="0" err="1" smtClean="0">
                          <a:effectLst/>
                        </a:rPr>
                        <a:t>string</a:t>
                      </a:r>
                      <a:r>
                        <a:rPr lang="de-DE" sz="1000" dirty="0" smtClean="0">
                          <a:effectLst/>
                        </a:rPr>
                        <a:t>, </a:t>
                      </a:r>
                      <a:r>
                        <a:rPr lang="de-DE" sz="1000" dirty="0" err="1" smtClean="0">
                          <a:effectLst/>
                        </a:rPr>
                        <a:t>int.boolean</a:t>
                      </a:r>
                      <a:r>
                        <a:rPr lang="de-DE" sz="1000" dirty="0" smtClean="0">
                          <a:effectLst/>
                        </a:rPr>
                        <a:t>, </a:t>
                      </a:r>
                      <a:r>
                        <a:rPr lang="de-DE" sz="1000" dirty="0" err="1" smtClean="0">
                          <a:effectLst/>
                        </a:rPr>
                        <a:t>float</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extLst>
                  <a:ext uri="{0D108BD9-81ED-4DB2-BD59-A6C34878D82A}">
                    <a16:rowId xmlns:a16="http://schemas.microsoft.com/office/drawing/2014/main" val="10003"/>
                  </a:ext>
                </a:extLst>
              </a:tr>
              <a:tr h="233105">
                <a:tc>
                  <a:txBody>
                    <a:bodyPr/>
                    <a:lstStyle/>
                    <a:p>
                      <a:r>
                        <a:rPr lang="en-US" sz="1000" dirty="0" smtClean="0">
                          <a:effectLst/>
                        </a:rPr>
                        <a:t>Properties of other types (object)</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04"/>
                  </a:ext>
                </a:extLst>
              </a:tr>
              <a:tr h="233105">
                <a:tc>
                  <a:txBody>
                    <a:bodyPr/>
                    <a:lstStyle/>
                    <a:p>
                      <a:r>
                        <a:rPr lang="de-DE" sz="1000" dirty="0" smtClean="0">
                          <a:effectLst/>
                        </a:rPr>
                        <a:t>Aggregation 1:1, 1:n, </a:t>
                      </a:r>
                      <a:r>
                        <a:rPr lang="de-DE" sz="1000" dirty="0" err="1" smtClean="0">
                          <a:effectLst/>
                        </a:rPr>
                        <a:t>Association</a:t>
                      </a:r>
                      <a:r>
                        <a:rPr lang="de-DE" sz="1000" dirty="0" smtClean="0">
                          <a:effectLst/>
                        </a:rPr>
                        <a:t> 1:1, 1:n</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extLst>
                  <a:ext uri="{0D108BD9-81ED-4DB2-BD59-A6C34878D82A}">
                    <a16:rowId xmlns:a16="http://schemas.microsoft.com/office/drawing/2014/main" val="10005"/>
                  </a:ext>
                </a:extLst>
              </a:tr>
              <a:tr h="383937">
                <a:tc>
                  <a:txBody>
                    <a:bodyPr/>
                    <a:lstStyle/>
                    <a:p>
                      <a:r>
                        <a:rPr lang="en-US" sz="1000" dirty="0" smtClean="0">
                          <a:effectLst/>
                        </a:rPr>
                        <a:t>Single Event Listener Registration (maybe limited to some scope, e.g. controller/window)</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extLst>
                  <a:ext uri="{0D108BD9-81ED-4DB2-BD59-A6C34878D82A}">
                    <a16:rowId xmlns:a16="http://schemas.microsoft.com/office/drawing/2014/main" val="10006"/>
                  </a:ext>
                </a:extLst>
              </a:tr>
              <a:tr h="233105">
                <a:tc>
                  <a:txBody>
                    <a:bodyPr/>
                    <a:lstStyle/>
                    <a:p>
                      <a:r>
                        <a:rPr lang="en-US" sz="1000" dirty="0" smtClean="0">
                          <a:effectLst/>
                        </a:rPr>
                        <a:t>Multiple </a:t>
                      </a:r>
                      <a:r>
                        <a:rPr lang="en-US" sz="1000" dirty="0" err="1" smtClean="0">
                          <a:effectLst/>
                        </a:rPr>
                        <a:t>Eventlisteners</a:t>
                      </a:r>
                      <a:r>
                        <a:rPr lang="en-US" sz="1000" dirty="0" smtClean="0">
                          <a:effectLst/>
                        </a:rPr>
                        <a:t> and/or without scope</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07"/>
                  </a:ext>
                </a:extLst>
              </a:tr>
              <a:tr h="383937">
                <a:tc>
                  <a:txBody>
                    <a:bodyPr/>
                    <a:lstStyle/>
                    <a:p>
                      <a:pPr marL="0" marR="0" lvl="5" indent="0" algn="l" defTabSz="914400" rtl="0" eaLnBrk="1" fontAlgn="auto" latinLnBrk="0" hangingPunct="1">
                        <a:lnSpc>
                          <a:spcPct val="100000"/>
                        </a:lnSpc>
                        <a:spcBef>
                          <a:spcPts val="0"/>
                        </a:spcBef>
                        <a:spcAft>
                          <a:spcPts val="0"/>
                        </a:spcAft>
                        <a:buClrTx/>
                        <a:buSzTx/>
                        <a:buFontTx/>
                        <a:buNone/>
                        <a:tabLst/>
                        <a:defRPr/>
                      </a:pPr>
                      <a:r>
                        <a:rPr lang="en-US" sz="1000" dirty="0" smtClean="0">
                          <a:effectLst/>
                        </a:rPr>
                        <a:t>Simple Data Binding (Path, default or named model, template approach)</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a:t>
                      </a:r>
                      <a:endParaRPr lang="de-DE" sz="1000" dirty="0"/>
                    </a:p>
                  </a:txBody>
                  <a:tcPr marL="82272" marR="82272" marT="41136" marB="41136">
                    <a:solidFill>
                      <a:srgbClr val="92D050"/>
                    </a:solidFill>
                  </a:tcPr>
                </a:tc>
                <a:extLst>
                  <a:ext uri="{0D108BD9-81ED-4DB2-BD59-A6C34878D82A}">
                    <a16:rowId xmlns:a16="http://schemas.microsoft.com/office/drawing/2014/main" val="10008"/>
                  </a:ext>
                </a:extLst>
              </a:tr>
              <a:tr h="383937">
                <a:tc>
                  <a:txBody>
                    <a:bodyPr/>
                    <a:lstStyle/>
                    <a:p>
                      <a:r>
                        <a:rPr lang="en-US" sz="1000" dirty="0" smtClean="0">
                          <a:effectLst/>
                        </a:rPr>
                        <a:t>Customized Data Binding (formatter, data type, factory approach)</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09"/>
                  </a:ext>
                </a:extLst>
              </a:tr>
              <a:tr h="233105">
                <a:tc>
                  <a:txBody>
                    <a:bodyPr/>
                    <a:lstStyle/>
                    <a:p>
                      <a:r>
                        <a:rPr lang="en-US" sz="1000" dirty="0" smtClean="0">
                          <a:effectLst/>
                        </a:rPr>
                        <a:t>Embedded HTML (without use of HTML control)</a:t>
                      </a:r>
                      <a:endParaRPr lang="de-DE" sz="1000" dirty="0"/>
                    </a:p>
                  </a:txBody>
                  <a:tcPr marL="82272" marR="82272" marT="41136" marB="41136"/>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10"/>
                  </a:ext>
                </a:extLst>
              </a:tr>
              <a:tr h="383937">
                <a:tc>
                  <a:txBody>
                    <a:bodyPr/>
                    <a:lstStyle/>
                    <a:p>
                      <a:r>
                        <a:rPr lang="en-US" sz="1000" dirty="0" smtClean="0">
                          <a:effectLst/>
                        </a:rPr>
                        <a:t>Dynamic control creation (e.g. based on model data, but outside the data binding features)</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11"/>
                  </a:ext>
                </a:extLst>
              </a:tr>
              <a:tr h="383937">
                <a:tc>
                  <a:txBody>
                    <a:bodyPr/>
                    <a:lstStyle/>
                    <a:p>
                      <a:r>
                        <a:rPr lang="de-DE" sz="1000" dirty="0" smtClean="0">
                          <a:effectLst/>
                        </a:rPr>
                        <a:t>Code </a:t>
                      </a:r>
                      <a:r>
                        <a:rPr lang="de-DE" sz="1000" dirty="0" err="1" smtClean="0">
                          <a:effectLst/>
                        </a:rPr>
                        <a:t>completion</a:t>
                      </a:r>
                      <a:r>
                        <a:rPr lang="de-DE" sz="1000" dirty="0" smtClean="0">
                          <a:effectLst/>
                        </a:rPr>
                        <a:t> (</a:t>
                      </a:r>
                      <a:r>
                        <a:rPr lang="de-DE" sz="1000" dirty="0" err="1" smtClean="0">
                          <a:effectLst/>
                        </a:rPr>
                        <a:t>Eclipse</a:t>
                      </a:r>
                      <a:r>
                        <a:rPr lang="de-DE" sz="1000" dirty="0" smtClean="0">
                          <a:effectLst/>
                        </a:rPr>
                        <a:t>)</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smtClean="0"/>
                        <a:t>Yes, </a:t>
                      </a:r>
                      <a:r>
                        <a:rPr lang="de-DE" sz="1000" dirty="0" err="1" smtClean="0"/>
                        <a:t>with</a:t>
                      </a:r>
                      <a:r>
                        <a:rPr lang="de-DE" sz="1000" dirty="0" smtClean="0"/>
                        <a:t> </a:t>
                      </a:r>
                      <a:r>
                        <a:rPr lang="de-DE" sz="1000" dirty="0" err="1" smtClean="0"/>
                        <a:t>limitations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12"/>
                  </a:ext>
                </a:extLst>
              </a:tr>
              <a:tr h="233105">
                <a:tc>
                  <a:txBody>
                    <a:bodyPr/>
                    <a:lstStyle/>
                    <a:p>
                      <a:r>
                        <a:rPr lang="de-DE" sz="1000" dirty="0" err="1" smtClean="0">
                          <a:effectLst/>
                        </a:rPr>
                        <a:t>Templating</a:t>
                      </a:r>
                      <a:r>
                        <a:rPr lang="de-DE" sz="1000" dirty="0" smtClean="0">
                          <a:effectLst/>
                        </a:rPr>
                        <a:t> (</a:t>
                      </a:r>
                      <a:r>
                        <a:rPr lang="de-DE" sz="1000" dirty="0" err="1" smtClean="0">
                          <a:effectLst/>
                        </a:rPr>
                        <a:t>Eclipse</a:t>
                      </a:r>
                      <a:r>
                        <a:rPr lang="de-DE" sz="1000" dirty="0" smtClean="0">
                          <a:effectLst/>
                        </a:rPr>
                        <a:t>)</a:t>
                      </a:r>
                      <a:endParaRPr lang="de-DE" sz="1000" dirty="0"/>
                    </a:p>
                  </a:txBody>
                  <a:tcPr marL="82272" marR="82272" marT="41136" marB="41136"/>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13"/>
                  </a:ext>
                </a:extLst>
              </a:tr>
              <a:tr h="233105">
                <a:tc>
                  <a:txBody>
                    <a:bodyPr/>
                    <a:lstStyle/>
                    <a:p>
                      <a:r>
                        <a:rPr lang="de-DE" sz="1000" dirty="0" smtClean="0">
                          <a:effectLst/>
                        </a:rPr>
                        <a:t>Validation</a:t>
                      </a:r>
                      <a:endParaRPr lang="de-DE" sz="1000" dirty="0"/>
                    </a:p>
                  </a:txBody>
                  <a:tcPr marL="82272" marR="82272" marT="41136" marB="41136"/>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smtClean="0"/>
                        <a:t>Yes</a:t>
                      </a:r>
                      <a:endParaRPr lang="de-DE" sz="1000" dirty="0"/>
                    </a:p>
                  </a:txBody>
                  <a:tcPr marL="82272" marR="82272" marT="41136" marB="41136">
                    <a:solidFill>
                      <a:srgbClr val="92D050"/>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tc>
                  <a:txBody>
                    <a:bodyPr/>
                    <a:lstStyle/>
                    <a:p>
                      <a:pPr algn="ctr"/>
                      <a:r>
                        <a:rPr lang="de-DE" sz="1000" dirty="0" err="1" smtClean="0"/>
                        <a:t>No</a:t>
                      </a:r>
                      <a:endParaRPr lang="de-DE" sz="1000" dirty="0"/>
                    </a:p>
                  </a:txBody>
                  <a:tcPr marL="82272" marR="82272" marT="41136" marB="41136">
                    <a:solidFill>
                      <a:schemeClr val="accent5">
                        <a:lumMod val="60000"/>
                        <a:lumOff val="40000"/>
                      </a:schemeClr>
                    </a:solidFill>
                  </a:tcPr>
                </a:tc>
                <a:extLst>
                  <a:ext uri="{0D108BD9-81ED-4DB2-BD59-A6C34878D82A}">
                    <a16:rowId xmlns:a16="http://schemas.microsoft.com/office/drawing/2014/main" val="10014"/>
                  </a:ext>
                </a:extLst>
              </a:tr>
            </a:tbl>
          </a:graphicData>
        </a:graphic>
      </p:graphicFrame>
      <p:sp>
        <p:nvSpPr>
          <p:cNvPr id="4" name="Title 3"/>
          <p:cNvSpPr>
            <a:spLocks noGrp="1"/>
          </p:cNvSpPr>
          <p:nvPr>
            <p:ph type="title"/>
          </p:nvPr>
        </p:nvSpPr>
        <p:spPr>
          <a:xfrm>
            <a:off x="345569" y="461570"/>
            <a:ext cx="8221605" cy="388800"/>
          </a:xfrm>
        </p:spPr>
        <p:txBody>
          <a:bodyPr/>
          <a:lstStyle/>
          <a:p>
            <a:r>
              <a:rPr lang="de-DE" sz="2879" dirty="0">
                <a:solidFill>
                  <a:schemeClr val="accent1"/>
                </a:solidFill>
              </a:rPr>
              <a:t>View Type </a:t>
            </a:r>
            <a:r>
              <a:rPr lang="de-DE" sz="2879" dirty="0" err="1">
                <a:solidFill>
                  <a:schemeClr val="accent1"/>
                </a:solidFill>
              </a:rPr>
              <a:t>Comparison</a:t>
            </a:r>
            <a:endParaRPr lang="en-US" sz="2879" dirty="0">
              <a:solidFill>
                <a:schemeClr val="accent1"/>
              </a:solidFill>
            </a:endParaRPr>
          </a:p>
        </p:txBody>
      </p:sp>
    </p:spTree>
    <p:extLst>
      <p:ext uri="{BB962C8B-B14F-4D97-AF65-F5344CB8AC3E}">
        <p14:creationId xmlns:p14="http://schemas.microsoft.com/office/powerpoint/2010/main" val="2102858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smtClean="0">
                <a:solidFill>
                  <a:schemeClr val="accent1"/>
                </a:solidFill>
                <a:latin typeface="Arial" panose="020B0604020202020204" pitchFamily="34" charset="0"/>
              </a:rPr>
              <a:t>Creating </a:t>
            </a:r>
            <a:r>
              <a:rPr lang="en-US" sz="4000" dirty="0">
                <a:solidFill>
                  <a:schemeClr val="accent1"/>
                </a:solidFill>
                <a:latin typeface="Arial" panose="020B0604020202020204" pitchFamily="34" charset="0"/>
              </a:rPr>
              <a:t>a SAPUI5 Project</a:t>
            </a:r>
            <a:r>
              <a:rPr lang="en-US" sz="4000" dirty="0" smtClean="0">
                <a:solidFill>
                  <a:srgbClr val="A80163"/>
                </a:solidFill>
              </a:rPr>
              <a:t>	</a:t>
            </a:r>
            <a:endParaRPr lang="en-US" sz="4000" dirty="0">
              <a:solidFill>
                <a:srgbClr val="A80163"/>
              </a:solidFill>
            </a:endParaRPr>
          </a:p>
        </p:txBody>
      </p:sp>
    </p:spTree>
    <p:custDataLst>
      <p:tags r:id="rId1"/>
    </p:custDataLst>
    <p:extLst>
      <p:ext uri="{BB962C8B-B14F-4D97-AF65-F5344CB8AC3E}">
        <p14:creationId xmlns:p14="http://schemas.microsoft.com/office/powerpoint/2010/main" val="22746959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Eclipse</a:t>
            </a:r>
            <a:endParaRPr lang="en-US" sz="2879" dirty="0">
              <a:solidFill>
                <a:schemeClr val="accent1"/>
              </a:solidFill>
            </a:endParaRPr>
          </a:p>
        </p:txBody>
      </p:sp>
      <p:sp>
        <p:nvSpPr>
          <p:cNvPr id="3" name="Text Placeholder 2"/>
          <p:cNvSpPr>
            <a:spLocks noGrp="1"/>
          </p:cNvSpPr>
          <p:nvPr>
            <p:ph type="body" sz="quarter" idx="10"/>
          </p:nvPr>
        </p:nvSpPr>
        <p:spPr>
          <a:xfrm>
            <a:off x="810467" y="1469886"/>
            <a:ext cx="2970667" cy="3688213"/>
          </a:xfrm>
        </p:spPr>
        <p:txBody>
          <a:bodyPr/>
          <a:lstStyle/>
          <a:p>
            <a:pPr marL="257089" indent="-257089">
              <a:buFont typeface="Wingdings" pitchFamily="2" charset="2"/>
              <a:buChar char="§"/>
            </a:pPr>
            <a:r>
              <a:rPr lang="de-DE" sz="1400" b="0" dirty="0"/>
              <a:t>In </a:t>
            </a:r>
            <a:r>
              <a:rPr lang="de-DE" sz="1400" b="0" dirty="0" err="1"/>
              <a:t>Eclipse</a:t>
            </a:r>
            <a:r>
              <a:rPr lang="de-DE" sz="1400" b="0" dirty="0"/>
              <a:t> </a:t>
            </a:r>
            <a:r>
              <a:rPr lang="de-DE" sz="1400" b="0" dirty="0" err="1"/>
              <a:t>right-click</a:t>
            </a:r>
            <a:r>
              <a:rPr lang="de-DE" sz="1400" b="0" dirty="0"/>
              <a:t> on </a:t>
            </a:r>
            <a:r>
              <a:rPr lang="de-DE" sz="1400" b="0" dirty="0" err="1"/>
              <a:t>the</a:t>
            </a:r>
            <a:r>
              <a:rPr lang="de-DE" sz="1400" b="0" dirty="0"/>
              <a:t> </a:t>
            </a:r>
            <a:r>
              <a:rPr lang="de-DE" sz="1400" b="0" dirty="0" err="1"/>
              <a:t>project</a:t>
            </a:r>
            <a:r>
              <a:rPr lang="de-DE" sz="1400" b="0" dirty="0"/>
              <a:t> </a:t>
            </a:r>
            <a:r>
              <a:rPr lang="de-DE" sz="1400" b="0" dirty="0" err="1"/>
              <a:t>pane</a:t>
            </a:r>
            <a:r>
              <a:rPr lang="de-DE" sz="1400" b="0" dirty="0"/>
              <a:t> </a:t>
            </a:r>
            <a:r>
              <a:rPr lang="de-DE" sz="1400" b="0" dirty="0" err="1"/>
              <a:t>to</a:t>
            </a:r>
            <a:r>
              <a:rPr lang="de-DE" sz="1400" b="0" dirty="0"/>
              <a:t> bring </a:t>
            </a:r>
            <a:r>
              <a:rPr lang="de-DE" sz="1400" b="0" dirty="0" err="1"/>
              <a:t>up</a:t>
            </a:r>
            <a:r>
              <a:rPr lang="de-DE" sz="1400" b="0" dirty="0"/>
              <a:t> </a:t>
            </a:r>
            <a:r>
              <a:rPr lang="de-DE" sz="1400" b="0" dirty="0" err="1"/>
              <a:t>the</a:t>
            </a:r>
            <a:r>
              <a:rPr lang="de-DE" sz="1400" b="0" dirty="0"/>
              <a:t> </a:t>
            </a:r>
            <a:r>
              <a:rPr lang="de-DE" sz="1400" b="0" dirty="0" err="1"/>
              <a:t>context</a:t>
            </a:r>
            <a:r>
              <a:rPr lang="de-DE" sz="1400" b="0" dirty="0"/>
              <a:t> </a:t>
            </a:r>
            <a:r>
              <a:rPr lang="de-DE" sz="1400" b="0" dirty="0" err="1" smtClean="0"/>
              <a:t>menu</a:t>
            </a:r>
            <a:r>
              <a:rPr lang="de-DE" sz="1400" b="0" dirty="0" smtClean="0"/>
              <a:t/>
            </a:r>
            <a:br>
              <a:rPr lang="de-DE" sz="1400" b="0" dirty="0" smtClean="0"/>
            </a:br>
            <a:r>
              <a:rPr lang="de-DE" sz="1400" b="0" dirty="0" smtClean="0"/>
              <a:t>(</a:t>
            </a:r>
            <a:r>
              <a:rPr lang="de-DE" sz="1400" b="0" dirty="0" err="1" smtClean="0"/>
              <a:t>or</a:t>
            </a:r>
            <a:r>
              <a:rPr lang="de-DE" sz="1400" b="0" dirty="0" smtClean="0"/>
              <a:t> </a:t>
            </a:r>
            <a:r>
              <a:rPr lang="de-DE" sz="1400" b="0" dirty="0" err="1" smtClean="0"/>
              <a:t>use</a:t>
            </a:r>
            <a:r>
              <a:rPr lang="de-DE" sz="1400" b="0" dirty="0" smtClean="0"/>
              <a:t> </a:t>
            </a:r>
            <a:r>
              <a:rPr lang="de-DE" sz="1400" b="0" dirty="0" err="1" smtClean="0"/>
              <a:t>the</a:t>
            </a:r>
            <a:r>
              <a:rPr lang="de-DE" sz="1400" b="0" dirty="0" smtClean="0"/>
              <a:t> File </a:t>
            </a:r>
            <a:r>
              <a:rPr lang="de-DE" sz="1400" b="0" dirty="0" smtClean="0">
                <a:sym typeface="Wingdings" pitchFamily="2" charset="2"/>
              </a:rPr>
              <a:t> New… </a:t>
            </a:r>
            <a:r>
              <a:rPr lang="de-DE" sz="1400" b="0" dirty="0" err="1" smtClean="0">
                <a:sym typeface="Wingdings" pitchFamily="2" charset="2"/>
              </a:rPr>
              <a:t>entry</a:t>
            </a:r>
            <a:r>
              <a:rPr lang="de-DE" sz="1400" b="0" dirty="0" smtClean="0">
                <a:sym typeface="Wingdings" pitchFamily="2" charset="2"/>
              </a:rPr>
              <a:t> </a:t>
            </a:r>
            <a:r>
              <a:rPr lang="de-DE" sz="1400" b="0" dirty="0" err="1" smtClean="0">
                <a:sym typeface="Wingdings" pitchFamily="2" charset="2"/>
              </a:rPr>
              <a:t>from</a:t>
            </a:r>
            <a:r>
              <a:rPr lang="de-DE" sz="1400" b="0" dirty="0" smtClean="0">
                <a:sym typeface="Wingdings" pitchFamily="2" charset="2"/>
              </a:rPr>
              <a:t> </a:t>
            </a:r>
            <a:r>
              <a:rPr lang="de-DE" sz="1400" b="0" dirty="0" err="1" smtClean="0">
                <a:sym typeface="Wingdings" pitchFamily="2" charset="2"/>
              </a:rPr>
              <a:t>the</a:t>
            </a:r>
            <a:r>
              <a:rPr lang="de-DE" sz="1400" b="0" dirty="0" smtClean="0">
                <a:sym typeface="Wingdings" pitchFamily="2" charset="2"/>
              </a:rPr>
              <a:t> </a:t>
            </a:r>
            <a:r>
              <a:rPr lang="de-DE" sz="1400" b="0" dirty="0" err="1" smtClean="0">
                <a:sym typeface="Wingdings" pitchFamily="2" charset="2"/>
              </a:rPr>
              <a:t>Eclipse</a:t>
            </a:r>
            <a:r>
              <a:rPr lang="de-DE" sz="1400" b="0" dirty="0" smtClean="0">
                <a:sym typeface="Wingdings" pitchFamily="2" charset="2"/>
              </a:rPr>
              <a:t> </a:t>
            </a:r>
            <a:r>
              <a:rPr lang="de-DE" sz="1400" b="0" dirty="0" err="1" smtClean="0">
                <a:sym typeface="Wingdings" pitchFamily="2" charset="2"/>
              </a:rPr>
              <a:t>menu</a:t>
            </a:r>
            <a:r>
              <a:rPr lang="de-DE" sz="1400" b="0" dirty="0" smtClean="0">
                <a:sym typeface="Wingdings" pitchFamily="2" charset="2"/>
              </a:rPr>
              <a:t>).</a:t>
            </a:r>
            <a:endParaRPr lang="de-DE" sz="1400" b="0" dirty="0"/>
          </a:p>
          <a:p>
            <a:pPr marL="257089" indent="-257089">
              <a:buFont typeface="Wingdings" pitchFamily="2" charset="2"/>
              <a:buChar char="§"/>
            </a:pPr>
            <a:r>
              <a:rPr lang="de-DE" sz="1400" b="0" dirty="0" err="1" smtClean="0"/>
              <a:t>Choose</a:t>
            </a:r>
            <a:r>
              <a:rPr lang="de-DE" sz="1400" b="0" dirty="0" smtClean="0"/>
              <a:t> New </a:t>
            </a:r>
            <a:r>
              <a:rPr lang="de-DE" sz="1400" dirty="0" smtClean="0">
                <a:sym typeface="Wingdings" pitchFamily="2" charset="2"/>
              </a:rPr>
              <a:t></a:t>
            </a:r>
            <a:r>
              <a:rPr lang="de-DE" sz="1400" b="0" dirty="0" smtClean="0">
                <a:sym typeface="Wingdings" pitchFamily="2" charset="2"/>
              </a:rPr>
              <a:t> Project…</a:t>
            </a:r>
          </a:p>
          <a:p>
            <a:endParaRPr lang="de-DE" b="0"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424" y="1469886"/>
            <a:ext cx="4381474" cy="3799559"/>
          </a:xfrm>
          <a:prstGeom prst="rect">
            <a:avLst/>
          </a:prstGeom>
          <a:ln>
            <a:solidFill>
              <a:schemeClr val="bg2">
                <a:lumMod val="25000"/>
              </a:schemeClr>
            </a:solidFill>
          </a:ln>
          <a:effectLst>
            <a:innerShdw blurRad="114300">
              <a:prstClr val="black"/>
            </a:innerShdw>
          </a:effectLst>
        </p:spPr>
      </p:pic>
    </p:spTree>
    <p:extLst>
      <p:ext uri="{BB962C8B-B14F-4D97-AF65-F5344CB8AC3E}">
        <p14:creationId xmlns:p14="http://schemas.microsoft.com/office/powerpoint/2010/main" val="1132172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79" dirty="0">
                <a:solidFill>
                  <a:schemeClr val="accent1"/>
                </a:solidFill>
                <a:latin typeface="Arial Rounded MT Bold" panose="020F0704030504030204" pitchFamily="34" charset="0"/>
              </a:rPr>
              <a:t>SAP UI Development Toolkit for HTML5</a:t>
            </a:r>
          </a:p>
        </p:txBody>
      </p:sp>
      <p:sp>
        <p:nvSpPr>
          <p:cNvPr id="5" name="Text Placeholder 4"/>
          <p:cNvSpPr>
            <a:spLocks noGrp="1"/>
          </p:cNvSpPr>
          <p:nvPr>
            <p:ph type="body" sz="quarter" idx="10"/>
          </p:nvPr>
        </p:nvSpPr>
        <p:spPr/>
        <p:txBody>
          <a:bodyPr/>
          <a:lstStyle/>
          <a:p>
            <a:r>
              <a:rPr lang="en-US" sz="2159" dirty="0"/>
              <a:t>SAP UI Development Toolkit for HTML5</a:t>
            </a:r>
            <a:br>
              <a:rPr lang="en-US" sz="2159" dirty="0"/>
            </a:br>
            <a:r>
              <a:rPr lang="en-US" sz="1260" dirty="0">
                <a:solidFill>
                  <a:schemeClr val="tx1">
                    <a:lumMod val="50000"/>
                    <a:lumOff val="50000"/>
                  </a:schemeClr>
                </a:solidFill>
              </a:rPr>
              <a:t>The official long name</a:t>
            </a:r>
          </a:p>
          <a:p>
            <a:r>
              <a:rPr lang="en-US" sz="2159" dirty="0"/>
              <a:t>SAPUI5</a:t>
            </a:r>
            <a:br>
              <a:rPr lang="en-US" sz="2159" dirty="0"/>
            </a:br>
            <a:r>
              <a:rPr lang="en-US" sz="1260" dirty="0">
                <a:solidFill>
                  <a:schemeClr val="tx1">
                    <a:lumMod val="50000"/>
                    <a:lumOff val="50000"/>
                  </a:schemeClr>
                </a:solidFill>
              </a:rPr>
              <a:t>The short name</a:t>
            </a:r>
          </a:p>
          <a:p>
            <a:r>
              <a:rPr lang="en-US" sz="2159" dirty="0"/>
              <a:t>UI5</a:t>
            </a:r>
            <a:br>
              <a:rPr lang="en-US" sz="2159" dirty="0"/>
            </a:br>
            <a:r>
              <a:rPr lang="en-US" sz="1260" dirty="0">
                <a:solidFill>
                  <a:schemeClr val="tx1">
                    <a:lumMod val="50000"/>
                    <a:lumOff val="50000"/>
                  </a:schemeClr>
                </a:solidFill>
              </a:rPr>
              <a:t>Internal name</a:t>
            </a:r>
          </a:p>
          <a:p>
            <a:r>
              <a:rPr lang="en-US" dirty="0" smtClean="0"/>
              <a:t>For official communication the upper two versions have to be used.</a:t>
            </a:r>
          </a:p>
          <a:p>
            <a:endParaRPr lang="en-US" dirty="0" smtClean="0"/>
          </a:p>
          <a:p>
            <a:r>
              <a:rPr lang="en-US" b="0" dirty="0" smtClean="0"/>
              <a:t>UI5 used to be named "Phoenix", it was changed to SAPUI5 in the summer of 2011 because the name Phoenix was not suitable to be used publicly.</a:t>
            </a:r>
            <a:endParaRPr lang="en-US" sz="2159" dirty="0"/>
          </a:p>
        </p:txBody>
      </p:sp>
    </p:spTree>
    <p:extLst>
      <p:ext uri="{BB962C8B-B14F-4D97-AF65-F5344CB8AC3E}">
        <p14:creationId xmlns:p14="http://schemas.microsoft.com/office/powerpoint/2010/main" val="3659060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635" y="1461573"/>
            <a:ext cx="3895278" cy="3709788"/>
          </a:xfrm>
          <a:prstGeom prst="rect">
            <a:avLst/>
          </a:prstGeom>
          <a:effectLst>
            <a:innerShdw blurRad="114300">
              <a:prstClr val="black"/>
            </a:innerShdw>
          </a:effectLst>
        </p:spPr>
      </p:pic>
      <p:sp>
        <p:nvSpPr>
          <p:cNvPr id="4" name="Title 3"/>
          <p:cNvSpPr>
            <a:spLocks noGrp="1"/>
          </p:cNvSpPr>
          <p:nvPr>
            <p:ph type="title"/>
          </p:nvPr>
        </p:nvSpPr>
        <p:spPr/>
        <p:txBody>
          <a:bodyPr/>
          <a:lstStyle/>
          <a:p>
            <a:r>
              <a:rPr lang="de-DE" sz="2879" dirty="0">
                <a:solidFill>
                  <a:schemeClr val="accent1"/>
                </a:solidFill>
              </a:rPr>
              <a:t>Creating a new SAPUI5 Project with Eclipse</a:t>
            </a:r>
            <a:endParaRPr lang="en-US" sz="2879" dirty="0">
              <a:solidFill>
                <a:schemeClr val="accent1"/>
              </a:solidFill>
            </a:endParaRPr>
          </a:p>
        </p:txBody>
      </p:sp>
      <p:sp>
        <p:nvSpPr>
          <p:cNvPr id="6" name="Text Placeholder 5"/>
          <p:cNvSpPr>
            <a:spLocks noGrp="1"/>
          </p:cNvSpPr>
          <p:nvPr>
            <p:ph type="body" sz="quarter" idx="11"/>
          </p:nvPr>
        </p:nvSpPr>
        <p:spPr>
          <a:xfrm>
            <a:off x="414841" y="1531286"/>
            <a:ext cx="4996794" cy="3951784"/>
          </a:xfrm>
        </p:spPr>
        <p:txBody>
          <a:bodyPr/>
          <a:lstStyle/>
          <a:p>
            <a:pPr marL="257089" indent="-257089">
              <a:buFont typeface="Wingdings" pitchFamily="2" charset="2"/>
              <a:buChar char="§"/>
            </a:pPr>
            <a:r>
              <a:rPr lang="de-DE" sz="1400" dirty="0"/>
              <a:t>Select "SAPUI5 </a:t>
            </a:r>
            <a:r>
              <a:rPr lang="de-DE" sz="1400" dirty="0" err="1"/>
              <a:t>Application</a:t>
            </a:r>
            <a:r>
              <a:rPr lang="de-DE" sz="1400" dirty="0"/>
              <a:t/>
            </a:r>
            <a:br>
              <a:rPr lang="de-DE" sz="1400" dirty="0"/>
            </a:br>
            <a:r>
              <a:rPr lang="de-DE" sz="1400" dirty="0"/>
              <a:t>Project" in </a:t>
            </a:r>
            <a:r>
              <a:rPr lang="de-DE" sz="1400" dirty="0" err="1"/>
              <a:t>the</a:t>
            </a:r>
            <a:r>
              <a:rPr lang="de-DE" sz="1400" dirty="0"/>
              <a:t> Wizard.</a:t>
            </a:r>
          </a:p>
          <a:p>
            <a:pPr marL="257089" indent="-257089">
              <a:buFont typeface="Wingdings" pitchFamily="2" charset="2"/>
              <a:buChar char="§"/>
            </a:pPr>
            <a:r>
              <a:rPr lang="de-DE" sz="1400" dirty="0"/>
              <a:t>Click "Next".</a:t>
            </a:r>
          </a:p>
          <a:p>
            <a:endParaRPr lang="en-US" dirty="0"/>
          </a:p>
        </p:txBody>
      </p:sp>
    </p:spTree>
    <p:extLst>
      <p:ext uri="{BB962C8B-B14F-4D97-AF65-F5344CB8AC3E}">
        <p14:creationId xmlns:p14="http://schemas.microsoft.com/office/powerpoint/2010/main" val="1704496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sz="2879" dirty="0">
                <a:solidFill>
                  <a:schemeClr val="accent1"/>
                </a:solidFill>
              </a:rPr>
              <a:t>Creating a new SAPUI5 Project with Eclipse</a:t>
            </a:r>
            <a:endParaRPr lang="en-US" sz="2879" dirty="0">
              <a:solidFill>
                <a:schemeClr val="accent1"/>
              </a:solidFill>
            </a:endParaRPr>
          </a:p>
        </p:txBody>
      </p:sp>
      <p:sp>
        <p:nvSpPr>
          <p:cNvPr id="6" name="Text Placeholder 5"/>
          <p:cNvSpPr>
            <a:spLocks noGrp="1"/>
          </p:cNvSpPr>
          <p:nvPr>
            <p:ph type="body" sz="quarter" idx="11"/>
          </p:nvPr>
        </p:nvSpPr>
        <p:spPr>
          <a:xfrm>
            <a:off x="423237" y="1487658"/>
            <a:ext cx="4996794" cy="3951784"/>
          </a:xfrm>
        </p:spPr>
        <p:txBody>
          <a:bodyPr/>
          <a:lstStyle/>
          <a:p>
            <a:pPr marL="257089" indent="-257089">
              <a:buFont typeface="Wingdings" pitchFamily="2" charset="2"/>
              <a:buChar char="§"/>
            </a:pPr>
            <a:r>
              <a:rPr lang="de-DE" sz="1400" b="0" dirty="0" err="1" smtClean="0"/>
              <a:t>Enter</a:t>
            </a:r>
            <a:r>
              <a:rPr lang="de-DE" sz="1400" b="0" dirty="0" smtClean="0"/>
              <a:t> </a:t>
            </a:r>
            <a:r>
              <a:rPr lang="de-DE" sz="1400" b="0" dirty="0" err="1" smtClean="0"/>
              <a:t>the</a:t>
            </a:r>
            <a:r>
              <a:rPr lang="de-DE" sz="1400" b="0" dirty="0" smtClean="0"/>
              <a:t> </a:t>
            </a:r>
            <a:r>
              <a:rPr lang="de-DE" sz="1400" b="0" dirty="0" err="1" smtClean="0"/>
              <a:t>name</a:t>
            </a:r>
            <a:r>
              <a:rPr lang="de-DE" sz="1400" b="0" dirty="0" smtClean="0"/>
              <a:t> </a:t>
            </a:r>
            <a:r>
              <a:rPr lang="de-DE" sz="1400" b="0" dirty="0" err="1" smtClean="0"/>
              <a:t>of</a:t>
            </a:r>
            <a:r>
              <a:rPr lang="de-DE" sz="1400" b="0" dirty="0" smtClean="0"/>
              <a:t> </a:t>
            </a:r>
            <a:r>
              <a:rPr lang="de-DE" sz="1400" b="0" dirty="0" err="1" smtClean="0"/>
              <a:t>the</a:t>
            </a:r>
            <a:r>
              <a:rPr lang="de-DE" sz="1400" b="0" dirty="0" smtClean="0"/>
              <a:t> </a:t>
            </a:r>
            <a:r>
              <a:rPr lang="de-DE" sz="1400" b="0" dirty="0" err="1" smtClean="0"/>
              <a:t>project</a:t>
            </a:r>
            <a:r>
              <a:rPr lang="de-DE" sz="1400" b="0" dirty="0" smtClean="0"/>
              <a:t>.</a:t>
            </a:r>
          </a:p>
          <a:p>
            <a:pPr marL="257089" indent="-257089">
              <a:buFont typeface="Wingdings" pitchFamily="2" charset="2"/>
              <a:buChar char="§"/>
            </a:pPr>
            <a:r>
              <a:rPr lang="de-DE" sz="1400" b="0" dirty="0" err="1" smtClean="0"/>
              <a:t>Choose</a:t>
            </a:r>
            <a:r>
              <a:rPr lang="de-DE" sz="1400" b="0" dirty="0" smtClean="0"/>
              <a:t> </a:t>
            </a:r>
            <a:r>
              <a:rPr lang="de-DE" sz="1400" b="0" dirty="0" err="1" smtClean="0"/>
              <a:t>between</a:t>
            </a:r>
            <a:r>
              <a:rPr lang="de-DE" sz="1400" b="0" dirty="0" smtClean="0"/>
              <a:t> „Desktop“ </a:t>
            </a:r>
            <a:r>
              <a:rPr lang="de-DE" sz="1400" b="0" dirty="0" err="1" smtClean="0"/>
              <a:t>or</a:t>
            </a:r>
            <a:r>
              <a:rPr lang="de-DE" sz="1400" b="0" dirty="0" smtClean="0"/>
              <a:t> „Mobile“ </a:t>
            </a:r>
            <a:r>
              <a:rPr lang="de-DE" sz="1400" b="0" dirty="0" err="1" smtClean="0"/>
              <a:t>as</a:t>
            </a:r>
            <a:r>
              <a:rPr lang="de-DE" sz="1400" b="0" dirty="0" smtClean="0"/>
              <a:t> </a:t>
            </a:r>
            <a:r>
              <a:rPr lang="de-DE" sz="1400" b="0" dirty="0" err="1" smtClean="0"/>
              <a:t>the</a:t>
            </a:r>
            <a:r>
              <a:rPr lang="de-DE" sz="1400" b="0" dirty="0" smtClean="0"/>
              <a:t> </a:t>
            </a:r>
            <a:r>
              <a:rPr lang="de-DE" sz="1400" b="0" dirty="0" err="1" smtClean="0"/>
              <a:t>target</a:t>
            </a:r>
            <a:r>
              <a:rPr lang="de-DE" sz="1400" b="0" dirty="0" smtClean="0"/>
              <a:t> </a:t>
            </a:r>
            <a:r>
              <a:rPr lang="de-DE" sz="1400" b="0" dirty="0" err="1" smtClean="0"/>
              <a:t>device</a:t>
            </a:r>
            <a:r>
              <a:rPr lang="de-DE" sz="1400" b="0" dirty="0" smtClean="0"/>
              <a:t> </a:t>
            </a:r>
            <a:r>
              <a:rPr lang="de-DE" sz="1400" b="0" dirty="0" err="1" smtClean="0"/>
              <a:t>for</a:t>
            </a:r>
            <a:r>
              <a:rPr lang="de-DE" sz="1400" b="0" dirty="0" smtClean="0"/>
              <a:t> </a:t>
            </a:r>
            <a:r>
              <a:rPr lang="de-DE" sz="1400" b="0" dirty="0" err="1" smtClean="0"/>
              <a:t>your</a:t>
            </a:r>
            <a:r>
              <a:rPr lang="de-DE" sz="1400" b="0" dirty="0" smtClean="0"/>
              <a:t> </a:t>
            </a:r>
            <a:r>
              <a:rPr lang="de-DE" sz="1400" b="0" dirty="0" err="1" smtClean="0"/>
              <a:t>new</a:t>
            </a:r>
            <a:r>
              <a:rPr lang="de-DE" sz="1400" b="0" dirty="0" smtClean="0"/>
              <a:t> </a:t>
            </a:r>
            <a:r>
              <a:rPr lang="de-DE" sz="1400" b="0" dirty="0" err="1" smtClean="0"/>
              <a:t>project</a:t>
            </a:r>
            <a:r>
              <a:rPr lang="de-DE" sz="1400" b="0" dirty="0" smtClean="0"/>
              <a:t>.</a:t>
            </a:r>
          </a:p>
          <a:p>
            <a:pPr marL="257089" indent="-257089">
              <a:buFont typeface="Wingdings" pitchFamily="2" charset="2"/>
              <a:buChar char="§"/>
            </a:pPr>
            <a:r>
              <a:rPr lang="de-DE" sz="1400" b="0" dirty="0" err="1" smtClean="0"/>
              <a:t>Leave</a:t>
            </a:r>
            <a:r>
              <a:rPr lang="de-DE" sz="1400" b="0" dirty="0" smtClean="0"/>
              <a:t> </a:t>
            </a:r>
            <a:r>
              <a:rPr lang="de-DE" sz="1400" b="0" dirty="0" err="1" smtClean="0"/>
              <a:t>the</a:t>
            </a:r>
            <a:r>
              <a:rPr lang="de-DE" sz="1400" b="0" dirty="0" smtClean="0"/>
              <a:t> </a:t>
            </a:r>
            <a:r>
              <a:rPr lang="de-DE" sz="1400" b="0" dirty="0" err="1" smtClean="0"/>
              <a:t>checkbox</a:t>
            </a:r>
            <a:r>
              <a:rPr lang="de-DE" sz="1400" b="0" dirty="0" smtClean="0"/>
              <a:t> "</a:t>
            </a:r>
            <a:r>
              <a:rPr lang="de-DE" sz="1400" b="0" dirty="0" err="1" smtClean="0"/>
              <a:t>create</a:t>
            </a:r>
            <a:r>
              <a:rPr lang="de-DE" sz="1400" b="0" dirty="0" smtClean="0"/>
              <a:t> an </a:t>
            </a:r>
            <a:r>
              <a:rPr lang="de-DE" sz="1400" b="0" dirty="0" err="1" smtClean="0"/>
              <a:t>initial</a:t>
            </a:r>
            <a:r>
              <a:rPr lang="de-DE" sz="1400" b="0" dirty="0" smtClean="0"/>
              <a:t> View" </a:t>
            </a:r>
            <a:r>
              <a:rPr lang="de-DE" sz="1400" b="0" dirty="0" err="1" smtClean="0"/>
              <a:t>checked</a:t>
            </a:r>
            <a:r>
              <a:rPr lang="de-DE" sz="1400" b="0" dirty="0" smtClean="0"/>
              <a:t>.</a:t>
            </a:r>
            <a:endParaRPr lang="de-DE" sz="1400" b="0" dirty="0"/>
          </a:p>
          <a:p>
            <a:pPr marL="257089" indent="-257089">
              <a:buFont typeface="Wingdings" pitchFamily="2" charset="2"/>
              <a:buChar char="§"/>
            </a:pPr>
            <a:r>
              <a:rPr lang="de-DE" sz="1400" b="0" dirty="0"/>
              <a:t>Click "Next</a:t>
            </a:r>
            <a:r>
              <a:rPr lang="de-DE" sz="1400" b="0" dirty="0" smtClean="0"/>
              <a:t>".</a:t>
            </a:r>
            <a:endParaRPr lang="de-DE" sz="1400" b="0"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1367" y="1487658"/>
            <a:ext cx="3886875" cy="370178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6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6198" y="1310540"/>
            <a:ext cx="3424262" cy="4383057"/>
          </a:xfrm>
          <a:prstGeom prst="rect">
            <a:avLst/>
          </a:prstGeom>
          <a:effectLst>
            <a:innerShdw blurRad="114300">
              <a:prstClr val="black"/>
            </a:innerShdw>
          </a:effectLst>
        </p:spPr>
      </p:pic>
      <p:sp>
        <p:nvSpPr>
          <p:cNvPr id="2" name="Title 1"/>
          <p:cNvSpPr>
            <a:spLocks noGrp="1"/>
          </p:cNvSpPr>
          <p:nvPr>
            <p:ph type="title"/>
          </p:nvPr>
        </p:nvSpPr>
        <p:spPr/>
        <p:txBody>
          <a:bodyPr/>
          <a:lstStyle/>
          <a:p>
            <a:r>
              <a:rPr lang="de-DE" sz="2879" dirty="0">
                <a:solidFill>
                  <a:schemeClr val="accent1"/>
                </a:solidFill>
              </a:rPr>
              <a:t>Creating a new SAPUI5 Project with Eclipse</a:t>
            </a:r>
            <a:endParaRPr lang="en-US" sz="2879" dirty="0">
              <a:solidFill>
                <a:schemeClr val="accent1"/>
              </a:solidFill>
            </a:endParaRPr>
          </a:p>
        </p:txBody>
      </p:sp>
      <p:sp>
        <p:nvSpPr>
          <p:cNvPr id="4" name="Text Placeholder 3"/>
          <p:cNvSpPr>
            <a:spLocks noGrp="1"/>
          </p:cNvSpPr>
          <p:nvPr>
            <p:ph type="body" sz="quarter" idx="11"/>
          </p:nvPr>
        </p:nvSpPr>
        <p:spPr/>
        <p:txBody>
          <a:bodyPr/>
          <a:lstStyle/>
          <a:p>
            <a:pPr marL="257089" indent="-257089">
              <a:buFont typeface="Wingdings" pitchFamily="2" charset="2"/>
              <a:buChar char="§"/>
            </a:pPr>
            <a:r>
              <a:rPr lang="de-DE" sz="1400" b="0" dirty="0" err="1"/>
              <a:t>Enter</a:t>
            </a:r>
            <a:r>
              <a:rPr lang="de-DE" sz="1400" b="0" dirty="0"/>
              <a:t> </a:t>
            </a:r>
            <a:r>
              <a:rPr lang="de-DE" sz="1400" b="0" dirty="0" err="1"/>
              <a:t>the</a:t>
            </a:r>
            <a:r>
              <a:rPr lang="de-DE" sz="1400" b="0" dirty="0"/>
              <a:t> </a:t>
            </a:r>
            <a:r>
              <a:rPr lang="de-DE" sz="1400" b="0" dirty="0" err="1"/>
              <a:t>name</a:t>
            </a:r>
            <a:r>
              <a:rPr lang="de-DE" sz="1400" b="0" dirty="0"/>
              <a:t> </a:t>
            </a:r>
            <a:r>
              <a:rPr lang="de-DE" sz="1400" b="0" dirty="0" err="1"/>
              <a:t>of</a:t>
            </a:r>
            <a:r>
              <a:rPr lang="de-DE" sz="1400" b="0" dirty="0"/>
              <a:t> </a:t>
            </a:r>
            <a:r>
              <a:rPr lang="de-DE" sz="1400" b="0" dirty="0" err="1"/>
              <a:t>the</a:t>
            </a:r>
            <a:r>
              <a:rPr lang="de-DE" sz="1400" b="0" dirty="0"/>
              <a:t> </a:t>
            </a:r>
            <a:r>
              <a:rPr lang="de-DE" sz="1400" b="0" dirty="0" err="1" smtClean="0"/>
              <a:t>initial</a:t>
            </a:r>
            <a:r>
              <a:rPr lang="de-DE" sz="1400" b="0" dirty="0" smtClean="0"/>
              <a:t> </a:t>
            </a:r>
            <a:r>
              <a:rPr lang="de-DE" sz="1400" b="0" dirty="0" err="1" smtClean="0"/>
              <a:t>view</a:t>
            </a:r>
            <a:r>
              <a:rPr lang="de-DE" sz="1400" b="0" dirty="0" smtClean="0"/>
              <a:t>.</a:t>
            </a:r>
            <a:endParaRPr lang="de-DE" sz="1400" b="0" dirty="0"/>
          </a:p>
          <a:p>
            <a:pPr marL="257089" indent="-257089">
              <a:buFont typeface="Wingdings" pitchFamily="2" charset="2"/>
              <a:buChar char="§"/>
            </a:pPr>
            <a:r>
              <a:rPr lang="de-DE" sz="1400" b="0" dirty="0" smtClean="0"/>
              <a:t>Click "Next".</a:t>
            </a:r>
            <a:endParaRPr lang="de-DE" sz="1400" b="0" dirty="0"/>
          </a:p>
          <a:p>
            <a:endParaRPr lang="en-US" dirty="0"/>
          </a:p>
          <a:p>
            <a:endParaRPr lang="en-US" dirty="0"/>
          </a:p>
        </p:txBody>
      </p:sp>
    </p:spTree>
    <p:extLst>
      <p:ext uri="{BB962C8B-B14F-4D97-AF65-F5344CB8AC3E}">
        <p14:creationId xmlns:p14="http://schemas.microsoft.com/office/powerpoint/2010/main" val="25437690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Creating a new SAPUI5 Project with Eclipse</a:t>
            </a:r>
            <a:endParaRPr lang="en-US" sz="2879" dirty="0">
              <a:solidFill>
                <a:schemeClr val="accent1"/>
              </a:solidFill>
            </a:endParaRPr>
          </a:p>
        </p:txBody>
      </p:sp>
      <p:sp>
        <p:nvSpPr>
          <p:cNvPr id="4" name="Text Placeholder 3"/>
          <p:cNvSpPr>
            <a:spLocks noGrp="1"/>
          </p:cNvSpPr>
          <p:nvPr>
            <p:ph type="body" sz="quarter" idx="11"/>
          </p:nvPr>
        </p:nvSpPr>
        <p:spPr/>
        <p:txBody>
          <a:bodyPr/>
          <a:lstStyle/>
          <a:p>
            <a:pPr marL="257089" indent="-257089">
              <a:buFont typeface="Wingdings" pitchFamily="2" charset="2"/>
              <a:buChar char="§"/>
            </a:pPr>
            <a:r>
              <a:rPr lang="de-DE" sz="1400" b="0" dirty="0" smtClean="0"/>
              <a:t>The last </a:t>
            </a:r>
            <a:r>
              <a:rPr lang="de-DE" sz="1400" b="0" dirty="0" err="1" smtClean="0"/>
              <a:t>screen</a:t>
            </a:r>
            <a:r>
              <a:rPr lang="de-DE" sz="1400" b="0" dirty="0" smtClean="0"/>
              <a:t> </a:t>
            </a:r>
            <a:r>
              <a:rPr lang="de-DE" sz="1400" b="0" dirty="0" err="1" smtClean="0"/>
              <a:t>shows</a:t>
            </a:r>
            <a:r>
              <a:rPr lang="de-DE" sz="1400" b="0" dirty="0" smtClean="0"/>
              <a:t> </a:t>
            </a:r>
            <a:r>
              <a:rPr lang="de-DE" sz="1400" b="0" dirty="0" err="1" smtClean="0"/>
              <a:t>you</a:t>
            </a:r>
            <a:r>
              <a:rPr lang="de-DE" sz="1400" b="0" dirty="0" smtClean="0"/>
              <a:t> a </a:t>
            </a:r>
            <a:r>
              <a:rPr lang="de-DE" sz="1400" b="0" dirty="0" err="1" smtClean="0"/>
              <a:t>summary</a:t>
            </a:r>
            <a:r>
              <a:rPr lang="de-DE" sz="1400" b="0" dirty="0" smtClean="0"/>
              <a:t> </a:t>
            </a:r>
            <a:r>
              <a:rPr lang="de-DE" sz="1400" b="0" dirty="0" err="1" smtClean="0"/>
              <a:t>of</a:t>
            </a:r>
            <a:r>
              <a:rPr lang="de-DE" sz="1400" b="0" dirty="0" smtClean="0"/>
              <a:t> </a:t>
            </a:r>
            <a:r>
              <a:rPr lang="de-DE" sz="1400" b="0" dirty="0" err="1" smtClean="0"/>
              <a:t>the</a:t>
            </a:r>
            <a:r>
              <a:rPr lang="de-DE" sz="1400" b="0" dirty="0" smtClean="0"/>
              <a:t> </a:t>
            </a:r>
            <a:r>
              <a:rPr lang="de-DE" sz="1400" b="0" dirty="0" err="1" smtClean="0"/>
              <a:t>project</a:t>
            </a:r>
            <a:r>
              <a:rPr lang="de-DE" sz="1400" b="0" dirty="0" smtClean="0"/>
              <a:t> </a:t>
            </a:r>
            <a:r>
              <a:rPr lang="de-DE" sz="1400" b="0" dirty="0" err="1" smtClean="0"/>
              <a:t>properties</a:t>
            </a:r>
            <a:r>
              <a:rPr lang="de-DE" sz="1400" b="0" dirty="0" smtClean="0"/>
              <a:t>.</a:t>
            </a:r>
            <a:endParaRPr lang="de-DE" sz="1400" b="0" dirty="0"/>
          </a:p>
          <a:p>
            <a:pPr marL="257089" indent="-257089">
              <a:buFont typeface="Wingdings" pitchFamily="2" charset="2"/>
              <a:buChar char="§"/>
            </a:pPr>
            <a:r>
              <a:rPr lang="de-DE" sz="1400" b="0" dirty="0" smtClean="0"/>
              <a:t>Click "Finish" </a:t>
            </a:r>
            <a:r>
              <a:rPr lang="de-DE" sz="1400" b="0" dirty="0" err="1" smtClean="0"/>
              <a:t>to</a:t>
            </a:r>
            <a:r>
              <a:rPr lang="de-DE" sz="1400" b="0" dirty="0" smtClean="0"/>
              <a:t> </a:t>
            </a:r>
            <a:r>
              <a:rPr lang="de-DE" sz="1400" b="0" dirty="0" err="1" smtClean="0"/>
              <a:t>create</a:t>
            </a:r>
            <a:r>
              <a:rPr lang="de-DE" sz="1400" b="0" dirty="0" smtClean="0"/>
              <a:t> </a:t>
            </a:r>
            <a:r>
              <a:rPr lang="de-DE" sz="1400" b="0" dirty="0" err="1" smtClean="0"/>
              <a:t>the</a:t>
            </a:r>
            <a:r>
              <a:rPr lang="de-DE" sz="1400" b="0" dirty="0" smtClean="0"/>
              <a:t> </a:t>
            </a:r>
            <a:r>
              <a:rPr lang="de-DE" sz="1400" b="0" dirty="0" err="1" smtClean="0"/>
              <a:t>new</a:t>
            </a:r>
            <a:r>
              <a:rPr lang="de-DE" sz="1400" b="0" dirty="0" smtClean="0"/>
              <a:t> </a:t>
            </a:r>
            <a:r>
              <a:rPr lang="de-DE" sz="1400" b="0" dirty="0" err="1" smtClean="0"/>
              <a:t>project</a:t>
            </a:r>
            <a:r>
              <a:rPr lang="de-DE" sz="1400" b="0" dirty="0" smtClean="0"/>
              <a:t>.</a:t>
            </a:r>
            <a:endParaRPr lang="de-DE" sz="1400" b="0" dirty="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6198" y="1310536"/>
            <a:ext cx="3424262" cy="4383056"/>
          </a:xfrm>
          <a:prstGeom prst="rect">
            <a:avLst/>
          </a:prstGeom>
          <a:effectLst>
            <a:innerShdw blurRad="114300">
              <a:prstClr val="black"/>
            </a:innerShdw>
          </a:effectLst>
        </p:spPr>
      </p:pic>
    </p:spTree>
    <p:extLst>
      <p:ext uri="{BB962C8B-B14F-4D97-AF65-F5344CB8AC3E}">
        <p14:creationId xmlns:p14="http://schemas.microsoft.com/office/powerpoint/2010/main" val="1217515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The new Project with Eclipse</a:t>
            </a:r>
            <a:endParaRPr lang="en-US" sz="2879"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700" y="1282015"/>
            <a:ext cx="7644292" cy="4395064"/>
          </a:xfrm>
          <a:prstGeom prst="rect">
            <a:avLst/>
          </a:prstGeom>
          <a:effectLst>
            <a:innerShdw blurRad="114300">
              <a:prstClr val="black"/>
            </a:innerShdw>
          </a:effectLst>
        </p:spPr>
      </p:pic>
    </p:spTree>
    <p:extLst>
      <p:ext uri="{BB962C8B-B14F-4D97-AF65-F5344CB8AC3E}">
        <p14:creationId xmlns:p14="http://schemas.microsoft.com/office/powerpoint/2010/main" val="27598381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79" dirty="0">
                <a:solidFill>
                  <a:schemeClr val="accent1"/>
                </a:solidFill>
              </a:rPr>
              <a:t>Adding</a:t>
            </a:r>
            <a:r>
              <a:rPr lang="de-DE" sz="2879" dirty="0">
                <a:solidFill>
                  <a:schemeClr val="accent1"/>
                </a:solidFill>
              </a:rPr>
              <a:t> a </a:t>
            </a:r>
            <a:r>
              <a:rPr lang="de-DE" sz="2879" dirty="0" err="1">
                <a:solidFill>
                  <a:schemeClr val="accent1"/>
                </a:solidFill>
              </a:rPr>
              <a:t>shell</a:t>
            </a:r>
            <a:r>
              <a:rPr lang="de-DE" sz="2879" dirty="0">
                <a:solidFill>
                  <a:schemeClr val="accent1"/>
                </a:solidFill>
              </a:rPr>
              <a:t> </a:t>
            </a:r>
            <a:r>
              <a:rPr lang="de-DE" sz="2879" dirty="0" err="1">
                <a:solidFill>
                  <a:schemeClr val="accent1"/>
                </a:solidFill>
              </a:rPr>
              <a:t>to</a:t>
            </a:r>
            <a:r>
              <a:rPr lang="de-DE" sz="2879" dirty="0">
                <a:solidFill>
                  <a:schemeClr val="accent1"/>
                </a:solidFill>
              </a:rPr>
              <a:t> </a:t>
            </a:r>
            <a:r>
              <a:rPr lang="de-DE" sz="2879" dirty="0" err="1">
                <a:solidFill>
                  <a:schemeClr val="accent1"/>
                </a:solidFill>
              </a:rPr>
              <a:t>the</a:t>
            </a:r>
            <a:r>
              <a:rPr lang="de-DE" sz="2879" dirty="0">
                <a:solidFill>
                  <a:schemeClr val="accent1"/>
                </a:solidFill>
              </a:rPr>
              <a:t> </a:t>
            </a:r>
            <a:r>
              <a:rPr lang="de-DE" sz="2879" dirty="0" err="1">
                <a:solidFill>
                  <a:schemeClr val="accent1"/>
                </a:solidFill>
              </a:rPr>
              <a:t>view</a:t>
            </a:r>
            <a:endParaRPr lang="en-US" sz="2879" dirty="0">
              <a:solidFill>
                <a:schemeClr val="accent1"/>
              </a:solidFill>
            </a:endParaRPr>
          </a:p>
        </p:txBody>
      </p:sp>
      <p:pic>
        <p:nvPicPr>
          <p:cNvPr id="4" name="Picture 3"/>
          <p:cNvPicPr>
            <a:picLocks noChangeAspect="1"/>
          </p:cNvPicPr>
          <p:nvPr/>
        </p:nvPicPr>
        <p:blipFill>
          <a:blip r:embed="rId2"/>
          <a:stretch>
            <a:fillRect/>
          </a:stretch>
        </p:blipFill>
        <p:spPr>
          <a:xfrm>
            <a:off x="1083705" y="1111091"/>
            <a:ext cx="8532279" cy="4517351"/>
          </a:xfrm>
          <a:prstGeom prst="rect">
            <a:avLst/>
          </a:prstGeom>
        </p:spPr>
      </p:pic>
    </p:spTree>
    <p:extLst>
      <p:ext uri="{BB962C8B-B14F-4D97-AF65-F5344CB8AC3E}">
        <p14:creationId xmlns:p14="http://schemas.microsoft.com/office/powerpoint/2010/main" val="30260855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446" y="461570"/>
            <a:ext cx="8221605" cy="388800"/>
          </a:xfrm>
        </p:spPr>
        <p:txBody>
          <a:bodyPr/>
          <a:lstStyle/>
          <a:p>
            <a:r>
              <a:rPr lang="en-US" sz="2879" dirty="0">
                <a:solidFill>
                  <a:schemeClr val="accent1"/>
                </a:solidFill>
              </a:rPr>
              <a:t>Adding</a:t>
            </a:r>
            <a:r>
              <a:rPr lang="de-DE" sz="2879" dirty="0">
                <a:solidFill>
                  <a:schemeClr val="accent1"/>
                </a:solidFill>
              </a:rPr>
              <a:t> the </a:t>
            </a:r>
            <a:r>
              <a:rPr lang="de-DE" sz="2879" dirty="0" smtClean="0">
                <a:solidFill>
                  <a:schemeClr val="accent1"/>
                </a:solidFill>
              </a:rPr>
              <a:t>sap.m &amp; sap.ui.unified </a:t>
            </a:r>
            <a:r>
              <a:rPr lang="de-DE" sz="2879" dirty="0">
                <a:solidFill>
                  <a:schemeClr val="accent1"/>
                </a:solidFill>
              </a:rPr>
              <a:t>library</a:t>
            </a:r>
            <a:endParaRPr lang="en-US" sz="2879" dirty="0">
              <a:solidFill>
                <a:schemeClr val="accent1"/>
              </a:solidFill>
            </a:endParaRPr>
          </a:p>
        </p:txBody>
      </p:sp>
      <p:pic>
        <p:nvPicPr>
          <p:cNvPr id="6" name="Picture 5"/>
          <p:cNvPicPr>
            <a:picLocks noChangeAspect="1"/>
          </p:cNvPicPr>
          <p:nvPr/>
        </p:nvPicPr>
        <p:blipFill>
          <a:blip r:embed="rId3"/>
          <a:stretch>
            <a:fillRect/>
          </a:stretch>
        </p:blipFill>
        <p:spPr>
          <a:xfrm>
            <a:off x="905522" y="850370"/>
            <a:ext cx="8896894" cy="4719665"/>
          </a:xfrm>
          <a:prstGeom prst="rect">
            <a:avLst/>
          </a:prstGeom>
        </p:spPr>
      </p:pic>
    </p:spTree>
    <p:extLst>
      <p:ext uri="{BB962C8B-B14F-4D97-AF65-F5344CB8AC3E}">
        <p14:creationId xmlns:p14="http://schemas.microsoft.com/office/powerpoint/2010/main" val="11602640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Testing the Application with Eclipse</a:t>
            </a:r>
            <a:endParaRPr lang="en-US" sz="2879" dirty="0">
              <a:solidFill>
                <a:schemeClr val="accent1"/>
              </a:solidFill>
            </a:endParaRPr>
          </a:p>
        </p:txBody>
      </p:sp>
      <p:pic>
        <p:nvPicPr>
          <p:cNvPr id="4" name="Picture 3"/>
          <p:cNvPicPr>
            <a:picLocks noChangeAspect="1"/>
          </p:cNvPicPr>
          <p:nvPr/>
        </p:nvPicPr>
        <p:blipFill>
          <a:blip r:embed="rId3"/>
          <a:stretch>
            <a:fillRect/>
          </a:stretch>
        </p:blipFill>
        <p:spPr>
          <a:xfrm>
            <a:off x="1305018" y="1036801"/>
            <a:ext cx="8487052" cy="4522007"/>
          </a:xfrm>
          <a:prstGeom prst="rect">
            <a:avLst/>
          </a:prstGeom>
        </p:spPr>
      </p:pic>
    </p:spTree>
    <p:extLst>
      <p:ext uri="{BB962C8B-B14F-4D97-AF65-F5344CB8AC3E}">
        <p14:creationId xmlns:p14="http://schemas.microsoft.com/office/powerpoint/2010/main" val="6381774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Testing the Application with Eclipse</a:t>
            </a:r>
            <a:endParaRPr lang="en-US" sz="2879" dirty="0">
              <a:solidFill>
                <a:schemeClr val="accent1"/>
              </a:solidFill>
            </a:endParaRPr>
          </a:p>
        </p:txBody>
      </p:sp>
      <p:pic>
        <p:nvPicPr>
          <p:cNvPr id="3" name="Picture 2"/>
          <p:cNvPicPr>
            <a:picLocks noChangeAspect="1"/>
          </p:cNvPicPr>
          <p:nvPr/>
        </p:nvPicPr>
        <p:blipFill>
          <a:blip r:embed="rId2"/>
          <a:stretch>
            <a:fillRect/>
          </a:stretch>
        </p:blipFill>
        <p:spPr>
          <a:xfrm>
            <a:off x="859205" y="1232109"/>
            <a:ext cx="8741752" cy="4236535"/>
          </a:xfrm>
          <a:prstGeom prst="rect">
            <a:avLst/>
          </a:prstGeom>
        </p:spPr>
      </p:pic>
      <p:pic>
        <p:nvPicPr>
          <p:cNvPr id="4" name="Picture 3"/>
          <p:cNvPicPr>
            <a:picLocks noChangeAspect="1"/>
          </p:cNvPicPr>
          <p:nvPr/>
        </p:nvPicPr>
        <p:blipFill>
          <a:blip r:embed="rId3"/>
          <a:stretch>
            <a:fillRect/>
          </a:stretch>
        </p:blipFill>
        <p:spPr>
          <a:xfrm>
            <a:off x="859205" y="1660203"/>
            <a:ext cx="8741752" cy="4031501"/>
          </a:xfrm>
          <a:prstGeom prst="rect">
            <a:avLst/>
          </a:prstGeom>
        </p:spPr>
      </p:pic>
    </p:spTree>
    <p:extLst>
      <p:ext uri="{BB962C8B-B14F-4D97-AF65-F5344CB8AC3E}">
        <p14:creationId xmlns:p14="http://schemas.microsoft.com/office/powerpoint/2010/main" val="3750380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solidFill>
                  <a:schemeClr val="accent1"/>
                </a:solidFill>
              </a:rPr>
              <a:t>Web </a:t>
            </a:r>
            <a:r>
              <a:rPr lang="de-DE" sz="2879" dirty="0" err="1">
                <a:solidFill>
                  <a:schemeClr val="accent1"/>
                </a:solidFill>
              </a:rPr>
              <a:t>Application</a:t>
            </a:r>
            <a:r>
              <a:rPr lang="de-DE" sz="2879" dirty="0">
                <a:solidFill>
                  <a:schemeClr val="accent1"/>
                </a:solidFill>
              </a:rPr>
              <a:t> Preview - </a:t>
            </a:r>
            <a:r>
              <a:rPr lang="de-DE" sz="2879" dirty="0" err="1">
                <a:solidFill>
                  <a:schemeClr val="accent1"/>
                </a:solidFill>
              </a:rPr>
              <a:t>Jetty</a:t>
            </a:r>
            <a:endParaRPr lang="en-US" sz="2879" dirty="0">
              <a:solidFill>
                <a:schemeClr val="accent1"/>
              </a:solidFill>
            </a:endParaRPr>
          </a:p>
        </p:txBody>
      </p:sp>
      <p:sp>
        <p:nvSpPr>
          <p:cNvPr id="4" name="Text Placeholder 3"/>
          <p:cNvSpPr>
            <a:spLocks noGrp="1"/>
          </p:cNvSpPr>
          <p:nvPr>
            <p:ph type="body" sz="quarter" idx="11"/>
          </p:nvPr>
        </p:nvSpPr>
        <p:spPr>
          <a:xfrm>
            <a:off x="1643586" y="1283295"/>
            <a:ext cx="7639141" cy="3951656"/>
          </a:xfrm>
        </p:spPr>
        <p:txBody>
          <a:bodyPr/>
          <a:lstStyle/>
          <a:p>
            <a:r>
              <a:rPr lang="de-DE" b="0" dirty="0" err="1" smtClean="0"/>
              <a:t>Disadvantages</a:t>
            </a:r>
            <a:r>
              <a:rPr lang="de-DE" b="0" dirty="0" smtClean="0"/>
              <a:t> </a:t>
            </a:r>
            <a:r>
              <a:rPr lang="de-DE" b="0" dirty="0" err="1" smtClean="0"/>
              <a:t>compared</a:t>
            </a:r>
            <a:r>
              <a:rPr lang="de-DE" b="0" dirty="0" smtClean="0"/>
              <a:t> </a:t>
            </a:r>
            <a:r>
              <a:rPr lang="de-DE" b="0" dirty="0" err="1" smtClean="0"/>
              <a:t>to</a:t>
            </a:r>
            <a:r>
              <a:rPr lang="de-DE" b="0" dirty="0" smtClean="0"/>
              <a:t> </a:t>
            </a:r>
            <a:r>
              <a:rPr lang="de-DE" b="0" dirty="0" err="1" smtClean="0"/>
              <a:t>testing</a:t>
            </a:r>
            <a:r>
              <a:rPr lang="de-DE" b="0" dirty="0" smtClean="0"/>
              <a:t> on </a:t>
            </a:r>
            <a:r>
              <a:rPr lang="de-DE" b="0" dirty="0" err="1" smtClean="0"/>
              <a:t>server</a:t>
            </a:r>
            <a:r>
              <a:rPr lang="de-DE" b="0" dirty="0" smtClean="0"/>
              <a:t>:</a:t>
            </a:r>
          </a:p>
          <a:p>
            <a:pPr marL="257089" indent="-257089">
              <a:spcBef>
                <a:spcPts val="630"/>
              </a:spcBef>
              <a:buFont typeface="Arial" pitchFamily="34" charset="0"/>
              <a:buChar char="•"/>
            </a:pPr>
            <a:r>
              <a:rPr lang="de-DE" sz="1440" dirty="0" err="1"/>
              <a:t>Based</a:t>
            </a:r>
            <a:r>
              <a:rPr lang="de-DE" sz="1440" dirty="0"/>
              <a:t> on Internet Explorer, </a:t>
            </a:r>
            <a:r>
              <a:rPr lang="de-DE" sz="1440" dirty="0" err="1"/>
              <a:t>therefore</a:t>
            </a:r>
            <a:r>
              <a:rPr lang="de-DE" sz="1440" dirty="0"/>
              <a:t> </a:t>
            </a:r>
            <a:r>
              <a:rPr lang="de-DE" sz="1440" dirty="0" err="1"/>
              <a:t>does</a:t>
            </a:r>
            <a:r>
              <a:rPr lang="de-DE" sz="1440" dirty="0"/>
              <a:t> not </a:t>
            </a:r>
            <a:r>
              <a:rPr lang="de-DE" sz="1440" dirty="0" err="1"/>
              <a:t>display</a:t>
            </a:r>
            <a:r>
              <a:rPr lang="de-DE" sz="1440" dirty="0"/>
              <a:t> </a:t>
            </a:r>
            <a:r>
              <a:rPr lang="de-DE" sz="1440" dirty="0" err="1"/>
              <a:t>most</a:t>
            </a:r>
            <a:r>
              <a:rPr lang="de-DE" sz="1440" dirty="0"/>
              <a:t> CSS3 </a:t>
            </a:r>
            <a:r>
              <a:rPr lang="de-DE" sz="1440" dirty="0" err="1"/>
              <a:t>features</a:t>
            </a:r>
            <a:endParaRPr lang="de-DE" sz="1440" dirty="0"/>
          </a:p>
          <a:p>
            <a:pPr marL="257089" indent="-257089">
              <a:spcBef>
                <a:spcPts val="630"/>
              </a:spcBef>
              <a:buFont typeface="Arial" pitchFamily="34" charset="0"/>
              <a:buChar char="•"/>
            </a:pPr>
            <a:r>
              <a:rPr lang="de-DE" sz="1440" dirty="0" err="1"/>
              <a:t>Creates</a:t>
            </a:r>
            <a:r>
              <a:rPr lang="de-DE" sz="1440" dirty="0"/>
              <a:t> a </a:t>
            </a:r>
            <a:r>
              <a:rPr lang="de-DE" sz="1440" dirty="0" err="1"/>
              <a:t>random</a:t>
            </a:r>
            <a:r>
              <a:rPr lang="de-DE" sz="1440" dirty="0"/>
              <a:t> </a:t>
            </a:r>
            <a:r>
              <a:rPr lang="de-DE" sz="1440" dirty="0" err="1"/>
              <a:t>port</a:t>
            </a:r>
            <a:r>
              <a:rPr lang="de-DE" sz="1440" dirty="0"/>
              <a:t> </a:t>
            </a:r>
            <a:r>
              <a:rPr lang="de-DE" sz="1440" dirty="0" err="1"/>
              <a:t>which</a:t>
            </a:r>
            <a:r>
              <a:rPr lang="de-DE" sz="1440" dirty="0"/>
              <a:t> </a:t>
            </a:r>
            <a:r>
              <a:rPr lang="de-DE" sz="1440" dirty="0" err="1"/>
              <a:t>stops</a:t>
            </a:r>
            <a:r>
              <a:rPr lang="de-DE" sz="1440" dirty="0"/>
              <a:t> </a:t>
            </a:r>
            <a:r>
              <a:rPr lang="de-DE" sz="1440" dirty="0" err="1"/>
              <a:t>working</a:t>
            </a:r>
            <a:r>
              <a:rPr lang="de-DE" sz="1440" dirty="0"/>
              <a:t> </a:t>
            </a:r>
            <a:r>
              <a:rPr lang="de-DE" sz="1440" dirty="0" err="1"/>
              <a:t>when</a:t>
            </a:r>
            <a:r>
              <a:rPr lang="de-DE" sz="1440" dirty="0"/>
              <a:t> Web App View </a:t>
            </a:r>
            <a:r>
              <a:rPr lang="de-DE" sz="1440" dirty="0" err="1"/>
              <a:t>is</a:t>
            </a:r>
            <a:r>
              <a:rPr lang="de-DE" sz="1440" dirty="0"/>
              <a:t> </a:t>
            </a:r>
            <a:r>
              <a:rPr lang="de-DE" sz="1440" dirty="0" err="1"/>
              <a:t>closed</a:t>
            </a:r>
            <a:r>
              <a:rPr lang="de-DE" sz="1440" dirty="0"/>
              <a:t>, </a:t>
            </a:r>
            <a:r>
              <a:rPr lang="de-DE" sz="1440" dirty="0" err="1"/>
              <a:t>if</a:t>
            </a:r>
            <a:r>
              <a:rPr lang="de-DE" sz="1440" dirty="0"/>
              <a:t> link </a:t>
            </a:r>
            <a:r>
              <a:rPr lang="de-DE" sz="1440" dirty="0" err="1"/>
              <a:t>is</a:t>
            </a:r>
            <a:r>
              <a:rPr lang="de-DE" sz="1440" dirty="0"/>
              <a:t> </a:t>
            </a:r>
            <a:r>
              <a:rPr lang="de-DE" sz="1440" dirty="0" err="1"/>
              <a:t>copied</a:t>
            </a:r>
            <a:r>
              <a:rPr lang="de-DE" sz="1440" dirty="0"/>
              <a:t> </a:t>
            </a:r>
            <a:r>
              <a:rPr lang="de-DE" sz="1440" dirty="0" err="1"/>
              <a:t>into</a:t>
            </a:r>
            <a:r>
              <a:rPr lang="de-DE" sz="1440" dirty="0"/>
              <a:t> a </a:t>
            </a:r>
            <a:r>
              <a:rPr lang="de-DE" sz="1440" dirty="0" err="1"/>
              <a:t>browser</a:t>
            </a:r>
            <a:r>
              <a:rPr lang="de-DE" sz="1440" dirty="0"/>
              <a:t> </a:t>
            </a:r>
            <a:r>
              <a:rPr lang="de-DE" sz="1440" dirty="0" err="1"/>
              <a:t>for</a:t>
            </a:r>
            <a:r>
              <a:rPr lang="de-DE" sz="1440" dirty="0"/>
              <a:t> </a:t>
            </a:r>
            <a:r>
              <a:rPr lang="de-DE" sz="1440" dirty="0" err="1"/>
              <a:t>debugging</a:t>
            </a:r>
            <a:r>
              <a:rPr lang="de-DE" sz="1440" dirty="0"/>
              <a:t>, </a:t>
            </a:r>
            <a:r>
              <a:rPr lang="de-DE" sz="1440" dirty="0" err="1"/>
              <a:t>this</a:t>
            </a:r>
            <a:r>
              <a:rPr lang="de-DE" sz="1440" dirty="0"/>
              <a:t> link </a:t>
            </a:r>
            <a:r>
              <a:rPr lang="de-DE" sz="1440" dirty="0" err="1"/>
              <a:t>stops</a:t>
            </a:r>
            <a:r>
              <a:rPr lang="de-DE" sz="1440" dirty="0"/>
              <a:t> </a:t>
            </a:r>
            <a:r>
              <a:rPr lang="de-DE" sz="1440" dirty="0" err="1"/>
              <a:t>working</a:t>
            </a:r>
            <a:r>
              <a:rPr lang="de-DE" sz="1440" dirty="0"/>
              <a:t> </a:t>
            </a:r>
            <a:r>
              <a:rPr lang="de-DE" sz="1440" dirty="0" err="1"/>
              <a:t>as</a:t>
            </a:r>
            <a:r>
              <a:rPr lang="de-DE" sz="1440" dirty="0"/>
              <a:t> </a:t>
            </a:r>
            <a:r>
              <a:rPr lang="de-DE" sz="1440" dirty="0" err="1"/>
              <a:t>well</a:t>
            </a:r>
            <a:endParaRPr lang="de-DE" sz="1440" dirty="0"/>
          </a:p>
          <a:p>
            <a:pPr marL="257089" indent="-257089">
              <a:spcBef>
                <a:spcPts val="630"/>
              </a:spcBef>
              <a:buFont typeface="Arial" pitchFamily="34" charset="0"/>
              <a:buChar char="•"/>
            </a:pPr>
            <a:r>
              <a:rPr lang="de-DE" sz="1440" dirty="0" err="1"/>
              <a:t>Use</a:t>
            </a:r>
            <a:r>
              <a:rPr lang="de-DE" sz="1440" dirty="0"/>
              <a:t> </a:t>
            </a:r>
            <a:r>
              <a:rPr lang="de-DE" sz="1440" dirty="0" err="1"/>
              <a:t>therefore</a:t>
            </a:r>
            <a:r>
              <a:rPr lang="de-DE" sz="1440" dirty="0"/>
              <a:t> not </a:t>
            </a:r>
            <a:r>
              <a:rPr lang="de-DE" sz="1440" dirty="0" err="1"/>
              <a:t>recommended</a:t>
            </a:r>
            <a:endParaRPr lang="de-DE" sz="1440" dirty="0"/>
          </a:p>
          <a:p>
            <a:endParaRPr lang="en-US" dirty="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5229" y="2907217"/>
            <a:ext cx="3195158" cy="277080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3" name="Picture 2_"/>
          <p:cNvPicPr>
            <a:picLocks noChangeAspect="1"/>
          </p:cNvPicPr>
          <p:nvPr/>
        </p:nvPicPr>
        <p:blipFill>
          <a:blip r:embed="rId3"/>
          <a:stretch>
            <a:fillRect/>
          </a:stretch>
        </p:blipFill>
        <p:spPr>
          <a:xfrm>
            <a:off x="5002030" y="2783864"/>
            <a:ext cx="5693418" cy="2894154"/>
          </a:xfrm>
          <a:prstGeom prst="rect">
            <a:avLst/>
          </a:prstGeom>
        </p:spPr>
      </p:pic>
    </p:spTree>
    <p:extLst>
      <p:ext uri="{BB962C8B-B14F-4D97-AF65-F5344CB8AC3E}">
        <p14:creationId xmlns:p14="http://schemas.microsoft.com/office/powerpoint/2010/main" val="1627657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solidFill>
                  <a:schemeClr val="accent1"/>
                </a:solidFill>
                <a:latin typeface="Arial" panose="020B0604020202020204" pitchFamily="34" charset="0"/>
                <a:cs typeface="Arial" panose="020B0604020202020204" pitchFamily="34" charset="0"/>
              </a:rPr>
              <a:t>Main UI5 Characteristics</a:t>
            </a:r>
            <a:endParaRPr lang="en-US" sz="2879" dirty="0">
              <a:solidFill>
                <a:schemeClr val="accent1"/>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567528" y="1435977"/>
            <a:ext cx="7643030" cy="3927630"/>
          </a:xfrm>
        </p:spPr>
        <p:txBody>
          <a:bodyPr/>
          <a:lstStyle/>
          <a:p>
            <a:r>
              <a:rPr lang="en-US" sz="1800" dirty="0" smtClean="0"/>
              <a:t>SAPUI5 is an extensible JavaScript-based HTML5 browser rendering library for Business Applications. </a:t>
            </a:r>
          </a:p>
          <a:p>
            <a:endParaRPr lang="en-US" sz="1400" dirty="0"/>
          </a:p>
          <a:p>
            <a:pPr lvl="2"/>
            <a:r>
              <a:rPr lang="en-US" sz="1400" dirty="0" smtClean="0"/>
              <a:t>well-designed API, easy to consume and use </a:t>
            </a:r>
          </a:p>
          <a:p>
            <a:pPr lvl="2"/>
            <a:r>
              <a:rPr lang="en-US" sz="1400" dirty="0" smtClean="0"/>
              <a:t>extensible UI component model, including tooling support </a:t>
            </a:r>
          </a:p>
          <a:p>
            <a:pPr lvl="2"/>
            <a:r>
              <a:rPr lang="en-US" sz="1400" dirty="0" smtClean="0"/>
              <a:t>high performance, SAP product standard compliant </a:t>
            </a:r>
          </a:p>
          <a:p>
            <a:pPr lvl="2"/>
            <a:r>
              <a:rPr lang="en-US" sz="1400" dirty="0" smtClean="0"/>
              <a:t>powerful theming support based on CSS </a:t>
            </a:r>
          </a:p>
          <a:p>
            <a:pPr lvl="2"/>
            <a:r>
              <a:rPr lang="en-US" sz="1400" dirty="0" smtClean="0"/>
              <a:t>provides Ajax capabilities </a:t>
            </a:r>
          </a:p>
          <a:p>
            <a:pPr lvl="2"/>
            <a:r>
              <a:rPr lang="en-US" sz="1400" dirty="0" smtClean="0"/>
              <a:t>based on open standards like </a:t>
            </a:r>
            <a:r>
              <a:rPr lang="en-US" sz="1400" dirty="0" err="1" smtClean="0">
                <a:hlinkClick r:id="rId3"/>
              </a:rPr>
              <a:t>OpenAjax</a:t>
            </a:r>
            <a:r>
              <a:rPr lang="en-US" sz="1400" dirty="0" smtClean="0"/>
              <a:t>, </a:t>
            </a:r>
            <a:r>
              <a:rPr lang="en-US" sz="1400" dirty="0" err="1" smtClean="0">
                <a:hlinkClick r:id="rId4"/>
              </a:rPr>
              <a:t>Javascript</a:t>
            </a:r>
            <a:r>
              <a:rPr lang="en-US" sz="1400" dirty="0" smtClean="0"/>
              <a:t>, </a:t>
            </a:r>
            <a:r>
              <a:rPr lang="en-US" sz="1400" dirty="0" smtClean="0">
                <a:hlinkClick r:id="rId5"/>
              </a:rPr>
              <a:t>CSS</a:t>
            </a:r>
            <a:r>
              <a:rPr lang="en-US" sz="1400" dirty="0" smtClean="0"/>
              <a:t>, </a:t>
            </a:r>
            <a:r>
              <a:rPr lang="en-US" sz="1400" dirty="0" smtClean="0">
                <a:hlinkClick r:id="rId6"/>
              </a:rPr>
              <a:t>HTML 5</a:t>
            </a:r>
            <a:r>
              <a:rPr lang="en-US" sz="1400" dirty="0" smtClean="0"/>
              <a:t>, etc. </a:t>
            </a:r>
          </a:p>
          <a:p>
            <a:pPr lvl="2"/>
            <a:r>
              <a:rPr lang="en-US" sz="1400" dirty="0" smtClean="0"/>
              <a:t>using and including the popular </a:t>
            </a:r>
            <a:r>
              <a:rPr lang="en-US" sz="1400" dirty="0" err="1" smtClean="0">
                <a:hlinkClick r:id="rId7"/>
              </a:rPr>
              <a:t>jQuery</a:t>
            </a:r>
            <a:r>
              <a:rPr lang="en-US" sz="1400" dirty="0" smtClean="0"/>
              <a:t> library </a:t>
            </a:r>
          </a:p>
          <a:p>
            <a:endParaRPr lang="en-US" sz="1400" dirty="0"/>
          </a:p>
        </p:txBody>
      </p:sp>
    </p:spTree>
    <p:extLst>
      <p:ext uri="{BB962C8B-B14F-4D97-AF65-F5344CB8AC3E}">
        <p14:creationId xmlns:p14="http://schemas.microsoft.com/office/powerpoint/2010/main" val="18930671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Web IDE</a:t>
            </a:r>
            <a:endParaRPr lang="en-US" sz="2879" dirty="0">
              <a:solidFill>
                <a:schemeClr val="accent1"/>
              </a:solidFill>
            </a:endParaRPr>
          </a:p>
        </p:txBody>
      </p:sp>
      <p:sp>
        <p:nvSpPr>
          <p:cNvPr id="3" name="Text Placeholder 2"/>
          <p:cNvSpPr>
            <a:spLocks noGrp="1"/>
          </p:cNvSpPr>
          <p:nvPr>
            <p:ph type="body" sz="quarter" idx="10"/>
          </p:nvPr>
        </p:nvSpPr>
        <p:spPr>
          <a:xfrm>
            <a:off x="810467" y="1469886"/>
            <a:ext cx="2970667" cy="3688213"/>
          </a:xfrm>
        </p:spPr>
        <p:txBody>
          <a:bodyPr/>
          <a:lstStyle/>
          <a:p>
            <a:pPr marL="257089" indent="-257089">
              <a:buFont typeface="Wingdings" pitchFamily="2" charset="2"/>
              <a:buChar char="§"/>
            </a:pPr>
            <a:r>
              <a:rPr lang="en-US" dirty="0"/>
              <a:t>Get a Trial Account and Access SAP Web </a:t>
            </a:r>
            <a:r>
              <a:rPr lang="en-US" dirty="0" smtClean="0"/>
              <a:t>IDE, </a:t>
            </a:r>
            <a:r>
              <a:rPr lang="en-US" dirty="0"/>
              <a:t>If you do not have access to SAP Web IDE, you can create a free account. To create an account, simply register an SAP Cloud </a:t>
            </a:r>
            <a:r>
              <a:rPr lang="en-US" dirty="0" err="1"/>
              <a:t>Platformtrial</a:t>
            </a:r>
            <a:r>
              <a:rPr lang="en-US" dirty="0"/>
              <a:t> account at </a:t>
            </a:r>
            <a:r>
              <a:rPr lang="en-US" dirty="0">
                <a:hlinkClick r:id="rId2" tooltip="https://account.hanatrial.ondemand.com/"/>
              </a:rPr>
              <a:t>https://account.hanatrial.ondemand.com/</a:t>
            </a:r>
            <a:r>
              <a:rPr lang="en-US" dirty="0"/>
              <a:t> and log on afterwards.</a:t>
            </a:r>
            <a:endParaRPr lang="de-DE" sz="1400" b="0" dirty="0" smtClean="0">
              <a:sym typeface="Wingdings" pitchFamily="2" charset="2"/>
            </a:endParaRPr>
          </a:p>
          <a:p>
            <a:endParaRPr lang="de-DE" b="0" dirty="0" smtClean="0"/>
          </a:p>
          <a:p>
            <a:endParaRPr lang="en-US" dirty="0"/>
          </a:p>
        </p:txBody>
      </p:sp>
      <p:pic>
        <p:nvPicPr>
          <p:cNvPr id="5" name="Picture 4"/>
          <p:cNvPicPr>
            <a:picLocks noChangeAspect="1"/>
          </p:cNvPicPr>
          <p:nvPr/>
        </p:nvPicPr>
        <p:blipFill>
          <a:blip r:embed="rId3"/>
          <a:stretch>
            <a:fillRect/>
          </a:stretch>
        </p:blipFill>
        <p:spPr>
          <a:xfrm>
            <a:off x="4110583" y="1469886"/>
            <a:ext cx="6299524" cy="2648086"/>
          </a:xfrm>
          <a:prstGeom prst="rect">
            <a:avLst/>
          </a:prstGeom>
        </p:spPr>
      </p:pic>
    </p:spTree>
    <p:extLst>
      <p:ext uri="{BB962C8B-B14F-4D97-AF65-F5344CB8AC3E}">
        <p14:creationId xmlns:p14="http://schemas.microsoft.com/office/powerpoint/2010/main" val="22009991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Web IDE</a:t>
            </a:r>
            <a:endParaRPr lang="en-US" sz="2879" dirty="0">
              <a:solidFill>
                <a:schemeClr val="accent1"/>
              </a:solidFill>
            </a:endParaRPr>
          </a:p>
        </p:txBody>
      </p:sp>
      <p:sp>
        <p:nvSpPr>
          <p:cNvPr id="3" name="Text Placeholder 2"/>
          <p:cNvSpPr>
            <a:spLocks noGrp="1"/>
          </p:cNvSpPr>
          <p:nvPr>
            <p:ph type="body" sz="quarter" idx="10"/>
          </p:nvPr>
        </p:nvSpPr>
        <p:spPr>
          <a:xfrm>
            <a:off x="810467" y="1469886"/>
            <a:ext cx="3148974" cy="3688213"/>
          </a:xfrm>
        </p:spPr>
        <p:txBody>
          <a:bodyPr/>
          <a:lstStyle/>
          <a:p>
            <a:pPr marL="257089" indent="-257089">
              <a:buFont typeface="Wingdings" pitchFamily="2" charset="2"/>
              <a:buChar char="§"/>
            </a:pPr>
            <a:r>
              <a:rPr lang="en-US" dirty="0"/>
              <a:t>After logging on, choose </a:t>
            </a:r>
            <a:r>
              <a:rPr lang="en-US" b="1" dirty="0"/>
              <a:t>Services</a:t>
            </a:r>
            <a:r>
              <a:rPr lang="en-US" dirty="0"/>
              <a:t> in the navigation bar of the SAP Cloud Platform cockpit and open the detailed information on your SAP Web IDE by choosing the SAP Web IDE tile</a:t>
            </a:r>
            <a:r>
              <a:rPr lang="en-US" dirty="0" smtClean="0"/>
              <a:t>.</a:t>
            </a:r>
          </a:p>
          <a:p>
            <a:pPr marL="257089" indent="-257089">
              <a:buFont typeface="Wingdings" pitchFamily="2" charset="2"/>
              <a:buChar char="§"/>
            </a:pPr>
            <a:r>
              <a:rPr lang="en-US" dirty="0"/>
              <a:t>Selecting </a:t>
            </a:r>
            <a:r>
              <a:rPr lang="en-US" b="1" dirty="0"/>
              <a:t>Go to Service</a:t>
            </a:r>
            <a:r>
              <a:rPr lang="en-US" dirty="0"/>
              <a:t> leads you to your personal SAP Web IDE.</a:t>
            </a:r>
            <a:endParaRPr lang="de-DE" b="0" dirty="0" smtClean="0"/>
          </a:p>
          <a:p>
            <a:endParaRPr lang="en-US" dirty="0"/>
          </a:p>
        </p:txBody>
      </p:sp>
      <p:pic>
        <p:nvPicPr>
          <p:cNvPr id="4" name="Picture 3"/>
          <p:cNvPicPr>
            <a:picLocks noChangeAspect="1"/>
          </p:cNvPicPr>
          <p:nvPr/>
        </p:nvPicPr>
        <p:blipFill>
          <a:blip r:embed="rId2"/>
          <a:stretch>
            <a:fillRect/>
          </a:stretch>
        </p:blipFill>
        <p:spPr>
          <a:xfrm>
            <a:off x="4428369" y="1469886"/>
            <a:ext cx="6299524" cy="3905451"/>
          </a:xfrm>
          <a:prstGeom prst="rect">
            <a:avLst/>
          </a:prstGeom>
        </p:spPr>
      </p:pic>
    </p:spTree>
    <p:extLst>
      <p:ext uri="{BB962C8B-B14F-4D97-AF65-F5344CB8AC3E}">
        <p14:creationId xmlns:p14="http://schemas.microsoft.com/office/powerpoint/2010/main" val="1325425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Web IDE</a:t>
            </a:r>
            <a:endParaRPr lang="en-US" sz="2879" dirty="0">
              <a:solidFill>
                <a:schemeClr val="accent1"/>
              </a:solidFill>
            </a:endParaRPr>
          </a:p>
        </p:txBody>
      </p:sp>
      <p:sp>
        <p:nvSpPr>
          <p:cNvPr id="3" name="Text Placeholder 2"/>
          <p:cNvSpPr>
            <a:spLocks noGrp="1"/>
          </p:cNvSpPr>
          <p:nvPr>
            <p:ph type="body" sz="quarter" idx="10"/>
          </p:nvPr>
        </p:nvSpPr>
        <p:spPr>
          <a:xfrm>
            <a:off x="319596" y="1469886"/>
            <a:ext cx="3790765" cy="4291722"/>
          </a:xfrm>
        </p:spPr>
        <p:txBody>
          <a:bodyPr/>
          <a:lstStyle/>
          <a:p>
            <a:r>
              <a:rPr lang="en-US" dirty="0"/>
              <a:t>Open SAP Web IDE and wait until the initialization has finished</a:t>
            </a:r>
            <a:r>
              <a:rPr lang="en-US" dirty="0" smtClean="0"/>
              <a:t>. When </a:t>
            </a:r>
            <a:r>
              <a:rPr lang="en-US" dirty="0"/>
              <a:t>you start it for the first time, you will see a home screen containing more information about SAP Web IDE</a:t>
            </a:r>
            <a:r>
              <a:rPr lang="en-US" dirty="0" smtClean="0"/>
              <a:t>.</a:t>
            </a:r>
          </a:p>
          <a:p>
            <a:endParaRPr lang="en-US" dirty="0"/>
          </a:p>
          <a:p>
            <a:r>
              <a:rPr lang="en-US" dirty="0"/>
              <a:t>Change to the </a:t>
            </a:r>
            <a:r>
              <a:rPr lang="en-US" b="1" dirty="0"/>
              <a:t>Development</a:t>
            </a:r>
            <a:r>
              <a:rPr lang="en-US" dirty="0"/>
              <a:t> perspective by clicking the icon with the code symbol on the left sidebar</a:t>
            </a:r>
            <a:r>
              <a:rPr lang="en-US" dirty="0" smtClean="0"/>
              <a:t>. You </a:t>
            </a:r>
            <a:r>
              <a:rPr lang="en-US" dirty="0"/>
              <a:t>now see a folder list with an entry </a:t>
            </a:r>
            <a:r>
              <a:rPr lang="en-US" b="1" dirty="0"/>
              <a:t>Workspace</a:t>
            </a:r>
            <a:r>
              <a:rPr lang="en-US" dirty="0"/>
              <a:t> on the left side and an empty code editor on the right side</a:t>
            </a:r>
            <a:r>
              <a:rPr lang="en-US" dirty="0" smtClean="0"/>
              <a:t>.</a:t>
            </a:r>
          </a:p>
          <a:p>
            <a:endParaRPr lang="en-US" dirty="0" smtClean="0"/>
          </a:p>
          <a:p>
            <a:r>
              <a:rPr lang="en-US" dirty="0"/>
              <a:t>Create your project within the Workspace folder by choosing File </a:t>
            </a:r>
            <a:r>
              <a:rPr lang="en-US" dirty="0" smtClean="0"/>
              <a:t>&gt; </a:t>
            </a:r>
            <a:r>
              <a:rPr lang="en-US" dirty="0"/>
              <a:t>New  Folder from the menu or Ctrl + Alt + Shift + N . Enter, for example, </a:t>
            </a:r>
            <a:r>
              <a:rPr lang="en-US" dirty="0" err="1"/>
              <a:t>myProject</a:t>
            </a:r>
            <a:r>
              <a:rPr lang="en-US" dirty="0"/>
              <a:t> as the folder name.</a:t>
            </a:r>
          </a:p>
          <a:p>
            <a:pPr marL="257089" indent="-257089">
              <a:buFont typeface="Wingdings" pitchFamily="2" charset="2"/>
              <a:buChar char="§"/>
            </a:pPr>
            <a:endParaRPr lang="de-DE" b="0" dirty="0" smtClean="0"/>
          </a:p>
          <a:p>
            <a:endParaRPr lang="en-US" dirty="0"/>
          </a:p>
        </p:txBody>
      </p:sp>
      <p:pic>
        <p:nvPicPr>
          <p:cNvPr id="9" name="Picture 8"/>
          <p:cNvPicPr>
            <a:picLocks noChangeAspect="1"/>
          </p:cNvPicPr>
          <p:nvPr/>
        </p:nvPicPr>
        <p:blipFill>
          <a:blip r:embed="rId2"/>
          <a:stretch>
            <a:fillRect/>
          </a:stretch>
        </p:blipFill>
        <p:spPr>
          <a:xfrm>
            <a:off x="4957576" y="1469886"/>
            <a:ext cx="4800847" cy="2178162"/>
          </a:xfrm>
          <a:prstGeom prst="rect">
            <a:avLst/>
          </a:prstGeom>
        </p:spPr>
      </p:pic>
    </p:spTree>
    <p:extLst>
      <p:ext uri="{BB962C8B-B14F-4D97-AF65-F5344CB8AC3E}">
        <p14:creationId xmlns:p14="http://schemas.microsoft.com/office/powerpoint/2010/main" val="28222931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Web IDE</a:t>
            </a:r>
            <a:endParaRPr lang="en-US" sz="2879" dirty="0">
              <a:solidFill>
                <a:schemeClr val="accent1"/>
              </a:solidFill>
            </a:endParaRPr>
          </a:p>
        </p:txBody>
      </p:sp>
      <p:sp>
        <p:nvSpPr>
          <p:cNvPr id="3" name="Text Placeholder 2"/>
          <p:cNvSpPr>
            <a:spLocks noGrp="1"/>
          </p:cNvSpPr>
          <p:nvPr>
            <p:ph type="body" sz="quarter" idx="10"/>
          </p:nvPr>
        </p:nvSpPr>
        <p:spPr>
          <a:xfrm>
            <a:off x="319596" y="1469886"/>
            <a:ext cx="3790765" cy="4291722"/>
          </a:xfrm>
        </p:spPr>
        <p:txBody>
          <a:bodyPr/>
          <a:lstStyle/>
          <a:p>
            <a:r>
              <a:rPr lang="en-US" dirty="0"/>
              <a:t>Create a neo-</a:t>
            </a:r>
            <a:r>
              <a:rPr lang="en-US" dirty="0" err="1"/>
              <a:t>app.json</a:t>
            </a:r>
            <a:r>
              <a:rPr lang="en-US" dirty="0"/>
              <a:t> Project Configuration </a:t>
            </a:r>
            <a:r>
              <a:rPr lang="en-US" dirty="0" smtClean="0"/>
              <a:t>File:</a:t>
            </a:r>
          </a:p>
          <a:p>
            <a:pPr marL="0" indent="0">
              <a:buNone/>
            </a:pPr>
            <a:r>
              <a:rPr lang="en-US" dirty="0" smtClean="0"/>
              <a:t>      1</a:t>
            </a:r>
            <a:r>
              <a:rPr lang="en-US" dirty="0"/>
              <a:t>. Select the New File icon and enter neo-</a:t>
            </a:r>
            <a:r>
              <a:rPr lang="en-US" dirty="0" err="1"/>
              <a:t>app.json</a:t>
            </a:r>
            <a:r>
              <a:rPr lang="en-US" dirty="0"/>
              <a:t> as the file name</a:t>
            </a:r>
            <a:r>
              <a:rPr lang="en-US" dirty="0" smtClean="0"/>
              <a:t>.</a:t>
            </a:r>
          </a:p>
          <a:p>
            <a:pPr marL="0" indent="0">
              <a:buNone/>
            </a:pPr>
            <a:r>
              <a:rPr lang="en-US" dirty="0"/>
              <a:t>      2. Open the newly created file from the tree structure on the left side of the screen</a:t>
            </a:r>
            <a:r>
              <a:rPr lang="en-US" dirty="0" smtClean="0"/>
              <a:t>.</a:t>
            </a:r>
          </a:p>
          <a:p>
            <a:pPr marL="0" indent="0">
              <a:buNone/>
            </a:pPr>
            <a:r>
              <a:rPr lang="en-US" dirty="0"/>
              <a:t>      3. Paste the following code in the neo-</a:t>
            </a:r>
            <a:r>
              <a:rPr lang="en-US" dirty="0" err="1"/>
              <a:t>app.json</a:t>
            </a:r>
            <a:r>
              <a:rPr lang="en-US" dirty="0"/>
              <a:t> and select Save:</a:t>
            </a:r>
            <a:endParaRPr lang="en-US" dirty="0" smtClean="0"/>
          </a:p>
          <a:p>
            <a:endParaRPr lang="de-DE" b="0" dirty="0" smtClean="0"/>
          </a:p>
          <a:p>
            <a:endParaRPr lang="en-US" dirty="0"/>
          </a:p>
        </p:txBody>
      </p:sp>
      <p:pic>
        <p:nvPicPr>
          <p:cNvPr id="8" name="Picture 7"/>
          <p:cNvPicPr>
            <a:picLocks noChangeAspect="1"/>
          </p:cNvPicPr>
          <p:nvPr/>
        </p:nvPicPr>
        <p:blipFill>
          <a:blip r:embed="rId3"/>
          <a:stretch>
            <a:fillRect/>
          </a:stretch>
        </p:blipFill>
        <p:spPr>
          <a:xfrm>
            <a:off x="5906141" y="1388312"/>
            <a:ext cx="3320985" cy="4206123"/>
          </a:xfrm>
          <a:prstGeom prst="rect">
            <a:avLst/>
          </a:prstGeom>
        </p:spPr>
      </p:pic>
    </p:spTree>
    <p:extLst>
      <p:ext uri="{BB962C8B-B14F-4D97-AF65-F5344CB8AC3E}">
        <p14:creationId xmlns:p14="http://schemas.microsoft.com/office/powerpoint/2010/main" val="22297448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Web IDE</a:t>
            </a:r>
            <a:endParaRPr lang="en-US" sz="2879" dirty="0">
              <a:solidFill>
                <a:schemeClr val="accent1"/>
              </a:solidFill>
            </a:endParaRPr>
          </a:p>
        </p:txBody>
      </p:sp>
      <p:sp>
        <p:nvSpPr>
          <p:cNvPr id="3" name="Text Placeholder 2"/>
          <p:cNvSpPr>
            <a:spLocks noGrp="1"/>
          </p:cNvSpPr>
          <p:nvPr>
            <p:ph type="body" sz="quarter" idx="10"/>
          </p:nvPr>
        </p:nvSpPr>
        <p:spPr>
          <a:xfrm>
            <a:off x="319596" y="1469886"/>
            <a:ext cx="3790765" cy="4291722"/>
          </a:xfrm>
        </p:spPr>
        <p:txBody>
          <a:bodyPr/>
          <a:lstStyle/>
          <a:p>
            <a:r>
              <a:rPr lang="en-US" dirty="0"/>
              <a:t>Create an index.html </a:t>
            </a:r>
            <a:r>
              <a:rPr lang="en-US" dirty="0" smtClean="0"/>
              <a:t>File:</a:t>
            </a:r>
          </a:p>
          <a:p>
            <a:pPr marL="0" indent="0">
              <a:buNone/>
            </a:pPr>
            <a:r>
              <a:rPr lang="en-US" dirty="0" smtClean="0"/>
              <a:t>      1</a:t>
            </a:r>
            <a:r>
              <a:rPr lang="en-US" dirty="0"/>
              <a:t>. Choose the New Folder icon in the header toolbar and enter </a:t>
            </a:r>
            <a:r>
              <a:rPr lang="en-US" dirty="0" err="1"/>
              <a:t>src</a:t>
            </a:r>
            <a:r>
              <a:rPr lang="en-US" dirty="0"/>
              <a:t> as the folder name</a:t>
            </a:r>
            <a:r>
              <a:rPr lang="en-US" dirty="0" smtClean="0"/>
              <a:t>.</a:t>
            </a:r>
          </a:p>
          <a:p>
            <a:pPr marL="0" indent="0">
              <a:buNone/>
            </a:pPr>
            <a:r>
              <a:rPr lang="en-US" dirty="0" smtClean="0"/>
              <a:t>      </a:t>
            </a:r>
            <a:r>
              <a:rPr lang="en-US" dirty="0"/>
              <a:t>2. Select the newly created folder and create a new index.html file inside it by choosing the New File icon</a:t>
            </a:r>
            <a:r>
              <a:rPr lang="en-US" dirty="0" smtClean="0"/>
              <a:t>.</a:t>
            </a:r>
          </a:p>
          <a:p>
            <a:pPr marL="0" indent="0">
              <a:buNone/>
            </a:pPr>
            <a:r>
              <a:rPr lang="en-US" dirty="0" smtClean="0"/>
              <a:t>      </a:t>
            </a:r>
            <a:r>
              <a:rPr lang="en-US" dirty="0"/>
              <a:t>3. Paste the following code in the newly created index.html file and select Save:</a:t>
            </a:r>
            <a:endParaRPr lang="de-DE" b="0" dirty="0" smtClean="0"/>
          </a:p>
          <a:p>
            <a:endParaRPr lang="en-US" dirty="0"/>
          </a:p>
        </p:txBody>
      </p:sp>
      <p:pic>
        <p:nvPicPr>
          <p:cNvPr id="6" name="Picture 5"/>
          <p:cNvPicPr>
            <a:picLocks noChangeAspect="1"/>
          </p:cNvPicPr>
          <p:nvPr/>
        </p:nvPicPr>
        <p:blipFill>
          <a:blip r:embed="rId2"/>
          <a:stretch>
            <a:fillRect/>
          </a:stretch>
        </p:blipFill>
        <p:spPr>
          <a:xfrm>
            <a:off x="4110361" y="1268824"/>
            <a:ext cx="6489864" cy="2942959"/>
          </a:xfrm>
          <a:prstGeom prst="rect">
            <a:avLst/>
          </a:prstGeom>
        </p:spPr>
      </p:pic>
    </p:spTree>
    <p:extLst>
      <p:ext uri="{BB962C8B-B14F-4D97-AF65-F5344CB8AC3E}">
        <p14:creationId xmlns:p14="http://schemas.microsoft.com/office/powerpoint/2010/main" val="3764896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de-DE" sz="2879" dirty="0">
                <a:solidFill>
                  <a:schemeClr val="accent1"/>
                </a:solidFill>
              </a:rPr>
              <a:t>Creating a new SAPUI5 </a:t>
            </a:r>
            <a:r>
              <a:rPr lang="de-DE" sz="2879" dirty="0" smtClean="0">
                <a:solidFill>
                  <a:schemeClr val="accent1"/>
                </a:solidFill>
              </a:rPr>
              <a:t>Project with Web IDE</a:t>
            </a:r>
            <a:endParaRPr lang="en-US" sz="2879" dirty="0">
              <a:solidFill>
                <a:schemeClr val="accent1"/>
              </a:solidFill>
            </a:endParaRPr>
          </a:p>
        </p:txBody>
      </p:sp>
      <p:sp>
        <p:nvSpPr>
          <p:cNvPr id="3" name="Text Placeholder 2"/>
          <p:cNvSpPr>
            <a:spLocks noGrp="1"/>
          </p:cNvSpPr>
          <p:nvPr>
            <p:ph type="body" sz="quarter" idx="10"/>
          </p:nvPr>
        </p:nvSpPr>
        <p:spPr>
          <a:xfrm>
            <a:off x="319596" y="1469886"/>
            <a:ext cx="3790765" cy="4291722"/>
          </a:xfrm>
        </p:spPr>
        <p:txBody>
          <a:bodyPr/>
          <a:lstStyle/>
          <a:p>
            <a:r>
              <a:rPr lang="en-US" dirty="0"/>
              <a:t>Run the </a:t>
            </a:r>
            <a:r>
              <a:rPr lang="en-US" dirty="0" smtClean="0"/>
              <a:t>App</a:t>
            </a:r>
          </a:p>
          <a:p>
            <a:pPr marL="0" indent="0">
              <a:buNone/>
            </a:pPr>
            <a:r>
              <a:rPr lang="en-US" dirty="0" smtClean="0"/>
              <a:t>      1</a:t>
            </a:r>
            <a:r>
              <a:rPr lang="en-US" dirty="0"/>
              <a:t>. Right-click any file in the project and select Run </a:t>
            </a:r>
            <a:r>
              <a:rPr lang="en-US" dirty="0" smtClean="0"/>
              <a:t>&gt;Run </a:t>
            </a:r>
            <a:r>
              <a:rPr lang="en-US" dirty="0"/>
              <a:t>Configurations</a:t>
            </a:r>
            <a:r>
              <a:rPr lang="en-US" dirty="0" smtClean="0"/>
              <a:t>.</a:t>
            </a:r>
          </a:p>
          <a:p>
            <a:pPr marL="0" indent="0">
              <a:buNone/>
            </a:pPr>
            <a:r>
              <a:rPr lang="en-US" dirty="0" smtClean="0"/>
              <a:t>      </a:t>
            </a:r>
            <a:r>
              <a:rPr lang="en-US" dirty="0"/>
              <a:t>2. Choose + and select Web Application to add a new run configuration</a:t>
            </a:r>
            <a:r>
              <a:rPr lang="en-US" dirty="0" smtClean="0"/>
              <a:t>.</a:t>
            </a:r>
          </a:p>
          <a:p>
            <a:pPr marL="0" indent="0">
              <a:buNone/>
            </a:pPr>
            <a:r>
              <a:rPr lang="en-US" dirty="0" smtClean="0"/>
              <a:t>      </a:t>
            </a:r>
            <a:r>
              <a:rPr lang="en-US" dirty="0"/>
              <a:t>3. To save the configuration and run your project, choose Save and Run.</a:t>
            </a:r>
          </a:p>
        </p:txBody>
      </p:sp>
      <p:sp>
        <p:nvSpPr>
          <p:cNvPr id="4" name="Rectangle 1"/>
          <p:cNvSpPr>
            <a:spLocks noChangeArrowheads="1"/>
          </p:cNvSpPr>
          <p:nvPr/>
        </p:nvSpPr>
        <p:spPr bwMode="auto">
          <a:xfrm>
            <a:off x="0" y="0"/>
            <a:ext cx="1096962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05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smtClean="0">
                <a:ln>
                  <a:noFill/>
                </a:ln>
                <a:solidFill>
                  <a:schemeClr val="tx1"/>
                </a:solidFill>
                <a:effectLst/>
                <a:latin typeface="Arial" panose="020B0604020202020204" pitchFamily="34" charset="0"/>
                <a:ea typeface="Benton Sans"/>
              </a:rPr>
              <a:t>Choose the </a:t>
            </a:r>
            <a:r>
              <a:rPr kumimoji="0" lang="en-US" altLang="en-US" sz="1000" b="1" i="0" u="none" strike="noStrike" cap="none" normalizeH="0" baseline="0" smtClean="0">
                <a:ln>
                  <a:noFill/>
                </a:ln>
                <a:solidFill>
                  <a:schemeClr val="tx1"/>
                </a:solidFill>
                <a:effectLst/>
                <a:latin typeface="Arial" panose="020B0604020202020204" pitchFamily="34" charset="0"/>
                <a:ea typeface="Benton Sans"/>
              </a:rPr>
              <a:t>New Folder</a:t>
            </a:r>
            <a:r>
              <a:rPr kumimoji="0" lang="en-US" altLang="en-US" sz="1000" b="0" i="0" u="none" strike="noStrike" cap="none" normalizeH="0" baseline="0" smtClean="0">
                <a:ln>
                  <a:noFill/>
                </a:ln>
                <a:solidFill>
                  <a:schemeClr val="tx1"/>
                </a:solidFill>
                <a:effectLst/>
                <a:latin typeface="Arial" panose="020B0604020202020204" pitchFamily="34" charset="0"/>
                <a:ea typeface="Benton Sans"/>
              </a:rPr>
              <a:t> icon in the header toolbar and enter </a:t>
            </a:r>
            <a:r>
              <a:rPr kumimoji="0" lang="en-US" altLang="en-US" b="0" i="0" u="none" strike="noStrike" cap="none" normalizeH="0" baseline="0" smtClean="0">
                <a:ln>
                  <a:noFill/>
                </a:ln>
                <a:solidFill>
                  <a:schemeClr val="tx1"/>
                </a:solidFill>
                <a:effectLst/>
                <a:latin typeface="Arial Unicode MS"/>
                <a:ea typeface="Monaco"/>
              </a:rPr>
              <a:t>src</a:t>
            </a:r>
            <a:r>
              <a:rPr kumimoji="0" lang="en-US" altLang="en-US" sz="1000" b="0" i="0" u="none" strike="noStrike" cap="none" normalizeH="0" baseline="0" smtClean="0">
                <a:ln>
                  <a:noFill/>
                </a:ln>
                <a:solidFill>
                  <a:schemeClr val="tx1"/>
                </a:solidFill>
                <a:effectLst/>
                <a:ea typeface="Benton Sans"/>
              </a:rPr>
              <a:t> </a:t>
            </a:r>
            <a:r>
              <a:rPr kumimoji="0" lang="en-US" altLang="en-US" sz="1000" b="0" i="0" u="none" strike="noStrike" cap="none" normalizeH="0" baseline="0" smtClean="0">
                <a:ln>
                  <a:noFill/>
                </a:ln>
                <a:solidFill>
                  <a:schemeClr val="tx1"/>
                </a:solidFill>
                <a:effectLst/>
                <a:latin typeface="Arial" panose="020B0604020202020204" pitchFamily="34" charset="0"/>
                <a:ea typeface="Benton Sans"/>
              </a:rPr>
              <a:t>as the folder 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4110362" y="1147630"/>
            <a:ext cx="4165254" cy="3388859"/>
          </a:xfrm>
          <a:prstGeom prst="rect">
            <a:avLst/>
          </a:prstGeom>
        </p:spPr>
      </p:pic>
      <p:pic>
        <p:nvPicPr>
          <p:cNvPr id="7" name="Picture 6"/>
          <p:cNvPicPr>
            <a:picLocks noChangeAspect="1"/>
          </p:cNvPicPr>
          <p:nvPr/>
        </p:nvPicPr>
        <p:blipFill>
          <a:blip r:embed="rId3"/>
          <a:stretch>
            <a:fillRect/>
          </a:stretch>
        </p:blipFill>
        <p:spPr>
          <a:xfrm>
            <a:off x="5474873" y="2507010"/>
            <a:ext cx="5494752" cy="3520990"/>
          </a:xfrm>
          <a:prstGeom prst="rect">
            <a:avLst/>
          </a:prstGeom>
        </p:spPr>
      </p:pic>
    </p:spTree>
    <p:extLst>
      <p:ext uri="{BB962C8B-B14F-4D97-AF65-F5344CB8AC3E}">
        <p14:creationId xmlns:p14="http://schemas.microsoft.com/office/powerpoint/2010/main" val="24687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79" y="259080"/>
            <a:ext cx="10338335"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     Exercise– Walkthrough step</a:t>
            </a:r>
          </a:p>
          <a:p>
            <a:pPr marL="0" indent="0">
              <a:lnSpc>
                <a:spcPct val="90000"/>
              </a:lnSpc>
              <a:spcBef>
                <a:spcPts val="0"/>
              </a:spcBef>
              <a:buNone/>
            </a:pPr>
            <a:r>
              <a:rPr lang="en-GB" sz="4000" dirty="0">
                <a:solidFill>
                  <a:srgbClr val="A80163"/>
                </a:solidFill>
                <a:ea typeface="+mj-ea"/>
                <a:cs typeface="+mj-cs"/>
              </a:rPr>
              <a:t> </a:t>
            </a:r>
            <a:r>
              <a:rPr lang="en-GB" sz="4000" dirty="0" smtClean="0">
                <a:solidFill>
                  <a:srgbClr val="A80163"/>
                </a:solidFill>
                <a:ea typeface="+mj-ea"/>
                <a:cs typeface="+mj-cs"/>
              </a:rPr>
              <a:t>                                        </a:t>
            </a:r>
            <a:r>
              <a:rPr lang="en-GB" sz="4000" dirty="0" smtClean="0">
                <a:solidFill>
                  <a:srgbClr val="A80163"/>
                </a:solidFill>
                <a:ea typeface="+mj-ea"/>
                <a:cs typeface="+mj-cs"/>
                <a:hlinkClick r:id="rId8"/>
              </a:rPr>
              <a:t>1</a:t>
            </a:r>
            <a:r>
              <a:rPr lang="en-GB" sz="4000" dirty="0" smtClean="0">
                <a:solidFill>
                  <a:srgbClr val="A80163"/>
                </a:solidFill>
                <a:ea typeface="+mj-ea"/>
                <a:cs typeface="+mj-cs"/>
              </a:rPr>
              <a:t>, </a:t>
            </a:r>
            <a:r>
              <a:rPr lang="en-GB" sz="4000" dirty="0" smtClean="0">
                <a:solidFill>
                  <a:srgbClr val="A80163"/>
                </a:solidFill>
                <a:ea typeface="+mj-ea"/>
                <a:cs typeface="+mj-cs"/>
                <a:hlinkClick r:id="rId9"/>
              </a:rPr>
              <a:t>2</a:t>
            </a:r>
            <a:r>
              <a:rPr lang="en-GB" sz="4000" dirty="0" smtClean="0">
                <a:solidFill>
                  <a:srgbClr val="A80163"/>
                </a:solidFill>
                <a:ea typeface="+mj-ea"/>
                <a:cs typeface="+mj-cs"/>
              </a:rPr>
              <a:t>, </a:t>
            </a:r>
            <a:r>
              <a:rPr lang="en-GB" sz="4000" dirty="0" smtClean="0">
                <a:solidFill>
                  <a:srgbClr val="A80163"/>
                </a:solidFill>
                <a:ea typeface="+mj-ea"/>
                <a:cs typeface="+mj-cs"/>
                <a:hlinkClick r:id="rId10"/>
              </a:rPr>
              <a:t>3</a:t>
            </a:r>
            <a:r>
              <a:rPr lang="en-GB" sz="4000" dirty="0" smtClean="0">
                <a:solidFill>
                  <a:srgbClr val="A80163"/>
                </a:solidFill>
                <a:ea typeface="+mj-ea"/>
                <a:cs typeface="+mj-cs"/>
              </a:rPr>
              <a:t>, </a:t>
            </a:r>
            <a:r>
              <a:rPr lang="en-GB" sz="4000" dirty="0" smtClean="0">
                <a:solidFill>
                  <a:srgbClr val="A80163"/>
                </a:solidFill>
                <a:ea typeface="+mj-ea"/>
                <a:cs typeface="+mj-cs"/>
                <a:hlinkClick r:id="rId11"/>
              </a:rPr>
              <a:t>4</a:t>
            </a:r>
            <a:r>
              <a:rPr lang="en-GB" sz="4000" dirty="0" smtClean="0">
                <a:solidFill>
                  <a:srgbClr val="A80163"/>
                </a:solidFill>
                <a:ea typeface="+mj-ea"/>
                <a:cs typeface="+mj-cs"/>
              </a:rPr>
              <a:t>, </a:t>
            </a:r>
            <a:r>
              <a:rPr lang="en-GB" sz="4000" dirty="0" smtClean="0">
                <a:solidFill>
                  <a:srgbClr val="A80163"/>
                </a:solidFill>
                <a:ea typeface="+mj-ea"/>
                <a:cs typeface="+mj-cs"/>
                <a:hlinkClick r:id="rId12"/>
              </a:rPr>
              <a:t>5</a:t>
            </a:r>
            <a:r>
              <a:rPr lang="en-GB" sz="4000" dirty="0" smtClean="0">
                <a:solidFill>
                  <a:srgbClr val="A80163"/>
                </a:solidFill>
                <a:ea typeface="+mj-ea"/>
                <a:cs typeface="+mj-cs"/>
              </a:rPr>
              <a:t>, </a:t>
            </a:r>
            <a:r>
              <a:rPr lang="en-GB" sz="4000" dirty="0" smtClean="0">
                <a:solidFill>
                  <a:srgbClr val="A80163"/>
                </a:solidFill>
                <a:ea typeface="+mj-ea"/>
                <a:cs typeface="+mj-cs"/>
                <a:hlinkClick r:id="rId13"/>
              </a:rPr>
              <a:t>11</a:t>
            </a:r>
            <a:r>
              <a:rPr lang="en-GB" sz="4000" dirty="0" smtClean="0">
                <a:solidFill>
                  <a:srgbClr val="A80163"/>
                </a:solidFill>
                <a:ea typeface="+mj-ea"/>
                <a:cs typeface="+mj-cs"/>
              </a:rPr>
              <a:t>, </a:t>
            </a:r>
            <a:r>
              <a:rPr lang="en-GB" sz="4000" dirty="0" smtClean="0">
                <a:solidFill>
                  <a:srgbClr val="A80163"/>
                </a:solidFill>
                <a:ea typeface="+mj-ea"/>
                <a:cs typeface="+mj-cs"/>
                <a:hlinkClick r:id="rId14"/>
              </a:rPr>
              <a:t>12</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16999744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smtClean="0">
                <a:solidFill>
                  <a:schemeClr val="accent1"/>
                </a:solidFill>
                <a:latin typeface="Arial" panose="020B0604020202020204" pitchFamily="34" charset="0"/>
              </a:rPr>
              <a:t>Debugging Tools</a:t>
            </a:r>
            <a:endParaRPr lang="en-US" sz="4000" dirty="0">
              <a:solidFill>
                <a:srgbClr val="A80163"/>
              </a:solidFill>
            </a:endParaRPr>
          </a:p>
        </p:txBody>
      </p:sp>
    </p:spTree>
    <p:custDataLst>
      <p:tags r:id="rId1"/>
    </p:custDataLst>
    <p:extLst>
      <p:ext uri="{BB962C8B-B14F-4D97-AF65-F5344CB8AC3E}">
        <p14:creationId xmlns:p14="http://schemas.microsoft.com/office/powerpoint/2010/main" val="3974524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11" y="337445"/>
            <a:ext cx="7644188" cy="680203"/>
          </a:xfrm>
        </p:spPr>
        <p:txBody>
          <a:bodyPr/>
          <a:lstStyle/>
          <a:p>
            <a:r>
              <a:rPr lang="en-US" sz="2879" dirty="0" smtClean="0">
                <a:solidFill>
                  <a:schemeClr val="accent1"/>
                </a:solidFill>
              </a:rPr>
              <a:t>Troubleshooting</a:t>
            </a:r>
            <a:endParaRPr lang="en-US" sz="2879" dirty="0">
              <a:solidFill>
                <a:schemeClr val="accent1"/>
              </a:solidFill>
            </a:endParaRPr>
          </a:p>
        </p:txBody>
      </p:sp>
      <p:sp>
        <p:nvSpPr>
          <p:cNvPr id="3" name="Text Placeholder 2"/>
          <p:cNvSpPr>
            <a:spLocks noGrp="1"/>
          </p:cNvSpPr>
          <p:nvPr>
            <p:ph type="body" sz="quarter" idx="10"/>
          </p:nvPr>
        </p:nvSpPr>
        <p:spPr>
          <a:xfrm>
            <a:off x="319596" y="1150013"/>
            <a:ext cx="3790765" cy="347635"/>
          </a:xfrm>
        </p:spPr>
        <p:txBody>
          <a:bodyPr/>
          <a:lstStyle/>
          <a:p>
            <a:r>
              <a:rPr lang="en-US" dirty="0"/>
              <a:t>Support Tools Available in SAPUI5</a:t>
            </a:r>
            <a:endParaRPr lang="de-DE" b="0" dirty="0" smtClean="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52217445"/>
              </p:ext>
            </p:extLst>
          </p:nvPr>
        </p:nvGraphicFramePr>
        <p:xfrm>
          <a:off x="515166" y="1440906"/>
          <a:ext cx="9869376" cy="4149646"/>
        </p:xfrm>
        <a:graphic>
          <a:graphicData uri="http://schemas.openxmlformats.org/drawingml/2006/table">
            <a:tbl>
              <a:tblPr firstRow="1" bandRow="1">
                <a:tableStyleId>{5940675A-B579-460E-94D1-54222C63F5DA}</a:tableStyleId>
              </a:tblPr>
              <a:tblGrid>
                <a:gridCol w="3289792">
                  <a:extLst>
                    <a:ext uri="{9D8B030D-6E8A-4147-A177-3AD203B41FA5}">
                      <a16:colId xmlns:a16="http://schemas.microsoft.com/office/drawing/2014/main" val="1487911993"/>
                    </a:ext>
                  </a:extLst>
                </a:gridCol>
                <a:gridCol w="3289792">
                  <a:extLst>
                    <a:ext uri="{9D8B030D-6E8A-4147-A177-3AD203B41FA5}">
                      <a16:colId xmlns:a16="http://schemas.microsoft.com/office/drawing/2014/main" val="461931473"/>
                    </a:ext>
                  </a:extLst>
                </a:gridCol>
                <a:gridCol w="3289792">
                  <a:extLst>
                    <a:ext uri="{9D8B030D-6E8A-4147-A177-3AD203B41FA5}">
                      <a16:colId xmlns:a16="http://schemas.microsoft.com/office/drawing/2014/main" val="1713341077"/>
                    </a:ext>
                  </a:extLst>
                </a:gridCol>
              </a:tblGrid>
              <a:tr h="636064">
                <a:tc>
                  <a:txBody>
                    <a:bodyPr/>
                    <a:lstStyle/>
                    <a:p>
                      <a:r>
                        <a:rPr lang="en-US" dirty="0" smtClean="0"/>
                        <a:t>Tool</a:t>
                      </a:r>
                      <a:endParaRPr lang="en-US" dirty="0"/>
                    </a:p>
                  </a:txBody>
                  <a:tcPr>
                    <a:solidFill>
                      <a:schemeClr val="bg2">
                        <a:lumMod val="60000"/>
                        <a:lumOff val="40000"/>
                      </a:schemeClr>
                    </a:solidFill>
                  </a:tcPr>
                </a:tc>
                <a:tc>
                  <a:txBody>
                    <a:bodyPr/>
                    <a:lstStyle/>
                    <a:p>
                      <a:r>
                        <a:rPr lang="en-US" dirty="0" smtClean="0"/>
                        <a:t>Use </a:t>
                      </a:r>
                      <a:r>
                        <a:rPr lang="en-US" altLang="zh-CN" dirty="0" smtClean="0"/>
                        <a:t>Case Example</a:t>
                      </a:r>
                      <a:endParaRPr lang="en-US" dirty="0"/>
                    </a:p>
                  </a:txBody>
                  <a:tcPr>
                    <a:solidFill>
                      <a:schemeClr val="bg2">
                        <a:lumMod val="60000"/>
                        <a:lumOff val="40000"/>
                      </a:schemeClr>
                    </a:solidFill>
                  </a:tcPr>
                </a:tc>
                <a:tc>
                  <a:txBody>
                    <a:bodyPr/>
                    <a:lstStyle/>
                    <a:p>
                      <a:r>
                        <a:rPr lang="en-US" dirty="0" smtClean="0"/>
                        <a:t>How to Open</a:t>
                      </a:r>
                      <a:endParaRPr lang="en-US" dirty="0"/>
                    </a:p>
                  </a:txBody>
                  <a:tcPr>
                    <a:solidFill>
                      <a:schemeClr val="bg2">
                        <a:lumMod val="60000"/>
                        <a:lumOff val="40000"/>
                      </a:schemeClr>
                    </a:solidFill>
                  </a:tcPr>
                </a:tc>
                <a:extLst>
                  <a:ext uri="{0D108BD9-81ED-4DB2-BD59-A6C34878D82A}">
                    <a16:rowId xmlns:a16="http://schemas.microsoft.com/office/drawing/2014/main" val="4095901625"/>
                  </a:ext>
                </a:extLst>
              </a:tr>
              <a:tr h="1352739">
                <a:tc>
                  <a:txBody>
                    <a:bodyPr/>
                    <a:lstStyle/>
                    <a:p>
                      <a:endParaRPr lang="en-US" dirty="0"/>
                    </a:p>
                  </a:txBody>
                  <a:tcPr/>
                </a:tc>
                <a:tc>
                  <a:txBody>
                    <a:bodyPr/>
                    <a:lstStyle/>
                    <a:p>
                      <a:pPr fontAlgn="t"/>
                      <a:r>
                        <a:rPr lang="en-US" dirty="0" smtClean="0">
                          <a:effectLst/>
                        </a:rPr>
                        <a:t>Use </a:t>
                      </a:r>
                      <a:r>
                        <a:rPr lang="en-US" dirty="0">
                          <a:effectLst/>
                        </a:rPr>
                        <a:t>the </a:t>
                      </a:r>
                      <a:r>
                        <a:rPr lang="en-US" b="1" dirty="0">
                          <a:effectLst/>
                        </a:rPr>
                        <a:t>Technical Information </a:t>
                      </a:r>
                      <a:r>
                        <a:rPr lang="en-US" dirty="0">
                          <a:effectLst/>
                        </a:rPr>
                        <a:t>dialog to enable debug sources and to check which SAPUI5 version is currently running.</a:t>
                      </a:r>
                    </a:p>
                  </a:txBody>
                  <a:tcPr/>
                </a:tc>
                <a:tc>
                  <a:txBody>
                    <a:bodyPr/>
                    <a:lstStyle/>
                    <a:p>
                      <a:r>
                        <a:rPr lang="en-US" sz="1215" b="1" i="0" kern="1200" dirty="0" smtClean="0">
                          <a:solidFill>
                            <a:schemeClr val="tx1"/>
                          </a:solidFill>
                          <a:effectLst/>
                          <a:latin typeface="+mn-lt"/>
                          <a:ea typeface="+mn-ea"/>
                          <a:cs typeface="+mn-cs"/>
                        </a:rPr>
                        <a:t>CTRL + SHIFT + ALT + P</a:t>
                      </a:r>
                    </a:p>
                    <a:p>
                      <a:r>
                        <a:rPr lang="en-US" sz="1215" b="0" i="0" kern="1200" dirty="0" smtClean="0">
                          <a:solidFill>
                            <a:schemeClr val="tx1"/>
                          </a:solidFill>
                          <a:effectLst/>
                          <a:latin typeface="+mn-lt"/>
                          <a:ea typeface="+mn-ea"/>
                          <a:cs typeface="+mn-cs"/>
                        </a:rPr>
                        <a:t>Gesture on mobile </a:t>
                      </a:r>
                      <a:r>
                        <a:rPr lang="en-US" sz="1215" b="0" i="0" kern="1200" dirty="0" err="1" smtClean="0">
                          <a:solidFill>
                            <a:schemeClr val="tx1"/>
                          </a:solidFill>
                          <a:effectLst/>
                          <a:latin typeface="+mn-lt"/>
                          <a:ea typeface="+mn-ea"/>
                          <a:cs typeface="+mn-cs"/>
                        </a:rPr>
                        <a:t>device:Press</a:t>
                      </a:r>
                      <a:r>
                        <a:rPr lang="en-US" sz="1215" b="0" i="0" kern="1200" dirty="0" smtClean="0">
                          <a:solidFill>
                            <a:schemeClr val="tx1"/>
                          </a:solidFill>
                          <a:effectLst/>
                          <a:latin typeface="+mn-lt"/>
                          <a:ea typeface="+mn-ea"/>
                          <a:cs typeface="+mn-cs"/>
                        </a:rPr>
                        <a:t> two fingers on a </a:t>
                      </a:r>
                      <a:r>
                        <a:rPr lang="en-US" sz="1215" b="0" i="0" kern="1200" dirty="0" err="1" smtClean="0">
                          <a:solidFill>
                            <a:schemeClr val="tx1"/>
                          </a:solidFill>
                          <a:effectLst/>
                          <a:latin typeface="+mn-lt"/>
                          <a:ea typeface="+mn-ea"/>
                          <a:cs typeface="+mn-cs"/>
                        </a:rPr>
                        <a:t>noninteractive</a:t>
                      </a:r>
                      <a:r>
                        <a:rPr lang="en-US" sz="1215" b="0" i="0" kern="1200" dirty="0" smtClean="0">
                          <a:solidFill>
                            <a:schemeClr val="tx1"/>
                          </a:solidFill>
                          <a:effectLst/>
                          <a:latin typeface="+mn-lt"/>
                          <a:ea typeface="+mn-ea"/>
                          <a:cs typeface="+mn-cs"/>
                        </a:rPr>
                        <a:t> screen area (for example, a blank area) for at least 3 seconds.</a:t>
                      </a:r>
                    </a:p>
                    <a:p>
                      <a:r>
                        <a:rPr lang="en-US" sz="1215" b="0" i="0" kern="1200" dirty="0" smtClean="0">
                          <a:solidFill>
                            <a:schemeClr val="tx1"/>
                          </a:solidFill>
                          <a:effectLst/>
                          <a:latin typeface="+mn-lt"/>
                          <a:ea typeface="+mn-ea"/>
                          <a:cs typeface="+mn-cs"/>
                        </a:rPr>
                        <a:t>Tap with a third finger while holding the other two fingers on the screen.</a:t>
                      </a:r>
                    </a:p>
                    <a:p>
                      <a:endParaRPr lang="en-US" dirty="0"/>
                    </a:p>
                  </a:txBody>
                  <a:tcPr/>
                </a:tc>
                <a:extLst>
                  <a:ext uri="{0D108BD9-81ED-4DB2-BD59-A6C34878D82A}">
                    <a16:rowId xmlns:a16="http://schemas.microsoft.com/office/drawing/2014/main" val="514633672"/>
                  </a:ext>
                </a:extLst>
              </a:tr>
              <a:tr h="636064">
                <a:tc>
                  <a:txBody>
                    <a:bodyPr/>
                    <a:lstStyle/>
                    <a:p>
                      <a:endParaRPr lang="en-US"/>
                    </a:p>
                  </a:txBody>
                  <a:tcPr/>
                </a:tc>
                <a:tc>
                  <a:txBody>
                    <a:bodyPr/>
                    <a:lstStyle/>
                    <a:p>
                      <a:pPr fontAlgn="t"/>
                      <a:r>
                        <a:rPr lang="en-US" dirty="0" smtClean="0">
                          <a:effectLst/>
                        </a:rPr>
                        <a:t>Use </a:t>
                      </a:r>
                      <a:r>
                        <a:rPr lang="en-US" dirty="0">
                          <a:effectLst/>
                        </a:rPr>
                        <a:t>the Support Assistant to check whether the application is built according to the best practices for building SAPUI5 apps.</a:t>
                      </a:r>
                    </a:p>
                  </a:txBody>
                  <a:tcPr/>
                </a:tc>
                <a:tc>
                  <a:txBody>
                    <a:bodyPr/>
                    <a:lstStyle/>
                    <a:p>
                      <a:r>
                        <a:rPr lang="en-US" sz="1215" b="0" i="0" kern="1200" dirty="0" smtClean="0">
                          <a:solidFill>
                            <a:schemeClr val="tx1"/>
                          </a:solidFill>
                          <a:effectLst/>
                          <a:latin typeface="+mn-lt"/>
                          <a:ea typeface="+mn-ea"/>
                          <a:cs typeface="+mn-cs"/>
                        </a:rPr>
                        <a:t>From the </a:t>
                      </a:r>
                      <a:r>
                        <a:rPr lang="en-US" sz="1215" b="1" i="0" kern="1200" dirty="0" smtClean="0">
                          <a:solidFill>
                            <a:schemeClr val="tx1"/>
                          </a:solidFill>
                          <a:effectLst/>
                          <a:latin typeface="+mn-lt"/>
                          <a:ea typeface="+mn-ea"/>
                          <a:cs typeface="+mn-cs"/>
                        </a:rPr>
                        <a:t>Technical Information</a:t>
                      </a:r>
                      <a:r>
                        <a:rPr lang="en-US" sz="1215" b="0" i="0" kern="1200" dirty="0" smtClean="0">
                          <a:solidFill>
                            <a:schemeClr val="tx1"/>
                          </a:solidFill>
                          <a:effectLst/>
                          <a:latin typeface="+mn-lt"/>
                          <a:ea typeface="+mn-ea"/>
                          <a:cs typeface="+mn-cs"/>
                        </a:rPr>
                        <a:t> dialog or with the URL parameter </a:t>
                      </a:r>
                      <a:r>
                        <a:rPr lang="en-US" dirty="0" smtClean="0"/>
                        <a:t>sap-</a:t>
                      </a:r>
                      <a:r>
                        <a:rPr lang="en-US" dirty="0" err="1" smtClean="0"/>
                        <a:t>ui</a:t>
                      </a:r>
                      <a:r>
                        <a:rPr lang="en-US" dirty="0" smtClean="0"/>
                        <a:t>-support=true</a:t>
                      </a:r>
                      <a:endParaRPr lang="en-US" dirty="0"/>
                    </a:p>
                  </a:txBody>
                  <a:tcPr/>
                </a:tc>
                <a:extLst>
                  <a:ext uri="{0D108BD9-81ED-4DB2-BD59-A6C34878D82A}">
                    <a16:rowId xmlns:a16="http://schemas.microsoft.com/office/drawing/2014/main" val="175176222"/>
                  </a:ext>
                </a:extLst>
              </a:tr>
              <a:tr h="811197">
                <a:tc>
                  <a:txBody>
                    <a:bodyPr/>
                    <a:lstStyle/>
                    <a:p>
                      <a:endParaRPr lang="en-US" dirty="0"/>
                    </a:p>
                  </a:txBody>
                  <a:tcPr/>
                </a:tc>
                <a:tc>
                  <a:txBody>
                    <a:bodyPr/>
                    <a:lstStyle/>
                    <a:p>
                      <a:r>
                        <a:rPr lang="en-US" sz="1215" b="0" i="0" kern="1200" dirty="0" smtClean="0">
                          <a:solidFill>
                            <a:schemeClr val="tx1"/>
                          </a:solidFill>
                          <a:effectLst/>
                          <a:latin typeface="+mn-lt"/>
                          <a:ea typeface="+mn-ea"/>
                          <a:cs typeface="+mn-cs"/>
                        </a:rPr>
                        <a:t>Use the </a:t>
                      </a:r>
                      <a:r>
                        <a:rPr lang="en-US" sz="1215" b="1" i="0" kern="1200" dirty="0" smtClean="0">
                          <a:solidFill>
                            <a:schemeClr val="tx1"/>
                          </a:solidFill>
                          <a:effectLst/>
                          <a:latin typeface="+mn-lt"/>
                          <a:ea typeface="+mn-ea"/>
                          <a:cs typeface="+mn-cs"/>
                        </a:rPr>
                        <a:t>Diagnostics</a:t>
                      </a:r>
                      <a:r>
                        <a:rPr lang="en-US" sz="1215" b="0" i="0" kern="1200" dirty="0" smtClean="0">
                          <a:solidFill>
                            <a:schemeClr val="tx1"/>
                          </a:solidFill>
                          <a:effectLst/>
                          <a:latin typeface="+mn-lt"/>
                          <a:ea typeface="+mn-ea"/>
                          <a:cs typeface="+mn-cs"/>
                        </a:rPr>
                        <a:t> window to enable debug sources, display the control tree, and to view and change control properties and bindings.</a:t>
                      </a:r>
                      <a:endParaRPr lang="en-US" dirty="0"/>
                    </a:p>
                  </a:txBody>
                  <a:tcPr/>
                </a:tc>
                <a:tc>
                  <a:txBody>
                    <a:bodyPr/>
                    <a:lstStyle/>
                    <a:p>
                      <a:r>
                        <a:rPr lang="en-US" b="1" dirty="0" smtClean="0"/>
                        <a:t>CTRL</a:t>
                      </a:r>
                      <a:r>
                        <a:rPr lang="en-US" sz="1215" b="1" i="0" kern="1200" dirty="0" smtClean="0">
                          <a:solidFill>
                            <a:schemeClr val="tx1"/>
                          </a:solidFill>
                          <a:effectLst/>
                          <a:latin typeface="+mn-lt"/>
                          <a:ea typeface="+mn-ea"/>
                          <a:cs typeface="+mn-cs"/>
                        </a:rPr>
                        <a:t> + </a:t>
                      </a:r>
                      <a:r>
                        <a:rPr lang="en-US" b="1" dirty="0" smtClean="0"/>
                        <a:t>SHIFT</a:t>
                      </a:r>
                      <a:r>
                        <a:rPr lang="en-US" sz="1215" b="1" i="0" kern="1200" dirty="0" smtClean="0">
                          <a:solidFill>
                            <a:schemeClr val="tx1"/>
                          </a:solidFill>
                          <a:effectLst/>
                          <a:latin typeface="+mn-lt"/>
                          <a:ea typeface="+mn-ea"/>
                          <a:cs typeface="+mn-cs"/>
                        </a:rPr>
                        <a:t> + </a:t>
                      </a:r>
                      <a:r>
                        <a:rPr lang="en-US" b="1" dirty="0" smtClean="0"/>
                        <a:t>ALT</a:t>
                      </a:r>
                      <a:r>
                        <a:rPr lang="en-US" sz="1215" b="1" i="0" kern="1200" dirty="0" smtClean="0">
                          <a:solidFill>
                            <a:schemeClr val="tx1"/>
                          </a:solidFill>
                          <a:effectLst/>
                          <a:latin typeface="+mn-lt"/>
                          <a:ea typeface="+mn-ea"/>
                          <a:cs typeface="+mn-cs"/>
                        </a:rPr>
                        <a:t> + </a:t>
                      </a:r>
                      <a:r>
                        <a:rPr lang="en-US" b="1" dirty="0" smtClean="0"/>
                        <a:t>S</a:t>
                      </a:r>
                      <a:endParaRPr lang="en-US" b="1" dirty="0"/>
                    </a:p>
                  </a:txBody>
                  <a:tcPr/>
                </a:tc>
                <a:extLst>
                  <a:ext uri="{0D108BD9-81ED-4DB2-BD59-A6C34878D82A}">
                    <a16:rowId xmlns:a16="http://schemas.microsoft.com/office/drawing/2014/main" val="1455617326"/>
                  </a:ext>
                </a:extLst>
              </a:tr>
              <a:tr h="636064">
                <a:tc>
                  <a:txBody>
                    <a:bodyPr/>
                    <a:lstStyle/>
                    <a:p>
                      <a:endParaRPr lang="en-US" dirty="0"/>
                    </a:p>
                  </a:txBody>
                  <a:tcPr/>
                </a:tc>
                <a:tc>
                  <a:txBody>
                    <a:bodyPr/>
                    <a:lstStyle/>
                    <a:p>
                      <a:r>
                        <a:rPr lang="en-US" sz="1215" b="0" i="0" kern="1200" dirty="0" smtClean="0">
                          <a:solidFill>
                            <a:schemeClr val="tx1"/>
                          </a:solidFill>
                          <a:effectLst/>
                          <a:latin typeface="+mn-lt"/>
                          <a:ea typeface="+mn-ea"/>
                          <a:cs typeface="+mn-cs"/>
                        </a:rPr>
                        <a:t>Use the UI5 inspector to display the control tree, and to view and change control properties and bindings on-the-fly.</a:t>
                      </a:r>
                      <a:endParaRPr lang="en-US" dirty="0"/>
                    </a:p>
                  </a:txBody>
                  <a:tcPr/>
                </a:tc>
                <a:tc>
                  <a:txBody>
                    <a:bodyPr/>
                    <a:lstStyle/>
                    <a:p>
                      <a:r>
                        <a:rPr lang="en-US" sz="1215" b="0" i="0" kern="1200" dirty="0" smtClean="0">
                          <a:solidFill>
                            <a:schemeClr val="tx1"/>
                          </a:solidFill>
                          <a:effectLst/>
                          <a:latin typeface="+mn-lt"/>
                          <a:ea typeface="+mn-ea"/>
                          <a:cs typeface="+mn-cs"/>
                        </a:rPr>
                        <a:t>Available as add-on for </a:t>
                      </a:r>
                      <a:r>
                        <a:rPr lang="en-US" sz="1215" b="1" i="0" kern="1200" dirty="0" smtClean="0">
                          <a:solidFill>
                            <a:schemeClr val="tx1"/>
                          </a:solidFill>
                          <a:effectLst/>
                          <a:latin typeface="+mn-lt"/>
                          <a:ea typeface="+mn-ea"/>
                          <a:cs typeface="+mn-cs"/>
                        </a:rPr>
                        <a:t>Google Chrome </a:t>
                      </a:r>
                      <a:r>
                        <a:rPr lang="en-US" sz="1215" b="0" i="0" kern="1200" dirty="0" smtClean="0">
                          <a:solidFill>
                            <a:schemeClr val="tx1"/>
                          </a:solidFill>
                          <a:effectLst/>
                          <a:latin typeface="+mn-lt"/>
                          <a:ea typeface="+mn-ea"/>
                          <a:cs typeface="+mn-cs"/>
                        </a:rPr>
                        <a:t>browser only</a:t>
                      </a:r>
                      <a:endParaRPr lang="en-US" b="1" dirty="0"/>
                    </a:p>
                  </a:txBody>
                  <a:tcPr/>
                </a:tc>
                <a:extLst>
                  <a:ext uri="{0D108BD9-81ED-4DB2-BD59-A6C34878D82A}">
                    <a16:rowId xmlns:a16="http://schemas.microsoft.com/office/drawing/2014/main" val="4124156396"/>
                  </a:ext>
                </a:extLst>
              </a:tr>
            </a:tbl>
          </a:graphicData>
        </a:graphic>
      </p:graphicFrame>
      <p:sp>
        <p:nvSpPr>
          <p:cNvPr id="12" name="TextBox 11"/>
          <p:cNvSpPr txBox="1"/>
          <p:nvPr/>
        </p:nvSpPr>
        <p:spPr>
          <a:xfrm>
            <a:off x="712805" y="2555972"/>
            <a:ext cx="2829385" cy="320393"/>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600" b="0" i="0" u="none" strike="noStrike" kern="0" cap="none" spc="0" normalizeH="0" baseline="0" noProof="0" dirty="0" smtClean="0">
                <a:ln>
                  <a:noFill/>
                </a:ln>
                <a:solidFill>
                  <a:srgbClr val="000000"/>
                </a:solidFill>
                <a:effectLst/>
                <a:uLnTx/>
                <a:uFillTx/>
                <a:hlinkClick r:id="rId2"/>
              </a:rPr>
              <a:t>Technical Information</a:t>
            </a:r>
            <a:r>
              <a:rPr kumimoji="0" lang="en-US" sz="1600" b="0" i="0" u="none" strike="noStrike" kern="0" cap="none" spc="0" normalizeH="0" noProof="0" dirty="0" smtClean="0">
                <a:ln>
                  <a:noFill/>
                </a:ln>
                <a:solidFill>
                  <a:srgbClr val="000000"/>
                </a:solidFill>
                <a:effectLst/>
                <a:uLnTx/>
                <a:uFillTx/>
                <a:hlinkClick r:id="rId2"/>
              </a:rPr>
              <a:t> Dialog</a:t>
            </a:r>
            <a:endParaRPr kumimoji="0" lang="en-US" sz="1600" b="0" i="0" u="none" strike="noStrike" kern="0" cap="none" spc="0" normalizeH="0" baseline="0" noProof="0" dirty="0" smtClean="0">
              <a:ln>
                <a:noFill/>
              </a:ln>
              <a:solidFill>
                <a:srgbClr val="000000"/>
              </a:solidFill>
              <a:effectLst/>
              <a:uLnTx/>
              <a:uFillTx/>
            </a:endParaRPr>
          </a:p>
        </p:txBody>
      </p:sp>
      <p:sp>
        <p:nvSpPr>
          <p:cNvPr id="13" name="TextBox 12"/>
          <p:cNvSpPr txBox="1"/>
          <p:nvPr/>
        </p:nvSpPr>
        <p:spPr>
          <a:xfrm>
            <a:off x="712804" y="3612812"/>
            <a:ext cx="2068497" cy="319597"/>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600" b="0" i="0" u="none" strike="noStrike" kern="0" cap="none" spc="0" normalizeH="0" baseline="0" noProof="0" dirty="0" smtClean="0">
                <a:ln>
                  <a:noFill/>
                </a:ln>
                <a:solidFill>
                  <a:srgbClr val="000000"/>
                </a:solidFill>
                <a:effectLst/>
                <a:uLnTx/>
                <a:uFillTx/>
                <a:hlinkClick r:id="rId3"/>
              </a:rPr>
              <a:t>Support Assistant</a:t>
            </a:r>
            <a:endParaRPr kumimoji="0" lang="en-US" sz="1600" b="0" i="0" u="none" strike="noStrike" kern="0" cap="none" spc="0" normalizeH="0" baseline="0" noProof="0" dirty="0" smtClean="0">
              <a:ln>
                <a:noFill/>
              </a:ln>
              <a:solidFill>
                <a:srgbClr val="000000"/>
              </a:solidFill>
              <a:effectLst/>
              <a:uLnTx/>
              <a:uFillTx/>
            </a:endParaRPr>
          </a:p>
        </p:txBody>
      </p:sp>
      <p:sp>
        <p:nvSpPr>
          <p:cNvPr id="14" name="TextBox 13"/>
          <p:cNvSpPr txBox="1"/>
          <p:nvPr/>
        </p:nvSpPr>
        <p:spPr>
          <a:xfrm>
            <a:off x="712805" y="4376651"/>
            <a:ext cx="2068497" cy="319597"/>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600" b="0" i="0" u="none" strike="noStrike" kern="0" cap="none" spc="0" normalizeH="0" baseline="0" noProof="0" dirty="0" smtClean="0">
                <a:ln>
                  <a:noFill/>
                </a:ln>
                <a:solidFill>
                  <a:srgbClr val="000000"/>
                </a:solidFill>
                <a:effectLst/>
                <a:uLnTx/>
                <a:uFillTx/>
                <a:hlinkClick r:id="rId4"/>
              </a:rPr>
              <a:t>Diagnostics</a:t>
            </a:r>
            <a:endParaRPr kumimoji="0" lang="en-US" sz="1600" b="0" i="0" u="none" strike="noStrike" kern="0" cap="none" spc="0" normalizeH="0" baseline="0" noProof="0" dirty="0" smtClean="0">
              <a:ln>
                <a:noFill/>
              </a:ln>
              <a:solidFill>
                <a:srgbClr val="000000"/>
              </a:solidFill>
              <a:effectLst/>
              <a:uLnTx/>
              <a:uFillTx/>
            </a:endParaRPr>
          </a:p>
        </p:txBody>
      </p:sp>
      <p:sp>
        <p:nvSpPr>
          <p:cNvPr id="15" name="TextBox 14"/>
          <p:cNvSpPr txBox="1"/>
          <p:nvPr/>
        </p:nvSpPr>
        <p:spPr>
          <a:xfrm>
            <a:off x="712805" y="5140490"/>
            <a:ext cx="1710800" cy="29220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600" b="0" i="0" u="none" strike="noStrike" kern="0" cap="none" spc="0" normalizeH="0" baseline="0" noProof="0" dirty="0" smtClean="0">
                <a:ln>
                  <a:noFill/>
                </a:ln>
                <a:solidFill>
                  <a:srgbClr val="000000"/>
                </a:solidFill>
                <a:effectLst/>
                <a:uLnTx/>
                <a:uFillTx/>
                <a:hlinkClick r:id="rId5"/>
              </a:rPr>
              <a:t>UI5 Inspector</a:t>
            </a:r>
            <a:endParaRPr kumimoji="0" lang="en-US" sz="16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19025967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en-US" sz="2879" dirty="0" smtClean="0">
                <a:solidFill>
                  <a:schemeClr val="accent1"/>
                </a:solidFill>
              </a:rPr>
              <a:t>Troubleshooting</a:t>
            </a:r>
            <a:endParaRPr lang="en-US" sz="2879" dirty="0">
              <a:solidFill>
                <a:schemeClr val="accent1"/>
              </a:solidFill>
            </a:endParaRPr>
          </a:p>
        </p:txBody>
      </p:sp>
      <p:sp>
        <p:nvSpPr>
          <p:cNvPr id="3" name="Text Placeholder 2"/>
          <p:cNvSpPr>
            <a:spLocks noGrp="1"/>
          </p:cNvSpPr>
          <p:nvPr>
            <p:ph type="body" sz="quarter" idx="10"/>
          </p:nvPr>
        </p:nvSpPr>
        <p:spPr>
          <a:xfrm>
            <a:off x="301840" y="1054376"/>
            <a:ext cx="3790765" cy="472583"/>
          </a:xfrm>
        </p:spPr>
        <p:txBody>
          <a:bodyPr/>
          <a:lstStyle/>
          <a:p>
            <a:endParaRPr lang="en-US" dirty="0"/>
          </a:p>
          <a:p>
            <a:r>
              <a:rPr lang="en-US" dirty="0"/>
              <a:t>Performance Measurement Tools</a:t>
            </a:r>
          </a:p>
        </p:txBody>
      </p:sp>
      <p:graphicFrame>
        <p:nvGraphicFramePr>
          <p:cNvPr id="6" name="Table 5"/>
          <p:cNvGraphicFramePr>
            <a:graphicFrameLocks noGrp="1"/>
          </p:cNvGraphicFramePr>
          <p:nvPr>
            <p:extLst>
              <p:ext uri="{D42A27DB-BD31-4B8C-83A1-F6EECF244321}">
                <p14:modId xmlns:p14="http://schemas.microsoft.com/office/powerpoint/2010/main" val="1390013141"/>
              </p:ext>
            </p:extLst>
          </p:nvPr>
        </p:nvGraphicFramePr>
        <p:xfrm>
          <a:off x="443883" y="1872730"/>
          <a:ext cx="10333608" cy="2157732"/>
        </p:xfrm>
        <a:graphic>
          <a:graphicData uri="http://schemas.openxmlformats.org/drawingml/2006/table">
            <a:tbl>
              <a:tblPr firstRow="1" bandRow="1">
                <a:tableStyleId>{5940675A-B579-460E-94D1-54222C63F5DA}</a:tableStyleId>
              </a:tblPr>
              <a:tblGrid>
                <a:gridCol w="5166804">
                  <a:extLst>
                    <a:ext uri="{9D8B030D-6E8A-4147-A177-3AD203B41FA5}">
                      <a16:colId xmlns:a16="http://schemas.microsoft.com/office/drawing/2014/main" val="48706497"/>
                    </a:ext>
                  </a:extLst>
                </a:gridCol>
                <a:gridCol w="5166804">
                  <a:extLst>
                    <a:ext uri="{9D8B030D-6E8A-4147-A177-3AD203B41FA5}">
                      <a16:colId xmlns:a16="http://schemas.microsoft.com/office/drawing/2014/main" val="899818301"/>
                    </a:ext>
                  </a:extLst>
                </a:gridCol>
              </a:tblGrid>
              <a:tr h="615702">
                <a:tc>
                  <a:txBody>
                    <a:bodyPr/>
                    <a:lstStyle/>
                    <a:p>
                      <a:pPr algn="l"/>
                      <a:r>
                        <a:rPr lang="en-US" sz="1600" dirty="0" smtClean="0"/>
                        <a:t>Tool</a:t>
                      </a:r>
                      <a:endParaRPr lang="en-US" sz="1600" dirty="0"/>
                    </a:p>
                  </a:txBody>
                  <a:tcPr>
                    <a:lnT w="12700" cap="flat" cmpd="sng" algn="ctr">
                      <a:solidFill>
                        <a:schemeClr val="tx1"/>
                      </a:solidFill>
                      <a:prstDash val="solid"/>
                      <a:round/>
                      <a:headEnd type="none" w="med" len="med"/>
                      <a:tailEnd type="none" w="med" len="med"/>
                    </a:lnT>
                    <a:solidFill>
                      <a:schemeClr val="bg2">
                        <a:lumMod val="60000"/>
                        <a:lumOff val="40000"/>
                      </a:schemeClr>
                    </a:solidFill>
                  </a:tcPr>
                </a:tc>
                <a:tc>
                  <a:txBody>
                    <a:bodyPr/>
                    <a:lstStyle/>
                    <a:p>
                      <a:pPr algn="l"/>
                      <a:r>
                        <a:rPr lang="en-US" sz="1600" dirty="0" smtClean="0"/>
                        <a:t>Use Case Examples</a:t>
                      </a:r>
                      <a:endParaRPr lang="en-US" sz="1600" dirty="0"/>
                    </a:p>
                  </a:txBody>
                  <a:tcPr>
                    <a:solidFill>
                      <a:schemeClr val="bg2">
                        <a:lumMod val="60000"/>
                        <a:lumOff val="40000"/>
                      </a:schemeClr>
                    </a:solidFill>
                  </a:tcPr>
                </a:tc>
                <a:extLst>
                  <a:ext uri="{0D108BD9-81ED-4DB2-BD59-A6C34878D82A}">
                    <a16:rowId xmlns:a16="http://schemas.microsoft.com/office/drawing/2014/main" val="2817268375"/>
                  </a:ext>
                </a:extLst>
              </a:tr>
              <a:tr h="771015">
                <a:tc>
                  <a:txBody>
                    <a:bodyPr/>
                    <a:lstStyle/>
                    <a:p>
                      <a:endParaRPr lang="en-US" sz="1600" b="0" i="0" u="none" strike="noStrike" kern="1200" dirty="0" smtClean="0">
                        <a:solidFill>
                          <a:schemeClr val="tx1"/>
                        </a:solidFill>
                        <a:effectLst/>
                        <a:latin typeface="+mn-lt"/>
                        <a:ea typeface="+mn-ea"/>
                        <a:cs typeface="+mn-cs"/>
                        <a:hlinkClick r:id="rId2" tooltip="You can use jQuery.sap.measure to measure the performance of your JavaScript code."/>
                      </a:endParaRPr>
                    </a:p>
                    <a:p>
                      <a:r>
                        <a:rPr lang="en-US" sz="1600" b="0" i="0" u="none" strike="noStrike" kern="1200" dirty="0" smtClean="0">
                          <a:solidFill>
                            <a:schemeClr val="tx1"/>
                          </a:solidFill>
                          <a:effectLst/>
                          <a:latin typeface="+mn-lt"/>
                          <a:ea typeface="+mn-ea"/>
                          <a:cs typeface="+mn-cs"/>
                          <a:hlinkClick r:id="rId3" tooltip="You can use jQuery.sap.measure to measure the performance of your JavaScript code."/>
                        </a:rPr>
                        <a:t>Performance Measurement Using </a:t>
                      </a:r>
                      <a:r>
                        <a:rPr lang="en-US" sz="1600" b="0" i="0" u="none" strike="noStrike" kern="1200" dirty="0" err="1" smtClean="0">
                          <a:solidFill>
                            <a:schemeClr val="tx1"/>
                          </a:solidFill>
                          <a:effectLst/>
                          <a:latin typeface="+mn-lt"/>
                          <a:ea typeface="+mn-ea"/>
                          <a:cs typeface="+mn-cs"/>
                          <a:hlinkClick r:id="rId3" tooltip="You can use jQuery.sap.measure to measure the performance of your JavaScript code."/>
                        </a:rPr>
                        <a:t>jQuery.sap.measure</a:t>
                      </a:r>
                      <a:endParaRPr lang="en-US" sz="1600" dirty="0"/>
                    </a:p>
                  </a:txBody>
                  <a:tcPr>
                    <a:lnR w="12700" cap="flat" cmpd="sng" algn="ctr">
                      <a:solidFill>
                        <a:schemeClr val="tx1"/>
                      </a:solidFill>
                      <a:prstDash val="solid"/>
                      <a:round/>
                      <a:headEnd type="none" w="med" len="med"/>
                      <a:tailEnd type="none" w="med" len="med"/>
                    </a:lnR>
                  </a:tcPr>
                </a:tc>
                <a:tc>
                  <a:txBody>
                    <a:bodyPr/>
                    <a:lstStyle/>
                    <a:p>
                      <a:r>
                        <a:rPr lang="en-US" sz="1215" kern="1200" dirty="0" smtClean="0">
                          <a:effectLst/>
                        </a:rPr>
                        <a:t>Measures the performance of your JavaScript code.</a:t>
                      </a:r>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03836099"/>
                  </a:ext>
                </a:extLst>
              </a:tr>
              <a:tr h="771015">
                <a:tc>
                  <a:txBody>
                    <a:bodyPr/>
                    <a:lstStyle/>
                    <a:p>
                      <a:endParaRPr lang="en-US" sz="1600" b="0" i="0" u="none" strike="noStrike" kern="1200" dirty="0" smtClean="0">
                        <a:solidFill>
                          <a:schemeClr val="tx1"/>
                        </a:solidFill>
                        <a:effectLst/>
                        <a:latin typeface="+mn-lt"/>
                        <a:ea typeface="+mn-ea"/>
                        <a:cs typeface="+mn-cs"/>
                        <a:hlinkClick r:id="rId4" tooltip="You can identify performance issues in your application by tracking the interaction that is performed on the UI."/>
                      </a:endParaRPr>
                    </a:p>
                    <a:p>
                      <a:r>
                        <a:rPr lang="en-US" sz="1600" b="0" i="0" u="none" strike="noStrike" kern="1200" dirty="0" smtClean="0">
                          <a:solidFill>
                            <a:schemeClr val="tx1"/>
                          </a:solidFill>
                          <a:effectLst/>
                          <a:latin typeface="+mn-lt"/>
                          <a:ea typeface="+mn-ea"/>
                          <a:cs typeface="+mn-cs"/>
                          <a:hlinkClick r:id="rId4" tooltip="You can identify performance issues in your application by tracking the interaction that is performed on the UI."/>
                        </a:rPr>
                        <a:t>Interaction Tracking for Performance Measurement</a:t>
                      </a:r>
                      <a:endParaRPr lang="en-US" sz="1600" dirty="0"/>
                    </a:p>
                  </a:txBody>
                  <a:tcPr/>
                </a:tc>
                <a:tc>
                  <a:txBody>
                    <a:bodyPr/>
                    <a:lstStyle/>
                    <a:p>
                      <a:r>
                        <a:rPr lang="en-US" sz="1215" kern="1200" dirty="0" smtClean="0">
                          <a:effectLst/>
                        </a:rPr>
                        <a:t>Identifies performance issues in your application by tracking the interaction that is performed on the UI</a:t>
                      </a:r>
                      <a:endParaRPr lang="en-US" dirty="0"/>
                    </a:p>
                  </a:txBody>
                  <a:tcPr/>
                </a:tc>
                <a:extLst>
                  <a:ext uri="{0D108BD9-81ED-4DB2-BD59-A6C34878D82A}">
                    <a16:rowId xmlns:a16="http://schemas.microsoft.com/office/drawing/2014/main" val="2760326016"/>
                  </a:ext>
                </a:extLst>
              </a:tr>
            </a:tbl>
          </a:graphicData>
        </a:graphic>
      </p:graphicFrame>
    </p:spTree>
    <p:extLst>
      <p:ext uri="{BB962C8B-B14F-4D97-AF65-F5344CB8AC3E}">
        <p14:creationId xmlns:p14="http://schemas.microsoft.com/office/powerpoint/2010/main" val="3035139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889" y="414321"/>
            <a:ext cx="8221605" cy="388800"/>
          </a:xfrm>
        </p:spPr>
        <p:txBody>
          <a:bodyPr/>
          <a:lstStyle/>
          <a:p>
            <a:r>
              <a:rPr lang="en-GB" sz="2879" dirty="0">
                <a:solidFill>
                  <a:schemeClr val="accent1"/>
                </a:solidFill>
                <a:latin typeface="Arial Unicode MS"/>
              </a:rPr>
              <a:t>UI5 Key Components</a:t>
            </a:r>
            <a:endParaRPr lang="en-US" sz="2879" dirty="0">
              <a:solidFill>
                <a:schemeClr val="accent1"/>
              </a:solidFill>
              <a:latin typeface="Arial Unicode MS"/>
            </a:endParaRPr>
          </a:p>
        </p:txBody>
      </p:sp>
      <p:sp>
        <p:nvSpPr>
          <p:cNvPr id="6" name="Text Placeholder 2"/>
          <p:cNvSpPr txBox="1">
            <a:spLocks/>
          </p:cNvSpPr>
          <p:nvPr>
            <p:custDataLst>
              <p:tags r:id="rId1"/>
            </p:custDataLst>
          </p:nvPr>
        </p:nvSpPr>
        <p:spPr>
          <a:xfrm>
            <a:off x="495300" y="1285569"/>
            <a:ext cx="8494713" cy="4365296"/>
          </a:xfrm>
          <a:prstGeom prst="rect">
            <a:avLst/>
          </a:prstGeom>
        </p:spPr>
        <p:txBody>
          <a:bodyPr/>
          <a:lst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a:lstStyle>
          <a:p>
            <a:pPr fontAlgn="auto">
              <a:spcAft>
                <a:spcPts val="0"/>
              </a:spcAft>
            </a:pPr>
            <a:r>
              <a:rPr lang="en-GB" dirty="0" smtClean="0"/>
              <a:t>Run Time</a:t>
            </a:r>
          </a:p>
          <a:p>
            <a:pPr lvl="2" fontAlgn="auto">
              <a:spcAft>
                <a:spcPts val="0"/>
              </a:spcAft>
            </a:pPr>
            <a:r>
              <a:rPr lang="en-GB" dirty="0" smtClean="0"/>
              <a:t>Control libraries (JavaScript, CSS and image files)</a:t>
            </a:r>
          </a:p>
          <a:p>
            <a:pPr lvl="2" fontAlgn="auto">
              <a:spcAft>
                <a:spcPts val="0"/>
              </a:spcAft>
            </a:pPr>
            <a:r>
              <a:rPr lang="en-GB" dirty="0" smtClean="0"/>
              <a:t>Core (JavaScript files)</a:t>
            </a:r>
          </a:p>
          <a:p>
            <a:pPr lvl="2" fontAlgn="auto">
              <a:spcAft>
                <a:spcPts val="0"/>
              </a:spcAft>
            </a:pPr>
            <a:r>
              <a:rPr lang="en-GB" dirty="0" smtClean="0"/>
              <a:t>Test suite (HTML, JavaScript files)</a:t>
            </a:r>
          </a:p>
          <a:p>
            <a:pPr marL="88900" lvl="2" indent="0" fontAlgn="auto">
              <a:spcAft>
                <a:spcPts val="0"/>
              </a:spcAft>
              <a:buFontTx/>
              <a:buNone/>
            </a:pPr>
            <a:endParaRPr lang="en-GB" sz="1800" dirty="0" smtClean="0"/>
          </a:p>
          <a:p>
            <a:pPr fontAlgn="auto">
              <a:spcAft>
                <a:spcPts val="0"/>
              </a:spcAft>
            </a:pPr>
            <a:r>
              <a:rPr lang="en-GB" dirty="0" smtClean="0"/>
              <a:t>Design Time (optional)</a:t>
            </a:r>
          </a:p>
          <a:p>
            <a:pPr lvl="2" fontAlgn="auto">
              <a:spcAft>
                <a:spcPts val="0"/>
              </a:spcAft>
            </a:pPr>
            <a:r>
              <a:rPr lang="en-GB" dirty="0" smtClean="0"/>
              <a:t>Application development tools in Eclipse</a:t>
            </a:r>
          </a:p>
          <a:p>
            <a:pPr lvl="2" fontAlgn="auto">
              <a:spcAft>
                <a:spcPts val="0"/>
              </a:spcAft>
            </a:pPr>
            <a:r>
              <a:rPr lang="en-GB" dirty="0" smtClean="0"/>
              <a:t>Control development tools in Eclipse</a:t>
            </a:r>
          </a:p>
          <a:p>
            <a:pPr lvl="2" fontAlgn="auto">
              <a:spcAft>
                <a:spcPts val="0"/>
              </a:spcAft>
            </a:pPr>
            <a:r>
              <a:rPr lang="en-GB" dirty="0" smtClean="0"/>
              <a:t>Resource handler in Java and ABAP</a:t>
            </a:r>
          </a:p>
          <a:p>
            <a:pPr lvl="2" fontAlgn="auto">
              <a:spcAft>
                <a:spcPts val="0"/>
              </a:spcAft>
            </a:pPr>
            <a:r>
              <a:rPr lang="en-GB" dirty="0" smtClean="0"/>
              <a:t>Theming generator</a:t>
            </a:r>
          </a:p>
          <a:p>
            <a:pPr fontAlgn="auto">
              <a:spcAft>
                <a:spcPts val="0"/>
              </a:spcAft>
            </a:pPr>
            <a:endParaRPr lang="en-US" dirty="0" smtClean="0"/>
          </a:p>
          <a:p>
            <a:pPr fontAlgn="auto">
              <a:spcAft>
                <a:spcPts val="0"/>
              </a:spcAft>
            </a:pPr>
            <a:endParaRPr lang="en-US" dirty="0"/>
          </a:p>
        </p:txBody>
      </p:sp>
    </p:spTree>
    <p:extLst>
      <p:ext uri="{BB962C8B-B14F-4D97-AF65-F5344CB8AC3E}">
        <p14:creationId xmlns:p14="http://schemas.microsoft.com/office/powerpoint/2010/main" val="15260891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75" y="467427"/>
            <a:ext cx="7644188" cy="680203"/>
          </a:xfrm>
        </p:spPr>
        <p:txBody>
          <a:bodyPr/>
          <a:lstStyle/>
          <a:p>
            <a:r>
              <a:rPr lang="en-US" sz="2879" dirty="0" smtClean="0">
                <a:solidFill>
                  <a:schemeClr val="accent1"/>
                </a:solidFill>
              </a:rPr>
              <a:t>Debugging</a:t>
            </a:r>
            <a:endParaRPr lang="en-US" sz="2879" dirty="0">
              <a:solidFill>
                <a:schemeClr val="accent1"/>
              </a:solidFill>
            </a:endParaRPr>
          </a:p>
        </p:txBody>
      </p:sp>
      <p:sp>
        <p:nvSpPr>
          <p:cNvPr id="3" name="Text Placeholder 2"/>
          <p:cNvSpPr>
            <a:spLocks noGrp="1"/>
          </p:cNvSpPr>
          <p:nvPr>
            <p:ph type="body" sz="quarter" idx="10"/>
          </p:nvPr>
        </p:nvSpPr>
        <p:spPr>
          <a:xfrm>
            <a:off x="301840" y="1054376"/>
            <a:ext cx="10440141" cy="4511923"/>
          </a:xfrm>
        </p:spPr>
        <p:txBody>
          <a:bodyPr/>
          <a:lstStyle/>
          <a:p>
            <a:endParaRPr lang="en-US" sz="1400" dirty="0"/>
          </a:p>
          <a:p>
            <a:pPr marL="0" indent="0">
              <a:buNone/>
            </a:pPr>
            <a:r>
              <a:rPr lang="en-US" sz="1400" dirty="0" smtClean="0"/>
              <a:t>When </a:t>
            </a:r>
            <a:r>
              <a:rPr lang="en-US" sz="1400" dirty="0"/>
              <a:t>developing apps, searching for bugs is an inevitable part of the process. To analyze an issue, you can use the developer tools of your browser and built-in SAPUI5 </a:t>
            </a:r>
            <a:r>
              <a:rPr lang="en-US" sz="1400" dirty="0" smtClean="0"/>
              <a:t>tools.</a:t>
            </a:r>
          </a:p>
          <a:p>
            <a:pPr marL="0" indent="0">
              <a:buNone/>
            </a:pPr>
            <a:endParaRPr lang="en-US" sz="1400" dirty="0" smtClean="0"/>
          </a:p>
          <a:p>
            <a:pPr>
              <a:buFont typeface="Wingdings" panose="05000000000000000000" pitchFamily="2" charset="2"/>
              <a:buChar char="Ø"/>
            </a:pPr>
            <a:r>
              <a:rPr lang="en-US" sz="1800" dirty="0"/>
              <a:t>Loading Debug Sources</a:t>
            </a:r>
          </a:p>
          <a:p>
            <a:pPr marL="0" indent="0">
              <a:buNone/>
            </a:pPr>
            <a:r>
              <a:rPr lang="en-US" sz="1400" dirty="0" smtClean="0"/>
              <a:t>         </a:t>
            </a:r>
            <a:r>
              <a:rPr lang="en-US" sz="1600" dirty="0" smtClean="0"/>
              <a:t>For </a:t>
            </a:r>
            <a:r>
              <a:rPr lang="en-US" sz="1600" dirty="0"/>
              <a:t>debugging, you first have to load the Debug Sources. You have the following </a:t>
            </a:r>
            <a:r>
              <a:rPr lang="en-US" sz="1600" dirty="0" smtClean="0"/>
              <a:t>options:</a:t>
            </a:r>
          </a:p>
          <a:p>
            <a:pPr marL="0" indent="0">
              <a:buNone/>
            </a:pPr>
            <a:r>
              <a:rPr lang="en-US" sz="1400" dirty="0"/>
              <a:t> </a:t>
            </a:r>
            <a:r>
              <a:rPr lang="en-US" sz="1400" dirty="0" smtClean="0"/>
              <a:t>        1. URL </a:t>
            </a:r>
            <a:r>
              <a:rPr lang="en-US" sz="1400" dirty="0"/>
              <a:t>parameter </a:t>
            </a:r>
            <a:r>
              <a:rPr lang="en-US" sz="1400" dirty="0" smtClean="0"/>
              <a:t>sap-</a:t>
            </a:r>
            <a:r>
              <a:rPr lang="en-US" sz="1400" dirty="0" err="1" smtClean="0"/>
              <a:t>ui</a:t>
            </a:r>
            <a:r>
              <a:rPr lang="en-US" sz="1400" dirty="0" smtClean="0"/>
              <a:t>-debug=true</a:t>
            </a:r>
          </a:p>
          <a:p>
            <a:pPr marL="0" indent="0">
              <a:buNone/>
            </a:pPr>
            <a:endParaRPr lang="en-US" sz="1400" dirty="0"/>
          </a:p>
          <a:p>
            <a:pPr marL="0" indent="0">
              <a:buNone/>
            </a:pPr>
            <a:r>
              <a:rPr lang="en-US" sz="1400" dirty="0" smtClean="0"/>
              <a:t>         2. Select </a:t>
            </a:r>
            <a:r>
              <a:rPr lang="en-US" sz="1400" dirty="0"/>
              <a:t>the Use Debug Sources in the Technical Information </a:t>
            </a:r>
            <a:r>
              <a:rPr lang="en-US" sz="1400" dirty="0" smtClean="0"/>
              <a:t>Dialog</a:t>
            </a:r>
          </a:p>
          <a:p>
            <a:pPr marL="0" indent="0">
              <a:buNone/>
            </a:pPr>
            <a:endParaRPr lang="en-US" sz="1400" dirty="0" smtClean="0"/>
          </a:p>
          <a:p>
            <a:pPr marL="0" indent="0">
              <a:buNone/>
            </a:pPr>
            <a:r>
              <a:rPr lang="en-US" dirty="0" smtClean="0"/>
              <a:t>         </a:t>
            </a:r>
            <a:r>
              <a:rPr lang="en-US" sz="1600" dirty="0" smtClean="0"/>
              <a:t>If </a:t>
            </a:r>
            <a:r>
              <a:rPr lang="en-US" sz="1600" dirty="0"/>
              <a:t>you only </a:t>
            </a:r>
            <a:r>
              <a:rPr lang="en-US" sz="1600" dirty="0" smtClean="0"/>
              <a:t>want </a:t>
            </a:r>
            <a:r>
              <a:rPr lang="en-US" sz="1600" dirty="0"/>
              <a:t>to load the debug sources for </a:t>
            </a:r>
            <a:r>
              <a:rPr lang="en-US" sz="1600" b="1" dirty="0"/>
              <a:t>specific packages</a:t>
            </a:r>
            <a:r>
              <a:rPr lang="en-US" sz="1600" dirty="0"/>
              <a:t>, you have the following options</a:t>
            </a:r>
            <a:r>
              <a:rPr lang="en-US" sz="1600" dirty="0" smtClean="0"/>
              <a:t>:</a:t>
            </a:r>
          </a:p>
          <a:p>
            <a:pPr marL="0" indent="0">
              <a:buNone/>
            </a:pPr>
            <a:r>
              <a:rPr lang="en-US" sz="1400" dirty="0"/>
              <a:t> </a:t>
            </a:r>
            <a:r>
              <a:rPr lang="en-US" sz="1400" dirty="0" smtClean="0"/>
              <a:t>          1</a:t>
            </a:r>
            <a:r>
              <a:rPr lang="en-US" sz="1400" dirty="0"/>
              <a:t>. Add the module names to the sap-</a:t>
            </a:r>
            <a:r>
              <a:rPr lang="en-US" sz="1400" dirty="0" err="1"/>
              <a:t>ui</a:t>
            </a:r>
            <a:r>
              <a:rPr lang="en-US" sz="1400" dirty="0"/>
              <a:t>-debug URL parameter, separated by a comma. For example, sap-</a:t>
            </a:r>
            <a:r>
              <a:rPr lang="en-US" sz="1400" dirty="0" err="1"/>
              <a:t>ui</a:t>
            </a:r>
            <a:r>
              <a:rPr lang="en-US" sz="1400" dirty="0"/>
              <a:t>-debug=sap/</a:t>
            </a:r>
            <a:r>
              <a:rPr lang="en-US" sz="1400" dirty="0" err="1"/>
              <a:t>ui</a:t>
            </a:r>
            <a:r>
              <a:rPr lang="en-US" sz="1400" dirty="0"/>
              <a:t>/core/</a:t>
            </a:r>
            <a:r>
              <a:rPr lang="en-US" sz="1400" dirty="0" err="1"/>
              <a:t>Core.js,sap</a:t>
            </a:r>
            <a:r>
              <a:rPr lang="en-US" sz="1400" dirty="0"/>
              <a:t>/m/InputType.js loads the debug sources for the </a:t>
            </a:r>
            <a:r>
              <a:rPr lang="en-US" sz="1400" dirty="0" err="1"/>
              <a:t>sap.ui.core.Core</a:t>
            </a:r>
            <a:r>
              <a:rPr lang="en-US" sz="1400" dirty="0"/>
              <a:t> and </a:t>
            </a:r>
            <a:r>
              <a:rPr lang="en-US" sz="1400" dirty="0" err="1"/>
              <a:t>sap.m.InputType</a:t>
            </a:r>
            <a:r>
              <a:rPr lang="en-US" sz="1400" dirty="0"/>
              <a:t> libraries</a:t>
            </a:r>
            <a:r>
              <a:rPr lang="en-US" sz="1400" dirty="0" smtClean="0"/>
              <a:t>.</a:t>
            </a:r>
          </a:p>
          <a:p>
            <a:pPr marL="0" indent="0">
              <a:buNone/>
            </a:pPr>
            <a:endParaRPr lang="en-US" sz="1400" dirty="0" smtClean="0"/>
          </a:p>
          <a:p>
            <a:pPr marL="0" indent="0">
              <a:buNone/>
            </a:pPr>
            <a:r>
              <a:rPr lang="en-US" sz="1400" dirty="0"/>
              <a:t>           2. Choose the Select specific modules link in the Technical Information Dialog.</a:t>
            </a:r>
          </a:p>
        </p:txBody>
      </p:sp>
    </p:spTree>
    <p:extLst>
      <p:ext uri="{BB962C8B-B14F-4D97-AF65-F5344CB8AC3E}">
        <p14:creationId xmlns:p14="http://schemas.microsoft.com/office/powerpoint/2010/main" val="13026074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buFont typeface="Wingdings" panose="05000000000000000000" pitchFamily="2" charset="2"/>
              <a:buChar char="Ø"/>
            </a:pPr>
            <a:r>
              <a:rPr lang="en-US" sz="1800" dirty="0"/>
              <a:t>Loading Debug Sources</a:t>
            </a:r>
            <a:r>
              <a:rPr lang="en-US" sz="1400" dirty="0"/>
              <a:t/>
            </a:r>
            <a:br>
              <a:rPr lang="en-US" sz="1400" dirty="0"/>
            </a:br>
            <a:endParaRPr lang="en-US" dirty="0"/>
          </a:p>
        </p:txBody>
      </p:sp>
      <p:sp>
        <p:nvSpPr>
          <p:cNvPr id="3" name="Text Placeholder 2"/>
          <p:cNvSpPr>
            <a:spLocks noGrp="1"/>
          </p:cNvSpPr>
          <p:nvPr>
            <p:ph type="body" sz="quarter" idx="10"/>
          </p:nvPr>
        </p:nvSpPr>
        <p:spPr>
          <a:xfrm>
            <a:off x="424199" y="1139487"/>
            <a:ext cx="10190706" cy="4577732"/>
          </a:xfrm>
        </p:spPr>
        <p:txBody>
          <a:bodyPr/>
          <a:lstStyle/>
          <a:p>
            <a:pPr marL="0" indent="0">
              <a:buNone/>
            </a:pPr>
            <a:r>
              <a:rPr lang="en-US" sz="1400" dirty="0"/>
              <a:t>After reloading the page, in the Network tab of the browser’s developer tools you can see that the controls and framework assets are now loaded individually and have a </a:t>
            </a:r>
            <a:r>
              <a:rPr lang="en-US" sz="1400" b="1" dirty="0"/>
              <a:t>-</a:t>
            </a:r>
            <a:r>
              <a:rPr lang="en-US" sz="1400" b="1" dirty="0" err="1"/>
              <a:t>dbg</a:t>
            </a:r>
            <a:r>
              <a:rPr lang="en-US" sz="1400" b="1" dirty="0"/>
              <a:t> </a:t>
            </a:r>
            <a:r>
              <a:rPr lang="en-US" sz="1400" dirty="0"/>
              <a:t>suffix. These are the source code files that include comments, the uncompressed code of the app, and the SAPUI5 artifacts.</a:t>
            </a:r>
          </a:p>
          <a:p>
            <a:endParaRPr lang="en-US" dirty="0"/>
          </a:p>
          <a:p>
            <a:pPr marL="0" indent="0">
              <a:buNone/>
            </a:pPr>
            <a:r>
              <a:rPr lang="en-US" sz="1400" dirty="0"/>
              <a:t>Choose Ctrl + </a:t>
            </a:r>
            <a:r>
              <a:rPr lang="en-US" altLang="zh-CN" sz="1400" dirty="0" smtClean="0"/>
              <a:t>p</a:t>
            </a:r>
            <a:r>
              <a:rPr lang="en-US" sz="1400" dirty="0" smtClean="0"/>
              <a:t> </a:t>
            </a:r>
            <a:r>
              <a:rPr lang="en-US" sz="1400" dirty="0"/>
              <a:t>and type the name of an SAPUI5 artifact to view its source code in debug mode</a:t>
            </a:r>
            <a:r>
              <a:rPr lang="en-US" sz="1400" dirty="0" smtClean="0"/>
              <a:t>.</a:t>
            </a:r>
          </a:p>
          <a:p>
            <a:pPr marL="0" indent="0">
              <a:buNone/>
            </a:pPr>
            <a:endParaRPr lang="en-US" sz="1400" dirty="0"/>
          </a:p>
          <a:p>
            <a:pPr>
              <a:buFont typeface="Wingdings" panose="05000000000000000000" pitchFamily="2" charset="2"/>
              <a:buChar char="Ø"/>
            </a:pPr>
            <a:r>
              <a:rPr lang="en-US" sz="1800" dirty="0"/>
              <a:t>Switching the SAPUI5 </a:t>
            </a:r>
            <a:r>
              <a:rPr lang="en-US" sz="1800" dirty="0" smtClean="0"/>
              <a:t>Version</a:t>
            </a:r>
          </a:p>
          <a:p>
            <a:pPr marL="0" indent="0">
              <a:buNone/>
            </a:pPr>
            <a:r>
              <a:rPr lang="en-US" sz="1400" dirty="0"/>
              <a:t>Open the Diagnostics window with the shortcut </a:t>
            </a:r>
            <a:r>
              <a:rPr lang="en-US" sz="1400" b="1" dirty="0"/>
              <a:t>CTRL + SHIFT + ALT + S</a:t>
            </a:r>
            <a:r>
              <a:rPr lang="en-US" sz="1400" dirty="0" smtClean="0"/>
              <a:t>.</a:t>
            </a:r>
            <a:endParaRPr lang="en-US" sz="1400" dirty="0"/>
          </a:p>
          <a:p>
            <a:pPr marL="0" indent="0">
              <a:buNone/>
            </a:pPr>
            <a:r>
              <a:rPr lang="en-US" sz="1400" dirty="0"/>
              <a:t>At the top of the Debugging view, you can configure a custom URL from which the application should load SAPUI5 the next time that the app opens.</a:t>
            </a:r>
          </a:p>
          <a:p>
            <a:pPr marL="0" indent="0">
              <a:buNone/>
            </a:pPr>
            <a:endParaRPr lang="en-US" sz="1800" dirty="0"/>
          </a:p>
          <a:p>
            <a:pPr marL="0" indent="0">
              <a:buNone/>
            </a:pPr>
            <a:endParaRPr lang="en-US" sz="1400" dirty="0"/>
          </a:p>
        </p:txBody>
      </p:sp>
    </p:spTree>
    <p:extLst>
      <p:ext uri="{BB962C8B-B14F-4D97-AF65-F5344CB8AC3E}">
        <p14:creationId xmlns:p14="http://schemas.microsoft.com/office/powerpoint/2010/main" val="16458319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buFont typeface="Wingdings" panose="05000000000000000000" pitchFamily="2" charset="2"/>
              <a:buChar char="Ø"/>
            </a:pPr>
            <a:r>
              <a:rPr lang="en-US" sz="1800" dirty="0"/>
              <a:t>Switching the SAPUI5 Version</a:t>
            </a:r>
            <a:r>
              <a:rPr lang="en-US" sz="1400" dirty="0"/>
              <a:t/>
            </a:r>
            <a:br>
              <a:rPr lang="en-US" sz="1400" dirty="0"/>
            </a:br>
            <a:endParaRPr lang="en-US" dirty="0"/>
          </a:p>
        </p:txBody>
      </p:sp>
      <p:sp>
        <p:nvSpPr>
          <p:cNvPr id="3" name="Text Placeholder 2"/>
          <p:cNvSpPr>
            <a:spLocks noGrp="1"/>
          </p:cNvSpPr>
          <p:nvPr>
            <p:ph type="body" sz="quarter" idx="10"/>
          </p:nvPr>
        </p:nvSpPr>
        <p:spPr>
          <a:xfrm>
            <a:off x="388688" y="1521227"/>
            <a:ext cx="5327924" cy="3950907"/>
          </a:xfrm>
        </p:spPr>
        <p:txBody>
          <a:bodyPr/>
          <a:lstStyle/>
          <a:p>
            <a:endParaRPr lang="en-US" dirty="0"/>
          </a:p>
        </p:txBody>
      </p:sp>
      <p:pic>
        <p:nvPicPr>
          <p:cNvPr id="4" name="Picture 3"/>
          <p:cNvPicPr>
            <a:picLocks noChangeAspect="1"/>
          </p:cNvPicPr>
          <p:nvPr/>
        </p:nvPicPr>
        <p:blipFill>
          <a:blip r:embed="rId2"/>
          <a:stretch>
            <a:fillRect/>
          </a:stretch>
        </p:blipFill>
        <p:spPr>
          <a:xfrm>
            <a:off x="388688" y="1281530"/>
            <a:ext cx="5327924" cy="4045158"/>
          </a:xfrm>
          <a:prstGeom prst="rect">
            <a:avLst/>
          </a:prstGeom>
        </p:spPr>
      </p:pic>
      <p:sp>
        <p:nvSpPr>
          <p:cNvPr id="5" name="TextBox 4"/>
          <p:cNvSpPr txBox="1"/>
          <p:nvPr/>
        </p:nvSpPr>
        <p:spPr>
          <a:xfrm>
            <a:off x="6818050" y="1198485"/>
            <a:ext cx="914400" cy="914400"/>
          </a:xfrm>
          <a:prstGeom prst="rect">
            <a:avLst/>
          </a:prstGeom>
          <a:noFill/>
        </p:spPr>
        <p:txBody>
          <a:bodyPr wrap="non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endParaRPr kumimoji="0" lang="en-US" sz="1800" b="0" i="0" u="none" strike="noStrike" kern="0" cap="none" spc="0" normalizeH="0" baseline="0" noProof="0" dirty="0" err="1" smtClean="0">
              <a:ln>
                <a:noFill/>
              </a:ln>
              <a:solidFill>
                <a:srgbClr val="000000"/>
              </a:solidFill>
              <a:effectLst/>
              <a:uLnTx/>
              <a:uFillTx/>
            </a:endParaRPr>
          </a:p>
        </p:txBody>
      </p:sp>
      <p:sp>
        <p:nvSpPr>
          <p:cNvPr id="6" name="Rectangle 5"/>
          <p:cNvSpPr/>
          <p:nvPr/>
        </p:nvSpPr>
        <p:spPr>
          <a:xfrm>
            <a:off x="6036209" y="1521227"/>
            <a:ext cx="4395054" cy="3539430"/>
          </a:xfrm>
          <a:prstGeom prst="rect">
            <a:avLst/>
          </a:prstGeom>
        </p:spPr>
        <p:txBody>
          <a:bodyPr wrap="square">
            <a:spAutoFit/>
          </a:bodyPr>
          <a:lstStyle/>
          <a:p>
            <a:r>
              <a:rPr lang="en-US" sz="1400" dirty="0"/>
              <a:t>Either select a known SAPUI5 installation from the </a:t>
            </a:r>
            <a:r>
              <a:rPr lang="en-US" sz="1400" b="1" dirty="0"/>
              <a:t>dropdown box</a:t>
            </a:r>
            <a:r>
              <a:rPr lang="en-US" sz="1400" dirty="0"/>
              <a:t>, or enter </a:t>
            </a:r>
            <a:r>
              <a:rPr lang="en-US" sz="1400" b="1" dirty="0"/>
              <a:t>a different URL</a:t>
            </a:r>
            <a:r>
              <a:rPr lang="en-US" sz="1400" dirty="0"/>
              <a:t> that points to the </a:t>
            </a:r>
            <a:r>
              <a:rPr lang="en-US" sz="1400" b="1" dirty="0"/>
              <a:t>sap-ui-core.js</a:t>
            </a:r>
            <a:r>
              <a:rPr lang="en-US" sz="1400" dirty="0"/>
              <a:t> file within a complete SAPUI5 runtime.</a:t>
            </a:r>
          </a:p>
          <a:p>
            <a:endParaRPr lang="en-US" sz="1400" dirty="0"/>
          </a:p>
          <a:p>
            <a:r>
              <a:rPr lang="en-US" sz="1400" dirty="0"/>
              <a:t>Once you have entered the URL, press </a:t>
            </a:r>
            <a:r>
              <a:rPr lang="en-US" sz="1400" b="1" dirty="0"/>
              <a:t>Activate Reboot URL</a:t>
            </a:r>
            <a:r>
              <a:rPr lang="en-US" sz="1400" dirty="0"/>
              <a:t>. When you then reload the application page, the application loads SAPUI5 from the alternative URL. This only happens for the next single reboot; after that, SAPUI5 is loaded again from the standard URL referenced within the app.</a:t>
            </a:r>
          </a:p>
          <a:p>
            <a:endParaRPr lang="en-US" sz="1400" dirty="0"/>
          </a:p>
          <a:p>
            <a:r>
              <a:rPr lang="en-US" sz="1400" dirty="0"/>
              <a:t>This feature can be used to test an application against </a:t>
            </a:r>
            <a:r>
              <a:rPr lang="en-US" sz="1400" b="1" dirty="0" smtClean="0"/>
              <a:t>a newer or older version of SAPUI5 </a:t>
            </a:r>
            <a:r>
              <a:rPr lang="en-US" sz="1400" dirty="0" smtClean="0"/>
              <a:t>as </a:t>
            </a:r>
            <a:r>
              <a:rPr lang="en-US" sz="1400" dirty="0"/>
              <a:t>part of compatibility testing, or </a:t>
            </a:r>
            <a:r>
              <a:rPr lang="en-US" sz="1400" dirty="0" smtClean="0"/>
              <a:t>for </a:t>
            </a:r>
            <a:r>
              <a:rPr lang="en-US" sz="1400" b="1" dirty="0"/>
              <a:t>verifying a bug fix or regression</a:t>
            </a:r>
            <a:r>
              <a:rPr lang="en-US" sz="1400" dirty="0"/>
              <a:t>.</a:t>
            </a:r>
          </a:p>
        </p:txBody>
      </p:sp>
    </p:spTree>
    <p:extLst>
      <p:ext uri="{BB962C8B-B14F-4D97-AF65-F5344CB8AC3E}">
        <p14:creationId xmlns:p14="http://schemas.microsoft.com/office/powerpoint/2010/main" val="352565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buFont typeface="Wingdings" panose="05000000000000000000" pitchFamily="2" charset="2"/>
              <a:buChar char="Ø"/>
            </a:pPr>
            <a:r>
              <a:rPr lang="en-US" sz="1800" dirty="0"/>
              <a:t>Setting Breakpoints</a:t>
            </a:r>
            <a:r>
              <a:rPr lang="en-US" dirty="0"/>
              <a:t/>
            </a:r>
            <a:br>
              <a:rPr lang="en-US" dirty="0"/>
            </a:br>
            <a:endParaRPr lang="en-US" dirty="0"/>
          </a:p>
        </p:txBody>
      </p:sp>
      <p:sp>
        <p:nvSpPr>
          <p:cNvPr id="3" name="Text Placeholder 2"/>
          <p:cNvSpPr>
            <a:spLocks noGrp="1"/>
          </p:cNvSpPr>
          <p:nvPr>
            <p:ph type="body" sz="quarter" idx="10"/>
          </p:nvPr>
        </p:nvSpPr>
        <p:spPr>
          <a:xfrm>
            <a:off x="388688" y="1189609"/>
            <a:ext cx="4831382" cy="4282526"/>
          </a:xfrm>
        </p:spPr>
        <p:txBody>
          <a:bodyPr/>
          <a:lstStyle/>
          <a:p>
            <a:r>
              <a:rPr lang="en-US" sz="1600" dirty="0"/>
              <a:t>Breakpoints on the Class </a:t>
            </a:r>
            <a:r>
              <a:rPr lang="en-US" sz="1600" dirty="0" smtClean="0"/>
              <a:t>Level</a:t>
            </a:r>
          </a:p>
          <a:p>
            <a:pPr marL="342900" indent="-342900">
              <a:buFont typeface="+mj-lt"/>
              <a:buAutoNum type="arabicPeriod"/>
            </a:pPr>
            <a:r>
              <a:rPr lang="en-US" sz="1400" dirty="0"/>
              <a:t>Open the Control Tree view of the Diagnostics window</a:t>
            </a:r>
            <a:r>
              <a:rPr lang="en-US" sz="1400" dirty="0" smtClean="0"/>
              <a:t>.</a:t>
            </a:r>
            <a:endParaRPr lang="en-US" sz="1400" dirty="0"/>
          </a:p>
          <a:p>
            <a:pPr marL="342900" indent="-342900">
              <a:buFont typeface="+mj-lt"/>
              <a:buAutoNum type="arabicPeriod"/>
            </a:pPr>
            <a:r>
              <a:rPr lang="en-US" sz="1400" dirty="0"/>
              <a:t>Select a control in the </a:t>
            </a:r>
            <a:r>
              <a:rPr lang="en-US" sz="1400" dirty="0" err="1" smtClean="0"/>
              <a:t>tree.You</a:t>
            </a:r>
            <a:r>
              <a:rPr lang="en-US" sz="1400" dirty="0" smtClean="0"/>
              <a:t> </a:t>
            </a:r>
            <a:r>
              <a:rPr lang="en-US" sz="1400" dirty="0"/>
              <a:t>can also press and hold </a:t>
            </a:r>
            <a:r>
              <a:rPr lang="en-US" sz="1400" b="1" dirty="0"/>
              <a:t>Ctrl + Shift + Alt</a:t>
            </a:r>
            <a:r>
              <a:rPr lang="en-US" sz="1400" dirty="0"/>
              <a:t> and select a control in your app to select it in the tree</a:t>
            </a:r>
            <a:r>
              <a:rPr lang="en-US" sz="1400" dirty="0" smtClean="0"/>
              <a:t>.</a:t>
            </a:r>
          </a:p>
          <a:p>
            <a:pPr marL="342900" indent="-342900">
              <a:buFont typeface="+mj-lt"/>
              <a:buAutoNum type="arabicPeriod"/>
            </a:pPr>
            <a:endParaRPr lang="en-US" sz="1400" dirty="0"/>
          </a:p>
          <a:p>
            <a:pPr marL="342900" indent="-342900">
              <a:buFont typeface="+mj-lt"/>
              <a:buAutoNum type="arabicPeriod"/>
            </a:pPr>
            <a:r>
              <a:rPr lang="en-US" sz="1400" dirty="0"/>
              <a:t>Select the Breakpoints tab on the right</a:t>
            </a:r>
            <a:r>
              <a:rPr lang="en-US" sz="1400" dirty="0" smtClean="0"/>
              <a:t>.</a:t>
            </a:r>
          </a:p>
          <a:p>
            <a:pPr marL="342900" indent="-342900">
              <a:buFont typeface="+mj-lt"/>
              <a:buAutoNum type="arabicPeriod"/>
            </a:pPr>
            <a:endParaRPr lang="en-US" sz="1400" dirty="0"/>
          </a:p>
          <a:p>
            <a:pPr marL="342900" indent="-342900">
              <a:buFont typeface="+mj-lt"/>
              <a:buAutoNum type="arabicPeriod"/>
            </a:pPr>
            <a:r>
              <a:rPr lang="en-US" sz="1400" dirty="0"/>
              <a:t>From the dropdown list, select the method for which you want to set the breakpoint and choose Add </a:t>
            </a:r>
            <a:r>
              <a:rPr lang="en-US" sz="1400" dirty="0" smtClean="0"/>
              <a:t>breakpoint. The </a:t>
            </a:r>
            <a:r>
              <a:rPr lang="en-US" sz="1400" dirty="0"/>
              <a:t>selected methods are listed below the dropdown list</a:t>
            </a:r>
            <a:r>
              <a:rPr lang="en-US" sz="1400" dirty="0" smtClean="0"/>
              <a:t>.</a:t>
            </a:r>
          </a:p>
          <a:p>
            <a:pPr marL="342900" indent="-342900">
              <a:buFont typeface="+mj-lt"/>
              <a:buAutoNum type="arabicPeriod"/>
            </a:pPr>
            <a:endParaRPr lang="en-US" sz="1400" dirty="0"/>
          </a:p>
          <a:p>
            <a:pPr marL="342900" indent="-342900">
              <a:buFont typeface="+mj-lt"/>
              <a:buAutoNum type="arabicPeriod"/>
            </a:pPr>
            <a:r>
              <a:rPr lang="en-US" sz="1400" dirty="0"/>
              <a:t>Open the developer tools of your browser. Whenever the selected methods are called for any instance on the control, the code execution is paused in the debugger</a:t>
            </a:r>
            <a:r>
              <a:rPr lang="en-US" sz="1400" dirty="0" smtClean="0"/>
              <a:t>.</a:t>
            </a:r>
          </a:p>
          <a:p>
            <a:pPr marL="342900" indent="-342900">
              <a:buFont typeface="+mj-lt"/>
              <a:buAutoNum type="arabicPeriod"/>
            </a:pPr>
            <a:r>
              <a:rPr lang="en-US" dirty="0" smtClean="0"/>
              <a:t>To remove a breakpoint, select the red x.</a:t>
            </a:r>
            <a:endParaRPr lang="en-US" sz="1400" dirty="0" smtClean="0"/>
          </a:p>
          <a:p>
            <a:pPr marL="0" indent="0">
              <a:buNone/>
            </a:pPr>
            <a:endParaRPr lang="en-US" sz="1600" dirty="0"/>
          </a:p>
          <a:p>
            <a:endParaRPr lang="en-US" sz="1600" dirty="0" smtClean="0"/>
          </a:p>
          <a:p>
            <a:endParaRPr lang="en-US" sz="1600" dirty="0"/>
          </a:p>
          <a:p>
            <a:pPr marL="0" indent="0">
              <a:buNone/>
            </a:pPr>
            <a:endParaRPr lang="en-US" dirty="0"/>
          </a:p>
        </p:txBody>
      </p:sp>
      <p:pic>
        <p:nvPicPr>
          <p:cNvPr id="8" name="Picture 7"/>
          <p:cNvPicPr>
            <a:picLocks noChangeAspect="1"/>
          </p:cNvPicPr>
          <p:nvPr/>
        </p:nvPicPr>
        <p:blipFill>
          <a:blip r:embed="rId2"/>
          <a:stretch>
            <a:fillRect/>
          </a:stretch>
        </p:blipFill>
        <p:spPr>
          <a:xfrm>
            <a:off x="5189316" y="70755"/>
            <a:ext cx="5398867" cy="3027819"/>
          </a:xfrm>
          <a:prstGeom prst="rect">
            <a:avLst/>
          </a:prstGeom>
        </p:spPr>
      </p:pic>
      <p:pic>
        <p:nvPicPr>
          <p:cNvPr id="9" name="Picture 8"/>
          <p:cNvPicPr>
            <a:picLocks noChangeAspect="1"/>
          </p:cNvPicPr>
          <p:nvPr/>
        </p:nvPicPr>
        <p:blipFill>
          <a:blip r:embed="rId3"/>
          <a:stretch>
            <a:fillRect/>
          </a:stretch>
        </p:blipFill>
        <p:spPr>
          <a:xfrm>
            <a:off x="5220070" y="3166662"/>
            <a:ext cx="5368113" cy="2856325"/>
          </a:xfrm>
          <a:prstGeom prst="rect">
            <a:avLst/>
          </a:prstGeom>
        </p:spPr>
      </p:pic>
    </p:spTree>
    <p:extLst>
      <p:ext uri="{BB962C8B-B14F-4D97-AF65-F5344CB8AC3E}">
        <p14:creationId xmlns:p14="http://schemas.microsoft.com/office/powerpoint/2010/main" val="16490321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4199" y="722237"/>
            <a:ext cx="4778116" cy="4932839"/>
          </a:xfrm>
        </p:spPr>
        <p:txBody>
          <a:bodyPr/>
          <a:lstStyle/>
          <a:p>
            <a:r>
              <a:rPr lang="en-US" sz="1600" dirty="0"/>
              <a:t>Breakpoints on the Object Level</a:t>
            </a:r>
          </a:p>
          <a:p>
            <a:pPr marL="342900" indent="-342900">
              <a:buFont typeface="+mj-lt"/>
              <a:buAutoNum type="arabicPeriod"/>
            </a:pPr>
            <a:r>
              <a:rPr lang="en-US" sz="1400" dirty="0"/>
              <a:t>Open the Control Tree view of the Diagnostics window.</a:t>
            </a:r>
          </a:p>
          <a:p>
            <a:pPr marL="342900" indent="-342900">
              <a:buFont typeface="+mj-lt"/>
              <a:buAutoNum type="arabicPeriod"/>
            </a:pPr>
            <a:endParaRPr lang="en-US" sz="1400" dirty="0"/>
          </a:p>
          <a:p>
            <a:pPr marL="342900" indent="-342900">
              <a:buFont typeface="+mj-lt"/>
              <a:buAutoNum type="arabicPeriod"/>
            </a:pPr>
            <a:r>
              <a:rPr lang="en-US" sz="1400" dirty="0"/>
              <a:t>Select a control in the </a:t>
            </a:r>
            <a:r>
              <a:rPr lang="en-US" sz="1400" dirty="0" smtClean="0"/>
              <a:t>tree. You </a:t>
            </a:r>
            <a:r>
              <a:rPr lang="en-US" sz="1400" dirty="0"/>
              <a:t>can also press and hold </a:t>
            </a:r>
            <a:r>
              <a:rPr lang="en-US" sz="1400" b="1" dirty="0"/>
              <a:t>Ctrl + Shift + Alt </a:t>
            </a:r>
            <a:r>
              <a:rPr lang="en-US" sz="1400" dirty="0"/>
              <a:t>and select a control in your app to select it in the tree.</a:t>
            </a:r>
          </a:p>
          <a:p>
            <a:pPr marL="342900" indent="-342900">
              <a:buFont typeface="+mj-lt"/>
              <a:buAutoNum type="arabicPeriod"/>
            </a:pPr>
            <a:endParaRPr lang="en-US" sz="1400" dirty="0"/>
          </a:p>
          <a:p>
            <a:pPr marL="342900" indent="-342900">
              <a:buFont typeface="+mj-lt"/>
              <a:buAutoNum type="arabicPeriod"/>
            </a:pPr>
            <a:r>
              <a:rPr lang="en-US" sz="1400" dirty="0"/>
              <a:t>Select the </a:t>
            </a:r>
            <a:r>
              <a:rPr lang="en-US" sz="1400" b="1" dirty="0"/>
              <a:t>Breakpoints</a:t>
            </a:r>
            <a:r>
              <a:rPr lang="en-US" sz="1400" dirty="0"/>
              <a:t> tab on the right.</a:t>
            </a:r>
          </a:p>
          <a:p>
            <a:pPr marL="342900" indent="-342900">
              <a:buFont typeface="+mj-lt"/>
              <a:buAutoNum type="arabicPeriod"/>
            </a:pPr>
            <a:endParaRPr lang="en-US" sz="1400" dirty="0"/>
          </a:p>
          <a:p>
            <a:pPr marL="342900" indent="-342900">
              <a:buFont typeface="+mj-lt"/>
              <a:buAutoNum type="arabicPeriod"/>
            </a:pPr>
            <a:r>
              <a:rPr lang="en-US" sz="1400" dirty="0"/>
              <a:t>From the dropdown list, select the method for which you want to set the breakpoint and choose Add </a:t>
            </a:r>
            <a:r>
              <a:rPr lang="en-US" sz="1400" dirty="0" smtClean="0"/>
              <a:t>breakpoint. The </a:t>
            </a:r>
            <a:r>
              <a:rPr lang="en-US" sz="1400" dirty="0"/>
              <a:t>selected methods are listed below the dropdown list.</a:t>
            </a:r>
          </a:p>
          <a:p>
            <a:pPr marL="342900" indent="-342900">
              <a:buFont typeface="+mj-lt"/>
              <a:buAutoNum type="arabicPeriod"/>
            </a:pPr>
            <a:endParaRPr lang="en-US" sz="1400" dirty="0"/>
          </a:p>
          <a:p>
            <a:pPr marL="342900" indent="-342900">
              <a:buFont typeface="+mj-lt"/>
              <a:buAutoNum type="arabicPeriod"/>
            </a:pPr>
            <a:r>
              <a:rPr lang="en-US" sz="1400" dirty="0"/>
              <a:t>Open the developer tools of your browser. Whenever the selected methods are called for any instance on the control, the code execution is paused in the debugger</a:t>
            </a:r>
            <a:r>
              <a:rPr lang="en-US" sz="1400" dirty="0" smtClean="0"/>
              <a:t>.</a:t>
            </a:r>
          </a:p>
          <a:p>
            <a:pPr marL="342900" indent="-342900">
              <a:buFont typeface="+mj-lt"/>
              <a:buAutoNum type="arabicPeriod"/>
            </a:pPr>
            <a:endParaRPr lang="en-US" sz="1400" dirty="0" smtClean="0"/>
          </a:p>
          <a:p>
            <a:pPr marL="342900" indent="-342900">
              <a:buFont typeface="+mj-lt"/>
              <a:buAutoNum type="arabicPeriod"/>
            </a:pPr>
            <a:r>
              <a:rPr lang="en-US" sz="1400" dirty="0"/>
              <a:t>To remove a breakpoint, select the red x.</a:t>
            </a:r>
          </a:p>
          <a:p>
            <a:pPr marL="342900" indent="-342900">
              <a:buFont typeface="+mj-lt"/>
              <a:buAutoNum type="arabicPeriod"/>
            </a:pPr>
            <a:endParaRPr lang="en-US" dirty="0"/>
          </a:p>
        </p:txBody>
      </p:sp>
      <p:pic>
        <p:nvPicPr>
          <p:cNvPr id="5" name="Picture 4"/>
          <p:cNvPicPr>
            <a:picLocks noChangeAspect="1"/>
          </p:cNvPicPr>
          <p:nvPr/>
        </p:nvPicPr>
        <p:blipFill>
          <a:blip r:embed="rId2"/>
          <a:stretch>
            <a:fillRect/>
          </a:stretch>
        </p:blipFill>
        <p:spPr>
          <a:xfrm>
            <a:off x="5202315" y="998622"/>
            <a:ext cx="5748439" cy="1356651"/>
          </a:xfrm>
          <a:prstGeom prst="rect">
            <a:avLst/>
          </a:prstGeom>
        </p:spPr>
      </p:pic>
    </p:spTree>
    <p:extLst>
      <p:ext uri="{BB962C8B-B14F-4D97-AF65-F5344CB8AC3E}">
        <p14:creationId xmlns:p14="http://schemas.microsoft.com/office/powerpoint/2010/main" val="35972452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buFont typeface="Wingdings" panose="05000000000000000000" pitchFamily="2" charset="2"/>
              <a:buChar char="Ø"/>
            </a:pPr>
            <a:r>
              <a:rPr lang="en-US" sz="1800" dirty="0"/>
              <a:t>Logging and Tracing</a:t>
            </a:r>
          </a:p>
        </p:txBody>
      </p:sp>
      <p:sp>
        <p:nvSpPr>
          <p:cNvPr id="3" name="Text Placeholder 2"/>
          <p:cNvSpPr>
            <a:spLocks noGrp="1"/>
          </p:cNvSpPr>
          <p:nvPr>
            <p:ph type="body" sz="quarter" idx="10"/>
          </p:nvPr>
        </p:nvSpPr>
        <p:spPr>
          <a:xfrm>
            <a:off x="388688" y="1313895"/>
            <a:ext cx="9358994" cy="4158239"/>
          </a:xfrm>
        </p:spPr>
        <p:txBody>
          <a:bodyPr/>
          <a:lstStyle/>
          <a:p>
            <a:pPr marL="0" indent="0">
              <a:buNone/>
            </a:pPr>
            <a:r>
              <a:rPr lang="en-US" altLang="zh-CN" sz="1400" dirty="0" smtClean="0"/>
              <a:t>The </a:t>
            </a:r>
            <a:r>
              <a:rPr lang="en-US" sz="1400" dirty="0" smtClean="0"/>
              <a:t>log </a:t>
            </a:r>
            <a:r>
              <a:rPr lang="en-US" sz="1400" dirty="0"/>
              <a:t>in the console in the developer tools of </a:t>
            </a:r>
            <a:r>
              <a:rPr lang="en-US" sz="1400" dirty="0" smtClean="0"/>
              <a:t>browser</a:t>
            </a:r>
            <a:r>
              <a:rPr lang="en-US" sz="1400" dirty="0"/>
              <a:t>. A log entry contains a timestamp, a log level, a message with optional details, and component information</a:t>
            </a:r>
            <a:r>
              <a:rPr lang="en-US" sz="1400" dirty="0" smtClean="0"/>
              <a:t>.</a:t>
            </a:r>
          </a:p>
          <a:p>
            <a:pPr marL="0" indent="0">
              <a:buNone/>
            </a:pPr>
            <a:endParaRPr lang="en-US" sz="1400" dirty="0"/>
          </a:p>
          <a:p>
            <a:pPr marL="0" indent="0">
              <a:buNone/>
            </a:pPr>
            <a:r>
              <a:rPr lang="en-US" sz="1400" dirty="0"/>
              <a:t>Log messages can be written by the framework or the application code. Which log messages are contained in the log is defined according to their severity and the log level that is currently set.</a:t>
            </a:r>
          </a:p>
          <a:p>
            <a:endParaRPr lang="en-US" dirty="0"/>
          </a:p>
        </p:txBody>
      </p:sp>
      <p:pic>
        <p:nvPicPr>
          <p:cNvPr id="4" name="Picture 3"/>
          <p:cNvPicPr>
            <a:picLocks noChangeAspect="1"/>
          </p:cNvPicPr>
          <p:nvPr/>
        </p:nvPicPr>
        <p:blipFill>
          <a:blip r:embed="rId2"/>
          <a:stretch>
            <a:fillRect/>
          </a:stretch>
        </p:blipFill>
        <p:spPr>
          <a:xfrm>
            <a:off x="1532853" y="2628886"/>
            <a:ext cx="7628901" cy="3083576"/>
          </a:xfrm>
          <a:prstGeom prst="rect">
            <a:avLst/>
          </a:prstGeom>
        </p:spPr>
      </p:pic>
    </p:spTree>
    <p:extLst>
      <p:ext uri="{BB962C8B-B14F-4D97-AF65-F5344CB8AC3E}">
        <p14:creationId xmlns:p14="http://schemas.microsoft.com/office/powerpoint/2010/main" val="23821241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buFont typeface="Wingdings" panose="05000000000000000000" pitchFamily="2" charset="2"/>
              <a:buChar char="Ø"/>
            </a:pPr>
            <a:r>
              <a:rPr lang="en-US" sz="1800" dirty="0"/>
              <a:t>Logging and Tracing</a:t>
            </a:r>
          </a:p>
        </p:txBody>
      </p:sp>
      <p:pic>
        <p:nvPicPr>
          <p:cNvPr id="4" name="Picture 3"/>
          <p:cNvPicPr>
            <a:picLocks noChangeAspect="1"/>
          </p:cNvPicPr>
          <p:nvPr/>
        </p:nvPicPr>
        <p:blipFill>
          <a:blip r:embed="rId2"/>
          <a:stretch>
            <a:fillRect/>
          </a:stretch>
        </p:blipFill>
        <p:spPr>
          <a:xfrm>
            <a:off x="753942" y="1212616"/>
            <a:ext cx="9081655" cy="4318172"/>
          </a:xfrm>
          <a:prstGeom prst="rect">
            <a:avLst/>
          </a:prstGeom>
        </p:spPr>
      </p:pic>
    </p:spTree>
    <p:extLst>
      <p:ext uri="{BB962C8B-B14F-4D97-AF65-F5344CB8AC3E}">
        <p14:creationId xmlns:p14="http://schemas.microsoft.com/office/powerpoint/2010/main" val="12547120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8688" y="514905"/>
            <a:ext cx="10190706" cy="4957229"/>
          </a:xfrm>
        </p:spPr>
        <p:txBody>
          <a:bodyPr/>
          <a:lstStyle/>
          <a:p>
            <a:r>
              <a:rPr lang="en-US" sz="1600" b="1" dirty="0"/>
              <a:t>Tracing Errors</a:t>
            </a:r>
          </a:p>
          <a:p>
            <a:pPr marL="342900" indent="-342900">
              <a:buAutoNum type="arabicPeriod"/>
            </a:pPr>
            <a:r>
              <a:rPr lang="en-US" sz="1400" dirty="0" smtClean="0"/>
              <a:t>In </a:t>
            </a:r>
            <a:r>
              <a:rPr lang="en-US" sz="1400" dirty="0"/>
              <a:t>the Technical Information dialog, the log level is automatically increased to 4 (DEBUG) </a:t>
            </a:r>
            <a:endParaRPr lang="en-US" sz="1400" dirty="0" smtClean="0"/>
          </a:p>
          <a:p>
            <a:pPr marL="342900" indent="-342900">
              <a:buAutoNum type="arabicPeriod"/>
            </a:pPr>
            <a:r>
              <a:rPr lang="en-US" dirty="0"/>
              <a:t>S</a:t>
            </a:r>
            <a:r>
              <a:rPr lang="en-US" dirty="0" smtClean="0"/>
              <a:t>et </a:t>
            </a:r>
            <a:r>
              <a:rPr lang="en-US" dirty="0"/>
              <a:t>the log level </a:t>
            </a:r>
            <a:r>
              <a:rPr lang="en-US" dirty="0" smtClean="0"/>
              <a:t>manually</a:t>
            </a:r>
            <a:r>
              <a:rPr lang="en-US" dirty="0"/>
              <a:t>: </a:t>
            </a:r>
            <a:r>
              <a:rPr lang="en-US" dirty="0" smtClean="0"/>
              <a:t> a)  </a:t>
            </a:r>
            <a:r>
              <a:rPr lang="en-US" dirty="0"/>
              <a:t>by </a:t>
            </a:r>
            <a:r>
              <a:rPr lang="en-US" dirty="0" smtClean="0"/>
              <a:t>calling </a:t>
            </a:r>
            <a:r>
              <a:rPr lang="en-US" b="1" dirty="0" err="1"/>
              <a:t>jQuery.sap.log.setLevel</a:t>
            </a:r>
            <a:r>
              <a:rPr lang="en-US" b="1" dirty="0"/>
              <a:t>(&lt;level&gt;)</a:t>
            </a:r>
            <a:r>
              <a:rPr lang="en-US" dirty="0"/>
              <a:t> in the application </a:t>
            </a:r>
            <a:r>
              <a:rPr lang="en-US" dirty="0" smtClean="0"/>
              <a:t>code</a:t>
            </a:r>
            <a:endParaRPr lang="en-US" dirty="0"/>
          </a:p>
          <a:p>
            <a:pPr marL="0" indent="0">
              <a:buNone/>
            </a:pPr>
            <a:r>
              <a:rPr lang="en-US" dirty="0" smtClean="0"/>
              <a:t>                                                   b)   by </a:t>
            </a:r>
            <a:r>
              <a:rPr lang="en-US" dirty="0"/>
              <a:t>setting the framework parameter sap-</a:t>
            </a:r>
            <a:r>
              <a:rPr lang="en-US" dirty="0" err="1"/>
              <a:t>ui</a:t>
            </a:r>
            <a:r>
              <a:rPr lang="en-US" dirty="0"/>
              <a:t>-</a:t>
            </a:r>
            <a:r>
              <a:rPr lang="en-US" dirty="0" err="1"/>
              <a:t>loglevel</a:t>
            </a:r>
            <a:r>
              <a:rPr lang="en-US" dirty="0"/>
              <a:t>=&lt;level</a:t>
            </a:r>
            <a:r>
              <a:rPr lang="en-US" dirty="0" smtClean="0"/>
              <a:t>&gt;</a:t>
            </a:r>
          </a:p>
          <a:p>
            <a:pPr marL="0" indent="0">
              <a:buNone/>
            </a:pPr>
            <a:endParaRPr lang="en-US" sz="1400" dirty="0"/>
          </a:p>
          <a:p>
            <a:pPr marL="0" indent="0">
              <a:buNone/>
            </a:pPr>
            <a:endParaRPr lang="en-US" sz="1400" dirty="0" smtClean="0"/>
          </a:p>
          <a:p>
            <a:pPr marL="0" indent="0">
              <a:buNone/>
            </a:pPr>
            <a:r>
              <a:rPr lang="en-US" sz="1400" b="1" dirty="0"/>
              <a:t>Adding Your Own Log </a:t>
            </a:r>
            <a:r>
              <a:rPr lang="en-US" sz="1400" b="1" dirty="0" smtClean="0"/>
              <a:t>Messages</a:t>
            </a:r>
          </a:p>
          <a:p>
            <a:pPr marL="0" indent="0">
              <a:buNone/>
            </a:pPr>
            <a:r>
              <a:rPr lang="en-US" b="1" dirty="0" smtClean="0"/>
              <a:t>        1. </a:t>
            </a:r>
            <a:r>
              <a:rPr lang="en-US" sz="1400" b="1" dirty="0" smtClean="0"/>
              <a:t>Generic </a:t>
            </a:r>
            <a:r>
              <a:rPr lang="en-US" sz="1400" b="1" dirty="0"/>
              <a:t>Log Entries</a:t>
            </a:r>
          </a:p>
          <a:p>
            <a:pPr marL="0" indent="0">
              <a:buNone/>
            </a:pPr>
            <a:r>
              <a:rPr lang="en-US" sz="1400" dirty="0"/>
              <a:t>          </a:t>
            </a:r>
            <a:r>
              <a:rPr lang="en-US" sz="1400" dirty="0" smtClean="0"/>
              <a:t>  To </a:t>
            </a:r>
            <a:r>
              <a:rPr lang="en-US" sz="1400" dirty="0"/>
              <a:t>log a message, simply call </a:t>
            </a:r>
            <a:r>
              <a:rPr lang="en-US" sz="1400" b="1" dirty="0"/>
              <a:t>jQuery.sap.log.* </a:t>
            </a:r>
            <a:r>
              <a:rPr lang="en-US" sz="1400" dirty="0"/>
              <a:t>or </a:t>
            </a:r>
            <a:r>
              <a:rPr lang="en-US" sz="1400" b="1" dirty="0"/>
              <a:t>$.sap.log.* </a:t>
            </a:r>
            <a:r>
              <a:rPr lang="en-US" sz="1400" dirty="0"/>
              <a:t>with the specific method that corresponds to the log levels described above</a:t>
            </a:r>
            <a:r>
              <a:rPr lang="en-US" sz="1400" dirty="0" smtClean="0"/>
              <a:t>.</a:t>
            </a:r>
          </a:p>
          <a:p>
            <a:pPr marL="0" indent="0">
              <a:buNone/>
            </a:pPr>
            <a:r>
              <a:rPr lang="en-US" sz="1400" dirty="0"/>
              <a:t> </a:t>
            </a:r>
            <a:r>
              <a:rPr lang="en-US" sz="1400" dirty="0" smtClean="0"/>
              <a:t>            </a:t>
            </a:r>
            <a:endParaRPr lang="en-US" sz="1400" dirty="0"/>
          </a:p>
        </p:txBody>
      </p:sp>
      <p:pic>
        <p:nvPicPr>
          <p:cNvPr id="8" name="Picture 7"/>
          <p:cNvPicPr>
            <a:picLocks noChangeAspect="1"/>
          </p:cNvPicPr>
          <p:nvPr/>
        </p:nvPicPr>
        <p:blipFill>
          <a:blip r:embed="rId2"/>
          <a:stretch>
            <a:fillRect/>
          </a:stretch>
        </p:blipFill>
        <p:spPr>
          <a:xfrm>
            <a:off x="1613999" y="3360906"/>
            <a:ext cx="6251618" cy="455757"/>
          </a:xfrm>
          <a:prstGeom prst="rect">
            <a:avLst/>
          </a:prstGeom>
        </p:spPr>
      </p:pic>
      <p:sp>
        <p:nvSpPr>
          <p:cNvPr id="9" name="Rectangle 8"/>
          <p:cNvSpPr/>
          <p:nvPr/>
        </p:nvSpPr>
        <p:spPr>
          <a:xfrm>
            <a:off x="878889" y="3925220"/>
            <a:ext cx="9783193" cy="523220"/>
          </a:xfrm>
          <a:prstGeom prst="rect">
            <a:avLst/>
          </a:prstGeom>
        </p:spPr>
        <p:txBody>
          <a:bodyPr wrap="square">
            <a:spAutoFit/>
          </a:bodyPr>
          <a:lstStyle/>
          <a:p>
            <a:r>
              <a:rPr lang="en-US" sz="1400" dirty="0"/>
              <a:t>The next code line issues a log statement with severity Information. The browser does not display this statement if your log console is set to filter for errors only:</a:t>
            </a:r>
          </a:p>
        </p:txBody>
      </p:sp>
      <p:pic>
        <p:nvPicPr>
          <p:cNvPr id="10" name="Picture 9"/>
          <p:cNvPicPr>
            <a:picLocks noChangeAspect="1"/>
          </p:cNvPicPr>
          <p:nvPr/>
        </p:nvPicPr>
        <p:blipFill>
          <a:blip r:embed="rId3"/>
          <a:stretch>
            <a:fillRect/>
          </a:stretch>
        </p:blipFill>
        <p:spPr>
          <a:xfrm>
            <a:off x="1613999" y="4649120"/>
            <a:ext cx="5390483" cy="426023"/>
          </a:xfrm>
          <a:prstGeom prst="rect">
            <a:avLst/>
          </a:prstGeom>
        </p:spPr>
      </p:pic>
    </p:spTree>
    <p:extLst>
      <p:ext uri="{BB962C8B-B14F-4D97-AF65-F5344CB8AC3E}">
        <p14:creationId xmlns:p14="http://schemas.microsoft.com/office/powerpoint/2010/main" val="25939852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6443" y="651215"/>
            <a:ext cx="10190706" cy="4728653"/>
          </a:xfrm>
        </p:spPr>
        <p:txBody>
          <a:bodyPr/>
          <a:lstStyle/>
          <a:p>
            <a:pPr marL="0" indent="0">
              <a:buNone/>
            </a:pPr>
            <a:r>
              <a:rPr lang="en-US" dirty="0" smtClean="0"/>
              <a:t>    2. </a:t>
            </a:r>
            <a:r>
              <a:rPr lang="en-US" sz="1400" b="1" dirty="0"/>
              <a:t>Component Logging</a:t>
            </a:r>
            <a:r>
              <a:rPr lang="en-US" sz="1400" dirty="0" smtClean="0"/>
              <a:t> </a:t>
            </a:r>
          </a:p>
          <a:p>
            <a:pPr marL="0" indent="0">
              <a:buNone/>
            </a:pPr>
            <a:r>
              <a:rPr lang="en-US" sz="1400" dirty="0"/>
              <a:t> </a:t>
            </a:r>
            <a:r>
              <a:rPr lang="en-US" sz="1400" dirty="0" smtClean="0"/>
              <a:t>      A </a:t>
            </a:r>
            <a:r>
              <a:rPr lang="en-US" sz="1400" dirty="0"/>
              <a:t>log </a:t>
            </a:r>
            <a:r>
              <a:rPr lang="en-US" sz="1400" dirty="0" smtClean="0"/>
              <a:t>component </a:t>
            </a:r>
            <a:r>
              <a:rPr lang="en-US" sz="1400" dirty="0"/>
              <a:t>can be used to semantically group log entries that belong to the same software component (or feature</a:t>
            </a:r>
            <a:r>
              <a:rPr lang="en-US" sz="1400" dirty="0" smtClean="0"/>
              <a:t>).</a:t>
            </a:r>
          </a:p>
          <a:p>
            <a:pPr marL="0" indent="0">
              <a:buNone/>
            </a:pPr>
            <a:r>
              <a:rPr lang="en-US" sz="1400" dirty="0"/>
              <a:t>       </a:t>
            </a:r>
            <a:r>
              <a:rPr lang="en-US" sz="1400" dirty="0" smtClean="0"/>
              <a:t>With </a:t>
            </a:r>
            <a:r>
              <a:rPr lang="en-US" sz="1400" b="1" dirty="0" err="1"/>
              <a:t>jQuery.sap.log.getLogger</a:t>
            </a:r>
            <a:r>
              <a:rPr lang="en-US" sz="1400" b="1" dirty="0"/>
              <a:t>("&lt;component&gt;")</a:t>
            </a:r>
            <a:r>
              <a:rPr lang="en-US" sz="1400" dirty="0"/>
              <a:t>, you can retrieve a logger that automatically adds the given component as component parameter to each log entry</a:t>
            </a:r>
            <a:r>
              <a:rPr lang="en-US" sz="1400" dirty="0" smtClean="0"/>
              <a:t>.</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1400" dirty="0" smtClean="0"/>
              <a:t>    3. </a:t>
            </a:r>
            <a:r>
              <a:rPr lang="en-US" sz="1400" b="1" dirty="0"/>
              <a:t>Assertions</a:t>
            </a:r>
            <a:endParaRPr lang="en-US" sz="1400" dirty="0" smtClean="0"/>
          </a:p>
          <a:p>
            <a:pPr marL="0" indent="0">
              <a:buNone/>
            </a:pPr>
            <a:r>
              <a:rPr lang="en-US" sz="1400" dirty="0"/>
              <a:t>        For logical checks in your application flow, you can use assertions. With </a:t>
            </a:r>
            <a:r>
              <a:rPr lang="en-US" sz="1400" b="1" dirty="0" err="1"/>
              <a:t>jQuery.sap.assert</a:t>
            </a:r>
            <a:r>
              <a:rPr lang="en-US" sz="1400" dirty="0"/>
              <a:t> an error message is logged when a given condition is not met.</a:t>
            </a:r>
          </a:p>
        </p:txBody>
      </p:sp>
      <p:pic>
        <p:nvPicPr>
          <p:cNvPr id="5" name="Picture 4"/>
          <p:cNvPicPr>
            <a:picLocks noChangeAspect="1"/>
          </p:cNvPicPr>
          <p:nvPr/>
        </p:nvPicPr>
        <p:blipFill>
          <a:blip r:embed="rId2"/>
          <a:stretch>
            <a:fillRect/>
          </a:stretch>
        </p:blipFill>
        <p:spPr>
          <a:xfrm>
            <a:off x="1777884" y="1991088"/>
            <a:ext cx="6570193" cy="645579"/>
          </a:xfrm>
          <a:prstGeom prst="rect">
            <a:avLst/>
          </a:prstGeom>
        </p:spPr>
      </p:pic>
      <p:pic>
        <p:nvPicPr>
          <p:cNvPr id="7" name="Picture 6"/>
          <p:cNvPicPr>
            <a:picLocks noChangeAspect="1"/>
          </p:cNvPicPr>
          <p:nvPr/>
        </p:nvPicPr>
        <p:blipFill>
          <a:blip r:embed="rId3"/>
          <a:stretch>
            <a:fillRect/>
          </a:stretch>
        </p:blipFill>
        <p:spPr>
          <a:xfrm>
            <a:off x="1777884" y="4352028"/>
            <a:ext cx="7485691" cy="495179"/>
          </a:xfrm>
          <a:prstGeom prst="rect">
            <a:avLst/>
          </a:prstGeom>
        </p:spPr>
      </p:pic>
    </p:spTree>
    <p:extLst>
      <p:ext uri="{BB962C8B-B14F-4D97-AF65-F5344CB8AC3E}">
        <p14:creationId xmlns:p14="http://schemas.microsoft.com/office/powerpoint/2010/main" val="42055947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buFont typeface="Wingdings" panose="05000000000000000000" pitchFamily="2" charset="2"/>
              <a:buChar char="Ø"/>
            </a:pPr>
            <a:r>
              <a:rPr lang="en-US" sz="1800" dirty="0"/>
              <a:t>First-Aid Kit</a:t>
            </a:r>
          </a:p>
        </p:txBody>
      </p:sp>
      <p:sp>
        <p:nvSpPr>
          <p:cNvPr id="3" name="Text Placeholder 2"/>
          <p:cNvSpPr>
            <a:spLocks noGrp="1"/>
          </p:cNvSpPr>
          <p:nvPr>
            <p:ph type="body" sz="quarter" idx="10"/>
          </p:nvPr>
        </p:nvSpPr>
        <p:spPr/>
        <p:txBody>
          <a:bodyPr/>
          <a:lstStyle/>
          <a:p>
            <a:r>
              <a:rPr lang="en-US" sz="1400" dirty="0"/>
              <a:t>T</a:t>
            </a:r>
            <a:r>
              <a:rPr lang="en-US" sz="1400" dirty="0" smtClean="0"/>
              <a:t>he </a:t>
            </a:r>
            <a:r>
              <a:rPr lang="en-US" sz="1400" dirty="0"/>
              <a:t>most common issues that you might face when developing SAPUI5 apps and how to solve </a:t>
            </a:r>
            <a:r>
              <a:rPr lang="en-US" sz="1400" dirty="0" smtClean="0"/>
              <a:t>them:</a:t>
            </a:r>
          </a:p>
          <a:p>
            <a:endParaRPr lang="en-US" sz="1400" dirty="0"/>
          </a:p>
          <a:p>
            <a:pPr marL="342900" indent="-342900">
              <a:buAutoNum type="arabicPeriod"/>
            </a:pPr>
            <a:r>
              <a:rPr lang="en-US" b="1" dirty="0" smtClean="0">
                <a:hlinkClick r:id="rId2"/>
              </a:rPr>
              <a:t>An </a:t>
            </a:r>
            <a:r>
              <a:rPr lang="en-US" b="1" dirty="0">
                <a:hlinkClick r:id="rId2"/>
              </a:rPr>
              <a:t>Empty Page Comes </a:t>
            </a:r>
            <a:r>
              <a:rPr lang="en-US" b="1" dirty="0" smtClean="0">
                <a:hlinkClick r:id="rId2"/>
              </a:rPr>
              <a:t>Up</a:t>
            </a:r>
            <a:endParaRPr lang="en-US" b="1" dirty="0" smtClean="0"/>
          </a:p>
          <a:p>
            <a:pPr marL="342900" indent="-342900">
              <a:buAutoNum type="arabicPeriod"/>
            </a:pPr>
            <a:endParaRPr lang="en-US" b="1" dirty="0" smtClean="0"/>
          </a:p>
          <a:p>
            <a:pPr marL="342900" indent="-342900">
              <a:buAutoNum type="arabicPeriod"/>
            </a:pPr>
            <a:r>
              <a:rPr lang="en-US" b="1" dirty="0">
                <a:hlinkClick r:id="rId3"/>
              </a:rPr>
              <a:t>Content or Control Is Not </a:t>
            </a:r>
            <a:r>
              <a:rPr lang="en-US" b="1" dirty="0" smtClean="0">
                <a:hlinkClick r:id="rId3"/>
              </a:rPr>
              <a:t>Visible</a:t>
            </a:r>
            <a:endParaRPr lang="en-US" b="1" dirty="0" smtClean="0"/>
          </a:p>
          <a:p>
            <a:pPr marL="342900" indent="-342900">
              <a:buAutoNum type="arabicPeriod"/>
            </a:pPr>
            <a:endParaRPr lang="en-US" b="1" dirty="0" smtClean="0"/>
          </a:p>
          <a:p>
            <a:pPr marL="342900" indent="-342900">
              <a:buAutoNum type="arabicPeriod"/>
            </a:pPr>
            <a:r>
              <a:rPr lang="en-US" b="1" dirty="0">
                <a:hlinkClick r:id="rId4"/>
              </a:rPr>
              <a:t>Request Fails Due to Same-Origin Policy (Cross-Origin Resource Sharing (CORS</a:t>
            </a:r>
            <a:r>
              <a:rPr lang="en-US" b="1" dirty="0" smtClean="0">
                <a:hlinkClick r:id="rId4"/>
              </a:rPr>
              <a:t>))</a:t>
            </a:r>
            <a:endParaRPr lang="en-US" b="1" dirty="0" smtClean="0"/>
          </a:p>
          <a:p>
            <a:pPr marL="342900" indent="-342900">
              <a:buAutoNum type="arabicPeriod"/>
            </a:pPr>
            <a:endParaRPr lang="en-US" b="1" dirty="0" smtClean="0"/>
          </a:p>
          <a:p>
            <a:pPr marL="342900" indent="-342900">
              <a:buAutoNum type="arabicPeriod"/>
            </a:pPr>
            <a:r>
              <a:rPr lang="en-US" b="1" dirty="0">
                <a:hlinkClick r:id="rId5"/>
              </a:rPr>
              <a:t>App or Control Looks Odd</a:t>
            </a:r>
            <a:endParaRPr lang="en-US" sz="1400" dirty="0"/>
          </a:p>
        </p:txBody>
      </p:sp>
    </p:spTree>
    <p:extLst>
      <p:ext uri="{BB962C8B-B14F-4D97-AF65-F5344CB8AC3E}">
        <p14:creationId xmlns:p14="http://schemas.microsoft.com/office/powerpoint/2010/main" val="683399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GB" sz="2879" dirty="0">
                <a:solidFill>
                  <a:schemeClr val="accent1"/>
                </a:solidFill>
                <a:latin typeface="Arial" panose="020B0604020202020204" pitchFamily="34" charset="0"/>
                <a:cs typeface="Arial" panose="020B0604020202020204" pitchFamily="34" charset="0"/>
              </a:rPr>
              <a:t>UI5 Browser Support</a:t>
            </a:r>
            <a:endParaRPr lang="en-US" sz="2879" dirty="0">
              <a:solidFill>
                <a:schemeClr val="accent1"/>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1727082" y="3473682"/>
            <a:ext cx="1878439" cy="842607"/>
          </a:xfrm>
        </p:spPr>
        <p:txBody>
          <a:bodyPr/>
          <a:lstStyle/>
          <a:p>
            <a:r>
              <a:rPr lang="de-DE" dirty="0" smtClean="0"/>
              <a:t>Internet Explorer</a:t>
            </a:r>
            <a:r>
              <a:rPr lang="de-DE" sz="1799" dirty="0"/>
              <a:t/>
            </a:r>
            <a:br>
              <a:rPr lang="de-DE" sz="1799" dirty="0"/>
            </a:br>
            <a:r>
              <a:rPr lang="de-DE" sz="1440" dirty="0">
                <a:solidFill>
                  <a:schemeClr val="tx1">
                    <a:lumMod val="50000"/>
                    <a:lumOff val="50000"/>
                  </a:schemeClr>
                </a:solidFill>
              </a:rPr>
              <a:t>Version 8 </a:t>
            </a:r>
            <a:r>
              <a:rPr lang="de-DE" sz="1440" dirty="0" err="1">
                <a:solidFill>
                  <a:schemeClr val="tx1">
                    <a:lumMod val="50000"/>
                    <a:lumOff val="50000"/>
                  </a:schemeClr>
                </a:solidFill>
              </a:rPr>
              <a:t>and</a:t>
            </a:r>
            <a:r>
              <a:rPr lang="de-DE" sz="1440" dirty="0">
                <a:solidFill>
                  <a:schemeClr val="tx1">
                    <a:lumMod val="50000"/>
                    <a:lumOff val="50000"/>
                  </a:schemeClr>
                </a:solidFill>
              </a:rPr>
              <a:t> </a:t>
            </a:r>
            <a:r>
              <a:rPr lang="de-DE" sz="1440" dirty="0" err="1">
                <a:solidFill>
                  <a:schemeClr val="tx1">
                    <a:lumMod val="50000"/>
                    <a:lumOff val="50000"/>
                  </a:schemeClr>
                </a:solidFill>
              </a:rPr>
              <a:t>upwards</a:t>
            </a:r>
            <a:r>
              <a:rPr lang="de-DE" sz="1440" dirty="0">
                <a:solidFill>
                  <a:schemeClr val="tx1">
                    <a:lumMod val="50000"/>
                    <a:lumOff val="50000"/>
                  </a:schemeClr>
                </a:solidFill>
              </a:rPr>
              <a:t/>
            </a:r>
            <a:br>
              <a:rPr lang="de-DE" sz="1440" dirty="0">
                <a:solidFill>
                  <a:schemeClr val="tx1">
                    <a:lumMod val="50000"/>
                    <a:lumOff val="50000"/>
                  </a:schemeClr>
                </a:solidFill>
              </a:rPr>
            </a:br>
            <a:r>
              <a:rPr lang="de-DE" sz="1080" dirty="0">
                <a:solidFill>
                  <a:schemeClr val="tx1">
                    <a:lumMod val="50000"/>
                    <a:lumOff val="50000"/>
                  </a:schemeClr>
                </a:solidFill>
              </a:rPr>
              <a:t>(</a:t>
            </a:r>
            <a:r>
              <a:rPr lang="de-DE" sz="1080" dirty="0" err="1">
                <a:solidFill>
                  <a:schemeClr val="tx1">
                    <a:lumMod val="50000"/>
                    <a:lumOff val="50000"/>
                  </a:schemeClr>
                </a:solidFill>
              </a:rPr>
              <a:t>with</a:t>
            </a:r>
            <a:r>
              <a:rPr lang="de-DE" sz="1080" dirty="0">
                <a:solidFill>
                  <a:schemeClr val="tx1">
                    <a:lumMod val="50000"/>
                    <a:lumOff val="50000"/>
                  </a:schemeClr>
                </a:solidFill>
              </a:rPr>
              <a:t> </a:t>
            </a:r>
            <a:r>
              <a:rPr lang="de-DE" sz="1080" dirty="0" err="1">
                <a:solidFill>
                  <a:schemeClr val="tx1">
                    <a:lumMod val="50000"/>
                    <a:lumOff val="50000"/>
                  </a:schemeClr>
                </a:solidFill>
              </a:rPr>
              <a:t>limitations</a:t>
            </a:r>
            <a:r>
              <a:rPr lang="de-DE" sz="1080" dirty="0">
                <a:solidFill>
                  <a:schemeClr val="tx1">
                    <a:lumMod val="50000"/>
                    <a:lumOff val="50000"/>
                  </a:schemeClr>
                </a:solidFill>
              </a:rPr>
              <a:t>)*</a:t>
            </a:r>
          </a:p>
        </p:txBody>
      </p:sp>
      <p:grpSp>
        <p:nvGrpSpPr>
          <p:cNvPr id="5" name="Group 4"/>
          <p:cNvGrpSpPr/>
          <p:nvPr/>
        </p:nvGrpSpPr>
        <p:grpSpPr>
          <a:xfrm>
            <a:off x="1597505" y="1582137"/>
            <a:ext cx="7609276" cy="1705129"/>
            <a:chOff x="251520" y="1758330"/>
            <a:chExt cx="8457198" cy="1895136"/>
          </a:xfrm>
        </p:grpSpPr>
        <p:pic>
          <p:nvPicPr>
            <p:cNvPr id="2052" name="Picture 4" descr="C:\Users\C5166248\Pictures\Browser Logos\i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758330"/>
              <a:ext cx="1876426"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5166248\Pictures\Browser Logos\firefo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1863477"/>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C5166248\Pictures\Browser Logos\chro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3998" y="1828428"/>
              <a:ext cx="1822218" cy="172175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5166248\Pictures\Browser Logos\safar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6256" y="1828428"/>
              <a:ext cx="1832462" cy="182503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 Placeholder 2_"/>
          <p:cNvSpPr txBox="1">
            <a:spLocks/>
          </p:cNvSpPr>
          <p:nvPr/>
        </p:nvSpPr>
        <p:spPr bwMode="gray">
          <a:xfrm>
            <a:off x="5723728" y="3473325"/>
            <a:ext cx="1758980" cy="84260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619" dirty="0"/>
              <a:t>Chrome</a:t>
            </a:r>
            <a:br>
              <a:rPr lang="de-DE" sz="1619" dirty="0"/>
            </a:br>
            <a:r>
              <a:rPr lang="de-DE" sz="1440" dirty="0">
                <a:solidFill>
                  <a:schemeClr val="tx1">
                    <a:lumMod val="50000"/>
                    <a:lumOff val="50000"/>
                  </a:schemeClr>
                </a:solidFill>
              </a:rPr>
              <a:t>Version 1 </a:t>
            </a:r>
            <a:r>
              <a:rPr lang="de-DE" sz="1440" dirty="0" err="1">
                <a:solidFill>
                  <a:schemeClr val="tx1">
                    <a:lumMod val="50000"/>
                    <a:lumOff val="50000"/>
                  </a:schemeClr>
                </a:solidFill>
              </a:rPr>
              <a:t>and</a:t>
            </a:r>
            <a:r>
              <a:rPr lang="de-DE" sz="1440" dirty="0">
                <a:solidFill>
                  <a:schemeClr val="tx1">
                    <a:lumMod val="50000"/>
                    <a:lumOff val="50000"/>
                  </a:schemeClr>
                </a:solidFill>
              </a:rPr>
              <a:t> </a:t>
            </a:r>
            <a:r>
              <a:rPr lang="de-DE" sz="1440" dirty="0" err="1">
                <a:solidFill>
                  <a:schemeClr val="tx1">
                    <a:lumMod val="50000"/>
                    <a:lumOff val="50000"/>
                  </a:schemeClr>
                </a:solidFill>
              </a:rPr>
              <a:t>upwards</a:t>
            </a:r>
            <a:endParaRPr lang="en-US" sz="1440" dirty="0">
              <a:solidFill>
                <a:schemeClr val="tx1">
                  <a:lumMod val="50000"/>
                  <a:lumOff val="50000"/>
                </a:schemeClr>
              </a:solidFill>
            </a:endParaRPr>
          </a:p>
        </p:txBody>
      </p:sp>
      <p:sp>
        <p:nvSpPr>
          <p:cNvPr id="11" name="Text Placeholder 2__"/>
          <p:cNvSpPr txBox="1">
            <a:spLocks/>
          </p:cNvSpPr>
          <p:nvPr/>
        </p:nvSpPr>
        <p:spPr bwMode="gray">
          <a:xfrm>
            <a:off x="3864680" y="3473325"/>
            <a:ext cx="1602253" cy="123169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619" dirty="0"/>
              <a:t>Firefox</a:t>
            </a:r>
            <a:r>
              <a:rPr lang="en-US" sz="1799" dirty="0"/>
              <a:t/>
            </a:r>
            <a:br>
              <a:rPr lang="en-US" sz="1799" dirty="0"/>
            </a:br>
            <a:r>
              <a:rPr lang="en-US" sz="1440" dirty="0">
                <a:solidFill>
                  <a:schemeClr val="tx1">
                    <a:lumMod val="50000"/>
                    <a:lumOff val="50000"/>
                  </a:schemeClr>
                </a:solidFill>
              </a:rPr>
              <a:t>Version 10 and upwards</a:t>
            </a:r>
            <a:r>
              <a:rPr lang="de-DE" sz="1440" dirty="0">
                <a:solidFill>
                  <a:schemeClr val="tx1">
                    <a:lumMod val="50000"/>
                    <a:lumOff val="50000"/>
                  </a:schemeClr>
                </a:solidFill>
              </a:rPr>
              <a:t/>
            </a:r>
            <a:br>
              <a:rPr lang="de-DE" sz="1440" dirty="0">
                <a:solidFill>
                  <a:schemeClr val="tx1">
                    <a:lumMod val="50000"/>
                    <a:lumOff val="50000"/>
                  </a:schemeClr>
                </a:solidFill>
              </a:rPr>
            </a:br>
            <a:r>
              <a:rPr lang="de-DE" sz="1440" dirty="0">
                <a:solidFill>
                  <a:schemeClr val="tx1">
                    <a:lumMod val="50000"/>
                    <a:lumOff val="50000"/>
                  </a:schemeClr>
                </a:solidFill>
              </a:rPr>
              <a:t>Version 10 ESR </a:t>
            </a:r>
            <a:r>
              <a:rPr lang="de-DE" sz="1440" dirty="0" err="1">
                <a:solidFill>
                  <a:schemeClr val="tx1">
                    <a:lumMod val="50000"/>
                    <a:lumOff val="50000"/>
                  </a:schemeClr>
                </a:solidFill>
              </a:rPr>
              <a:t>and</a:t>
            </a:r>
            <a:r>
              <a:rPr lang="de-DE" sz="1440" dirty="0">
                <a:solidFill>
                  <a:schemeClr val="tx1">
                    <a:lumMod val="50000"/>
                    <a:lumOff val="50000"/>
                  </a:schemeClr>
                </a:solidFill>
              </a:rPr>
              <a:t> </a:t>
            </a:r>
            <a:r>
              <a:rPr lang="de-DE" sz="1440" dirty="0" err="1">
                <a:solidFill>
                  <a:schemeClr val="tx1">
                    <a:lumMod val="50000"/>
                    <a:lumOff val="50000"/>
                  </a:schemeClr>
                </a:solidFill>
              </a:rPr>
              <a:t>upwards</a:t>
            </a:r>
            <a:endParaRPr lang="en-US" sz="1440" dirty="0">
              <a:solidFill>
                <a:schemeClr val="tx1">
                  <a:lumMod val="50000"/>
                  <a:lumOff val="50000"/>
                </a:schemeClr>
              </a:solidFill>
            </a:endParaRPr>
          </a:p>
        </p:txBody>
      </p:sp>
      <p:sp>
        <p:nvSpPr>
          <p:cNvPr id="12" name="Text Placeholder 2___"/>
          <p:cNvSpPr txBox="1">
            <a:spLocks/>
          </p:cNvSpPr>
          <p:nvPr/>
        </p:nvSpPr>
        <p:spPr bwMode="gray">
          <a:xfrm>
            <a:off x="7687193" y="3473682"/>
            <a:ext cx="1666016" cy="84260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619" dirty="0"/>
              <a:t>Safari</a:t>
            </a:r>
            <a:r>
              <a:rPr lang="de-DE" sz="1799" dirty="0"/>
              <a:t/>
            </a:r>
            <a:br>
              <a:rPr lang="de-DE" sz="1799" dirty="0"/>
            </a:br>
            <a:r>
              <a:rPr lang="de-DE" sz="1440" dirty="0">
                <a:solidFill>
                  <a:schemeClr val="tx1">
                    <a:lumMod val="50000"/>
                    <a:lumOff val="50000"/>
                  </a:schemeClr>
                </a:solidFill>
              </a:rPr>
              <a:t>Version 3 </a:t>
            </a:r>
            <a:r>
              <a:rPr lang="de-DE" sz="1440" dirty="0" err="1">
                <a:solidFill>
                  <a:schemeClr val="tx1">
                    <a:lumMod val="50000"/>
                    <a:lumOff val="50000"/>
                  </a:schemeClr>
                </a:solidFill>
              </a:rPr>
              <a:t>and</a:t>
            </a:r>
            <a:r>
              <a:rPr lang="de-DE" sz="1440" dirty="0">
                <a:solidFill>
                  <a:schemeClr val="tx1">
                    <a:lumMod val="50000"/>
                    <a:lumOff val="50000"/>
                  </a:schemeClr>
                </a:solidFill>
              </a:rPr>
              <a:t> </a:t>
            </a:r>
            <a:r>
              <a:rPr lang="de-DE" sz="1440" dirty="0" err="1">
                <a:solidFill>
                  <a:schemeClr val="tx1">
                    <a:lumMod val="50000"/>
                    <a:lumOff val="50000"/>
                  </a:schemeClr>
                </a:solidFill>
              </a:rPr>
              <a:t>upwards</a:t>
            </a:r>
            <a:endParaRPr lang="en-US" sz="1440" dirty="0">
              <a:solidFill>
                <a:schemeClr val="tx1">
                  <a:lumMod val="50000"/>
                  <a:lumOff val="50000"/>
                </a:schemeClr>
              </a:solidFill>
            </a:endParaRPr>
          </a:p>
        </p:txBody>
      </p:sp>
      <p:sp>
        <p:nvSpPr>
          <p:cNvPr id="14" name="Text Placeholder 2____"/>
          <p:cNvSpPr txBox="1">
            <a:spLocks/>
          </p:cNvSpPr>
          <p:nvPr/>
        </p:nvSpPr>
        <p:spPr bwMode="gray">
          <a:xfrm>
            <a:off x="1727082" y="5002909"/>
            <a:ext cx="7479699" cy="51830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440" dirty="0"/>
              <a:t>*Internet Explorer 8 is supported with graceful </a:t>
            </a:r>
            <a:r>
              <a:rPr lang="en-GB" sz="1440" dirty="0"/>
              <a:t>degradation for CSS3 features like rounded corners, text-shadows, etc.</a:t>
            </a:r>
            <a:endParaRPr lang="de-DE" sz="1440" dirty="0"/>
          </a:p>
        </p:txBody>
      </p:sp>
    </p:spTree>
    <p:extLst>
      <p:ext uri="{BB962C8B-B14F-4D97-AF65-F5344CB8AC3E}">
        <p14:creationId xmlns:p14="http://schemas.microsoft.com/office/powerpoint/2010/main" val="1344710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30</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11101410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US" sz="4000" dirty="0">
                <a:solidFill>
                  <a:schemeClr val="accent1"/>
                </a:solidFill>
                <a:latin typeface="+mj-lt"/>
              </a:rPr>
              <a:t>Resourcing Handling</a:t>
            </a:r>
            <a:endParaRPr lang="en-US" sz="4000" dirty="0">
              <a:solidFill>
                <a:srgbClr val="A80163"/>
              </a:solidFill>
              <a:latin typeface="+mj-lt"/>
            </a:endParaRPr>
          </a:p>
        </p:txBody>
      </p:sp>
    </p:spTree>
    <p:custDataLst>
      <p:tags r:id="rId1"/>
    </p:custDataLst>
    <p:extLst>
      <p:ext uri="{BB962C8B-B14F-4D97-AF65-F5344CB8AC3E}">
        <p14:creationId xmlns:p14="http://schemas.microsoft.com/office/powerpoint/2010/main" val="13968388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69" y="507352"/>
            <a:ext cx="8221605" cy="388800"/>
          </a:xfrm>
        </p:spPr>
        <p:txBody>
          <a:bodyPr/>
          <a:lstStyle/>
          <a:p>
            <a:r>
              <a:rPr lang="en-GB" sz="2879" dirty="0">
                <a:solidFill>
                  <a:schemeClr val="accent1"/>
                </a:solidFill>
                <a:latin typeface="Arial" panose="020B0604020202020204" pitchFamily="34" charset="0"/>
                <a:cs typeface="Arial" panose="020B0604020202020204" pitchFamily="34" charset="0"/>
              </a:rPr>
              <a:t>Overview</a:t>
            </a:r>
            <a:r>
              <a:rPr lang="en-GB" sz="2879" dirty="0">
                <a:solidFill>
                  <a:schemeClr val="accent1"/>
                </a:solidFill>
              </a:rPr>
              <a:t> Resource Handling</a:t>
            </a:r>
          </a:p>
        </p:txBody>
      </p:sp>
      <p:sp>
        <p:nvSpPr>
          <p:cNvPr id="3" name="Text Placeholder 2"/>
          <p:cNvSpPr>
            <a:spLocks noGrp="1"/>
          </p:cNvSpPr>
          <p:nvPr>
            <p:ph type="body" sz="quarter" idx="10"/>
          </p:nvPr>
        </p:nvSpPr>
        <p:spPr>
          <a:xfrm>
            <a:off x="757203" y="1263904"/>
            <a:ext cx="7643030" cy="386578"/>
          </a:xfrm>
        </p:spPr>
        <p:txBody>
          <a:bodyPr/>
          <a:lstStyle/>
          <a:p>
            <a:r>
              <a:rPr lang="en-US" sz="1600" b="0" dirty="0"/>
              <a:t>The Resource Handling of SAPUI5 is separated in two </a:t>
            </a:r>
            <a:r>
              <a:rPr lang="en-US" sz="1600" b="0" dirty="0" smtClean="0"/>
              <a:t>parts: </a:t>
            </a:r>
          </a:p>
        </p:txBody>
      </p:sp>
      <p:sp>
        <p:nvSpPr>
          <p:cNvPr id="6" name="Rectangle 5"/>
          <p:cNvSpPr/>
          <p:nvPr/>
        </p:nvSpPr>
        <p:spPr bwMode="gray">
          <a:xfrm>
            <a:off x="1253505" y="2044990"/>
            <a:ext cx="3530938" cy="3193177"/>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7" name="Rectangle 6"/>
          <p:cNvSpPr/>
          <p:nvPr/>
        </p:nvSpPr>
        <p:spPr bwMode="gray">
          <a:xfrm>
            <a:off x="5730839" y="2044989"/>
            <a:ext cx="3530938" cy="3299249"/>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8" name="Text Placeholder 2_"/>
          <p:cNvSpPr txBox="1">
            <a:spLocks/>
          </p:cNvSpPr>
          <p:nvPr/>
        </p:nvSpPr>
        <p:spPr bwMode="gray">
          <a:xfrm>
            <a:off x="1259437" y="1734191"/>
            <a:ext cx="2571127" cy="21289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19" dirty="0"/>
              <a:t>Client-side Mechanisms</a:t>
            </a:r>
            <a:endParaRPr lang="en-US" sz="1619" b="0" dirty="0"/>
          </a:p>
        </p:txBody>
      </p:sp>
      <p:sp>
        <p:nvSpPr>
          <p:cNvPr id="9" name="Text Placeholder 2__"/>
          <p:cNvSpPr txBox="1">
            <a:spLocks/>
          </p:cNvSpPr>
          <p:nvPr/>
        </p:nvSpPr>
        <p:spPr bwMode="gray">
          <a:xfrm>
            <a:off x="5730839" y="1738459"/>
            <a:ext cx="2571127" cy="212899"/>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19" dirty="0"/>
              <a:t>Server-side Mechanisms</a:t>
            </a:r>
            <a:endParaRPr lang="en-US" sz="1619" b="0" dirty="0"/>
          </a:p>
        </p:txBody>
      </p:sp>
      <p:sp>
        <p:nvSpPr>
          <p:cNvPr id="10" name="Rectangle 9"/>
          <p:cNvSpPr/>
          <p:nvPr/>
        </p:nvSpPr>
        <p:spPr>
          <a:xfrm>
            <a:off x="1405090" y="5344239"/>
            <a:ext cx="7730557" cy="316562"/>
          </a:xfrm>
          <a:prstGeom prst="rect">
            <a:avLst/>
          </a:prstGeom>
        </p:spPr>
        <p:txBody>
          <a:bodyPr wrap="square">
            <a:spAutoFit/>
          </a:bodyPr>
          <a:lstStyle/>
          <a:p>
            <a:r>
              <a:rPr lang="en-US" sz="1457" dirty="0"/>
              <a:t>Both parts are not dependent on each other. Furthermore they are complementary. </a:t>
            </a:r>
          </a:p>
        </p:txBody>
      </p:sp>
      <p:sp>
        <p:nvSpPr>
          <p:cNvPr id="11" name="Rectangle 10"/>
          <p:cNvSpPr/>
          <p:nvPr/>
        </p:nvSpPr>
        <p:spPr>
          <a:xfrm>
            <a:off x="1398168" y="2149979"/>
            <a:ext cx="3171652" cy="1644746"/>
          </a:xfrm>
          <a:prstGeom prst="rect">
            <a:avLst/>
          </a:prstGeom>
        </p:spPr>
        <p:txBody>
          <a:bodyPr wrap="square">
            <a:spAutoFit/>
          </a:bodyPr>
          <a:lstStyle/>
          <a:p>
            <a:pPr marL="257089" indent="-257089">
              <a:buClr>
                <a:schemeClr val="accent1"/>
              </a:buClr>
              <a:buFont typeface="Arial" pitchFamily="34" charset="0"/>
              <a:buChar char="•"/>
            </a:pPr>
            <a:r>
              <a:rPr lang="en-US" sz="1457" b="1" dirty="0"/>
              <a:t>Modularization</a:t>
            </a:r>
          </a:p>
          <a:p>
            <a:pPr marL="668432" lvl="1" indent="-257089">
              <a:buClr>
                <a:schemeClr val="accent1"/>
              </a:buClr>
              <a:buFont typeface="Arial" pitchFamily="34" charset="0"/>
              <a:buChar char="►"/>
            </a:pPr>
            <a:r>
              <a:rPr lang="en-US" sz="1600" dirty="0" smtClean="0"/>
              <a:t>Require/Declare </a:t>
            </a:r>
            <a:r>
              <a:rPr lang="en-US" sz="1600" dirty="0"/>
              <a:t>for JavaScript </a:t>
            </a:r>
            <a:r>
              <a:rPr lang="en-US" sz="1600" dirty="0" smtClean="0"/>
              <a:t>files</a:t>
            </a:r>
          </a:p>
          <a:p>
            <a:pPr marL="257089" indent="-257089">
              <a:spcBef>
                <a:spcPts val="1080"/>
              </a:spcBef>
              <a:buClr>
                <a:schemeClr val="accent1"/>
              </a:buClr>
              <a:buFont typeface="Arial" pitchFamily="34" charset="0"/>
              <a:buChar char="•"/>
            </a:pPr>
            <a:r>
              <a:rPr lang="en-US" sz="1457" b="1" dirty="0"/>
              <a:t>Localization</a:t>
            </a:r>
          </a:p>
          <a:p>
            <a:pPr marL="668432" lvl="1" indent="-257089">
              <a:buClr>
                <a:schemeClr val="accent1"/>
              </a:buClr>
              <a:buFont typeface="Arial" pitchFamily="34" charset="0"/>
              <a:buChar char="►"/>
            </a:pPr>
            <a:r>
              <a:rPr lang="en-US" sz="1600" dirty="0" smtClean="0"/>
              <a:t>Resource Bundles </a:t>
            </a:r>
            <a:endParaRPr lang="en-US" sz="1600" dirty="0"/>
          </a:p>
          <a:p>
            <a:pPr marL="257089" indent="-257089">
              <a:buClr>
                <a:schemeClr val="accent1"/>
              </a:buClr>
              <a:buFont typeface="Arial" pitchFamily="34" charset="0"/>
              <a:buChar char="•"/>
            </a:pPr>
            <a:endParaRPr lang="en-US" sz="1457" dirty="0"/>
          </a:p>
        </p:txBody>
      </p:sp>
      <p:sp>
        <p:nvSpPr>
          <p:cNvPr id="12" name="Rectangle 11"/>
          <p:cNvSpPr/>
          <p:nvPr/>
        </p:nvSpPr>
        <p:spPr>
          <a:xfrm>
            <a:off x="1398168" y="3643462"/>
            <a:ext cx="3273936" cy="1061829"/>
          </a:xfrm>
          <a:prstGeom prst="rect">
            <a:avLst/>
          </a:prstGeom>
        </p:spPr>
        <p:txBody>
          <a:bodyPr wrap="square">
            <a:spAutoFit/>
          </a:bodyPr>
          <a:lstStyle/>
          <a:p>
            <a:r>
              <a:rPr lang="en-US" sz="1260" dirty="0"/>
              <a:t>Both concepts are loading additional resources from a server where this server might be any kind of web server (simple, Java, ABAP …), independent of the server side technology.</a:t>
            </a:r>
          </a:p>
        </p:txBody>
      </p:sp>
      <p:sp>
        <p:nvSpPr>
          <p:cNvPr id="15" name="TextBox 14"/>
          <p:cNvSpPr txBox="1"/>
          <p:nvPr/>
        </p:nvSpPr>
        <p:spPr>
          <a:xfrm>
            <a:off x="5824935" y="2183867"/>
            <a:ext cx="3436842" cy="3137782"/>
          </a:xfrm>
          <a:prstGeom prst="rect">
            <a:avLst/>
          </a:prstGeom>
          <a:noFill/>
        </p:spPr>
        <p:txBody>
          <a:bodyPr wrap="square" lIns="0" tIns="0" rIns="0" bIns="0" rtlCol="0">
            <a:spAutoFit/>
          </a:bodyPr>
          <a:lstStyle/>
          <a:p>
            <a:pPr marL="257089" indent="-257089">
              <a:spcBef>
                <a:spcPts val="1080"/>
              </a:spcBef>
              <a:buClr>
                <a:schemeClr val="accent1"/>
              </a:buClr>
              <a:buFont typeface="Arial" pitchFamily="34" charset="0"/>
              <a:buChar char="•"/>
            </a:pPr>
            <a:r>
              <a:rPr lang="en-US" sz="1260" dirty="0"/>
              <a:t>SAPUI5 provides a Resource Handler for the Java server and the integration into the Eclipse IDE, aligned with the concept of the </a:t>
            </a:r>
            <a:r>
              <a:rPr lang="en-US" sz="1260" dirty="0" err="1">
                <a:hlinkClick r:id="rId3"/>
              </a:rPr>
              <a:t>JavaServer</a:t>
            </a:r>
            <a:r>
              <a:rPr lang="en-US" sz="1260" dirty="0">
                <a:hlinkClick r:id="rId3"/>
              </a:rPr>
              <a:t> Faces - Resource Handler</a:t>
            </a:r>
            <a:r>
              <a:rPr lang="en-US" sz="1260" dirty="0"/>
              <a:t>, also supporting standard and test-relevant resources</a:t>
            </a:r>
          </a:p>
          <a:p>
            <a:pPr marL="257089" indent="-257089">
              <a:spcBef>
                <a:spcPts val="1080"/>
              </a:spcBef>
              <a:buClr>
                <a:schemeClr val="accent1"/>
              </a:buClr>
              <a:buFont typeface="Arial" pitchFamily="34" charset="0"/>
              <a:buChar char="•"/>
            </a:pPr>
            <a:r>
              <a:rPr lang="en-US" sz="1260" dirty="0" smtClean="0"/>
              <a:t>SAPUI5 </a:t>
            </a:r>
            <a:r>
              <a:rPr lang="en-US" sz="1260" dirty="0"/>
              <a:t>also provides a Resource Handler for the ABAP server which is used for SAPUI5 applications to serve the resources from the UI libraries properly</a:t>
            </a:r>
            <a:r>
              <a:rPr lang="en-US" sz="1260" dirty="0" smtClean="0"/>
              <a:t>.</a:t>
            </a:r>
          </a:p>
          <a:p>
            <a:pPr>
              <a:spcBef>
                <a:spcPts val="1080"/>
              </a:spcBef>
              <a:buClr>
                <a:schemeClr val="accent1"/>
              </a:buClr>
            </a:pPr>
            <a:r>
              <a:rPr lang="en-US" sz="1260" dirty="0" smtClean="0">
                <a:hlinkClick r:id="rId4"/>
              </a:rPr>
              <a:t>    https</a:t>
            </a:r>
            <a:r>
              <a:rPr lang="en-US" sz="1260" dirty="0">
                <a:hlinkClick r:id="rId4"/>
              </a:rPr>
              <a:t>://sapui5.hana.ondemand.com/#/</a:t>
            </a:r>
            <a:r>
              <a:rPr lang="en-US" sz="1260" dirty="0" smtClean="0">
                <a:hlinkClick r:id="rId4"/>
              </a:rPr>
              <a:t>topic/28fa7538c67e4280a0b7708de2951278</a:t>
            </a:r>
            <a:endParaRPr lang="en-US" sz="1260" dirty="0" smtClean="0"/>
          </a:p>
          <a:p>
            <a:pPr marL="257089" indent="-257089">
              <a:spcBef>
                <a:spcPts val="1080"/>
              </a:spcBef>
              <a:buClr>
                <a:schemeClr val="accent1"/>
              </a:buClr>
              <a:buFont typeface="Arial" pitchFamily="34" charset="0"/>
              <a:buChar char="•"/>
            </a:pPr>
            <a:endParaRPr lang="en-US" sz="126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82527785"/>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Modularization</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27790194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1608613" y="4035375"/>
            <a:ext cx="7634754" cy="1606244"/>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2" name="Title 1"/>
          <p:cNvSpPr>
            <a:spLocks noGrp="1"/>
          </p:cNvSpPr>
          <p:nvPr>
            <p:ph type="title"/>
          </p:nvPr>
        </p:nvSpPr>
        <p:spPr>
          <a:xfrm>
            <a:off x="363379" y="505958"/>
            <a:ext cx="8221605" cy="388800"/>
          </a:xfrm>
        </p:spPr>
        <p:txBody>
          <a:bodyPr/>
          <a:lstStyle/>
          <a:p>
            <a:r>
              <a:rPr lang="en-GB" sz="2879" dirty="0">
                <a:solidFill>
                  <a:schemeClr val="accent1"/>
                </a:solidFill>
              </a:rPr>
              <a:t>Modularization using require</a:t>
            </a:r>
          </a:p>
        </p:txBody>
      </p:sp>
      <p:sp>
        <p:nvSpPr>
          <p:cNvPr id="3" name="Text Placeholder 2"/>
          <p:cNvSpPr>
            <a:spLocks noGrp="1"/>
          </p:cNvSpPr>
          <p:nvPr>
            <p:ph type="body" sz="quarter" idx="10"/>
          </p:nvPr>
        </p:nvSpPr>
        <p:spPr>
          <a:xfrm>
            <a:off x="1041288" y="1348571"/>
            <a:ext cx="7643030" cy="2232991"/>
          </a:xfrm>
        </p:spPr>
        <p:txBody>
          <a:bodyPr/>
          <a:lstStyle/>
          <a:p>
            <a:pPr lvl="0"/>
            <a:r>
              <a:rPr lang="en-GB" sz="1600" dirty="0" smtClean="0"/>
              <a:t>The UI5 framework has built in support for </a:t>
            </a:r>
            <a:r>
              <a:rPr lang="en-GB" sz="1600" dirty="0" smtClean="0">
                <a:hlinkClick r:id="rId3"/>
              </a:rPr>
              <a:t>modularizing</a:t>
            </a:r>
            <a:r>
              <a:rPr lang="en-GB" sz="1600" dirty="0" smtClean="0"/>
              <a:t> larger JavaScript applications</a:t>
            </a:r>
            <a:r>
              <a:rPr lang="en-GB" sz="1600" b="0" dirty="0" smtClean="0"/>
              <a:t>. </a:t>
            </a:r>
          </a:p>
          <a:p>
            <a:pPr lvl="2"/>
            <a:r>
              <a:rPr lang="en-GB" sz="1400" b="0" dirty="0" smtClean="0"/>
              <a:t>Instead of defining (and loading) one large chunk of JavaScript code, an application can be split into smaller parts, which then can be loaded at runtime when they are needed. These smaller, individual files are called </a:t>
            </a:r>
            <a:r>
              <a:rPr lang="en-GB" sz="1400" b="1" dirty="0" smtClean="0"/>
              <a:t>Modules</a:t>
            </a:r>
            <a:r>
              <a:rPr lang="en-GB" sz="1400" b="0" dirty="0" smtClean="0"/>
              <a:t> in UI5. </a:t>
            </a:r>
          </a:p>
          <a:p>
            <a:pPr lvl="2"/>
            <a:r>
              <a:rPr lang="en-GB" sz="1400" b="0" dirty="0" smtClean="0"/>
              <a:t>To load a module, the function </a:t>
            </a:r>
            <a:r>
              <a:rPr lang="en-GB" sz="1400" b="1" dirty="0" err="1" smtClean="0">
                <a:solidFill>
                  <a:schemeClr val="tx2"/>
                </a:solidFill>
                <a:latin typeface="Consolas" pitchFamily="49" charset="0"/>
                <a:cs typeface="Consolas" pitchFamily="49" charset="0"/>
              </a:rPr>
              <a:t>jQuery.sap.require</a:t>
            </a:r>
            <a:r>
              <a:rPr lang="en-GB" sz="1400" b="0" dirty="0" smtClean="0"/>
              <a:t> must be used. </a:t>
            </a:r>
          </a:p>
          <a:p>
            <a:pPr lvl="2"/>
            <a:r>
              <a:rPr lang="en-US" sz="1800" dirty="0" err="1">
                <a:solidFill>
                  <a:srgbClr val="C00000"/>
                </a:solidFill>
              </a:rPr>
              <a:t>sap.ui.require</a:t>
            </a:r>
            <a:r>
              <a:rPr lang="en-US" sz="1800" dirty="0">
                <a:solidFill>
                  <a:srgbClr val="C00000"/>
                </a:solidFill>
              </a:rPr>
              <a:t>() -- </a:t>
            </a:r>
            <a:r>
              <a:rPr lang="en-US" sz="1400" b="1" dirty="0">
                <a:solidFill>
                  <a:srgbClr val="C00000"/>
                </a:solidFill>
              </a:rPr>
              <a:t>Asynchronous Loading of Multiple </a:t>
            </a:r>
            <a:r>
              <a:rPr lang="en-US" sz="1400" b="1" dirty="0" smtClean="0">
                <a:solidFill>
                  <a:srgbClr val="C00000"/>
                </a:solidFill>
              </a:rPr>
              <a:t>Modules</a:t>
            </a:r>
            <a:endParaRPr lang="en-GB" sz="1400" b="0" dirty="0" smtClean="0">
              <a:solidFill>
                <a:srgbClr val="C00000"/>
              </a:solidFill>
            </a:endParaRPr>
          </a:p>
          <a:p>
            <a:pPr lvl="2"/>
            <a:r>
              <a:rPr lang="en-GB" sz="1400" b="0" dirty="0" smtClean="0"/>
              <a:t>In a module name all “.” are replaced by “/” and an “.</a:t>
            </a:r>
            <a:r>
              <a:rPr lang="en-GB" sz="1400" b="0" dirty="0" err="1" smtClean="0"/>
              <a:t>js</a:t>
            </a:r>
            <a:r>
              <a:rPr lang="en-GB" sz="1400" b="0" dirty="0" smtClean="0"/>
              <a:t>” extension is added to create a path. So </a:t>
            </a:r>
            <a:r>
              <a:rPr lang="en-GB" sz="1400" b="1" dirty="0" err="1" smtClean="0">
                <a:solidFill>
                  <a:schemeClr val="tx2"/>
                </a:solidFill>
                <a:latin typeface="Consolas" pitchFamily="49" charset="0"/>
                <a:cs typeface="Consolas" pitchFamily="49" charset="0"/>
              </a:rPr>
              <a:t>sap.ui.commons.MessageBox</a:t>
            </a:r>
            <a:r>
              <a:rPr lang="en-GB" sz="1400" b="0" dirty="0" smtClean="0"/>
              <a:t> will become </a:t>
            </a:r>
            <a:r>
              <a:rPr lang="en-GB" sz="1400" b="1" dirty="0" smtClean="0"/>
              <a:t>sap/</a:t>
            </a:r>
            <a:r>
              <a:rPr lang="en-GB" sz="1400" b="1" dirty="0" err="1" smtClean="0"/>
              <a:t>ui</a:t>
            </a:r>
            <a:r>
              <a:rPr lang="en-GB" sz="1400" b="1" dirty="0" smtClean="0"/>
              <a:t>/commons/MessageBox.js</a:t>
            </a:r>
          </a:p>
          <a:p>
            <a:pPr lvl="0"/>
            <a:r>
              <a:rPr lang="en-GB" sz="1600" b="0" dirty="0" smtClean="0"/>
              <a:t>This is an example:</a:t>
            </a:r>
          </a:p>
        </p:txBody>
      </p:sp>
      <p:sp>
        <p:nvSpPr>
          <p:cNvPr id="4" name="Textfeld 3"/>
          <p:cNvSpPr txBox="1"/>
          <p:nvPr/>
        </p:nvSpPr>
        <p:spPr>
          <a:xfrm>
            <a:off x="1758206" y="4048499"/>
            <a:ext cx="5289910" cy="1561068"/>
          </a:xfrm>
          <a:prstGeom prst="rect">
            <a:avLst/>
          </a:prstGeom>
          <a:noFill/>
        </p:spPr>
        <p:txBody>
          <a:bodyPr wrap="none" lIns="0" tIns="0" rIns="0" bIns="0" rtlCol="0">
            <a:spAutoFit/>
          </a:bodyPr>
          <a:lstStyle/>
          <a:p>
            <a:pPr>
              <a:lnSpc>
                <a:spcPct val="115000"/>
              </a:lnSpc>
              <a:spcBef>
                <a:spcPct val="50000"/>
              </a:spcBef>
              <a:buClr>
                <a:srgbClr val="F0AB00"/>
              </a:buClr>
              <a:buSzPct val="80000"/>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260" b="1" dirty="0">
                <a:solidFill>
                  <a:srgbClr val="000000"/>
                </a:solidFill>
                <a:latin typeface="Consolas" pitchFamily="49" charset="0"/>
                <a:ea typeface="Times New Roman"/>
                <a:cs typeface="Consolas" pitchFamily="49" charset="0"/>
              </a:rPr>
              <a:t>&lt;script&gt;</a:t>
            </a:r>
            <a:br>
              <a:rPr lang="en-GB" sz="1260" b="1" dirty="0">
                <a:solidFill>
                  <a:srgbClr val="000000"/>
                </a:solidFill>
                <a:latin typeface="Consolas" pitchFamily="49" charset="0"/>
                <a:ea typeface="Times New Roman"/>
                <a:cs typeface="Consolas" pitchFamily="49" charset="0"/>
              </a:rPr>
            </a:br>
            <a:r>
              <a:rPr lang="en-GB" sz="1260" b="1" dirty="0">
                <a:solidFill>
                  <a:srgbClr val="000000"/>
                </a:solidFill>
                <a:latin typeface="Consolas" pitchFamily="49" charset="0"/>
                <a:ea typeface="Times New Roman"/>
                <a:cs typeface="Consolas" pitchFamily="49" charset="0"/>
              </a:rPr>
              <a:t>        jQuery.sap.require(</a:t>
            </a:r>
            <a:r>
              <a:rPr lang="en-GB" sz="1260" b="1" dirty="0">
                <a:solidFill>
                  <a:srgbClr val="0076CB"/>
                </a:solidFill>
                <a:latin typeface="Consolas" pitchFamily="49" charset="0"/>
                <a:ea typeface="Times New Roman"/>
                <a:cs typeface="Consolas" pitchFamily="49" charset="0"/>
              </a:rPr>
              <a:t>"</a:t>
            </a:r>
            <a:r>
              <a:rPr lang="en-GB" sz="1260" b="1" dirty="0" err="1">
                <a:solidFill>
                  <a:srgbClr val="0076CB"/>
                </a:solidFill>
                <a:latin typeface="Consolas" pitchFamily="49" charset="0"/>
                <a:ea typeface="Times New Roman"/>
                <a:cs typeface="Consolas" pitchFamily="49" charset="0"/>
              </a:rPr>
              <a:t>sap.ui.commons.MessageBox</a:t>
            </a:r>
            <a:r>
              <a:rPr lang="en-GB" sz="1260" b="1" dirty="0">
                <a:solidFill>
                  <a:srgbClr val="0076CB"/>
                </a:solidFill>
                <a:latin typeface="Consolas" pitchFamily="49" charset="0"/>
                <a:ea typeface="Times New Roman"/>
                <a:cs typeface="Consolas" pitchFamily="49" charset="0"/>
              </a:rPr>
              <a:t>"</a:t>
            </a:r>
            <a:r>
              <a:rPr lang="en-GB" sz="1260" b="1" dirty="0">
                <a:solidFill>
                  <a:srgbClr val="000000"/>
                </a:solidFill>
                <a:latin typeface="Consolas" pitchFamily="49" charset="0"/>
                <a:ea typeface="Times New Roman"/>
                <a:cs typeface="Consolas" pitchFamily="49" charset="0"/>
              </a:rPr>
              <a:t>);</a:t>
            </a:r>
            <a:br>
              <a:rPr lang="en-GB" sz="1260" b="1" dirty="0">
                <a:solidFill>
                  <a:srgbClr val="000000"/>
                </a:solidFill>
                <a:latin typeface="Consolas" pitchFamily="49" charset="0"/>
                <a:ea typeface="Times New Roman"/>
                <a:cs typeface="Consolas" pitchFamily="49" charset="0"/>
              </a:rPr>
            </a:br>
            <a:r>
              <a:rPr lang="en-GB" sz="1260" b="1" dirty="0">
                <a:solidFill>
                  <a:srgbClr val="000000"/>
                </a:solidFill>
                <a:latin typeface="Consolas" pitchFamily="49" charset="0"/>
                <a:ea typeface="Times New Roman"/>
                <a:cs typeface="Consolas" pitchFamily="49" charset="0"/>
              </a:rPr>
              <a:t/>
            </a:r>
            <a:br>
              <a:rPr lang="en-GB" sz="1260" b="1" dirty="0">
                <a:solidFill>
                  <a:srgbClr val="000000"/>
                </a:solidFill>
                <a:latin typeface="Consolas" pitchFamily="49" charset="0"/>
                <a:ea typeface="Times New Roman"/>
                <a:cs typeface="Consolas" pitchFamily="49" charset="0"/>
              </a:rPr>
            </a:br>
            <a:r>
              <a:rPr lang="en-GB" sz="1260" b="1" dirty="0">
                <a:solidFill>
                  <a:srgbClr val="000000"/>
                </a:solidFill>
                <a:latin typeface="Consolas" pitchFamily="49" charset="0"/>
                <a:ea typeface="Times New Roman"/>
                <a:cs typeface="Consolas" pitchFamily="49" charset="0"/>
              </a:rPr>
              <a:t>        function onPressButton() {</a:t>
            </a:r>
            <a:br>
              <a:rPr lang="en-GB" sz="1260" b="1" dirty="0">
                <a:solidFill>
                  <a:srgbClr val="000000"/>
                </a:solidFill>
                <a:latin typeface="Consolas" pitchFamily="49" charset="0"/>
                <a:ea typeface="Times New Roman"/>
                <a:cs typeface="Consolas" pitchFamily="49" charset="0"/>
              </a:rPr>
            </a:br>
            <a:r>
              <a:rPr lang="en-GB" sz="1260" b="1" dirty="0">
                <a:solidFill>
                  <a:srgbClr val="000000"/>
                </a:solidFill>
                <a:latin typeface="Consolas" pitchFamily="49" charset="0"/>
                <a:ea typeface="Times New Roman"/>
                <a:cs typeface="Consolas" pitchFamily="49" charset="0"/>
              </a:rPr>
              <a:t>            sap.ui.commons.MessageBox.alert(</a:t>
            </a:r>
            <a:r>
              <a:rPr lang="en-GB" sz="1260" b="1" dirty="0">
                <a:solidFill>
                  <a:srgbClr val="0076CB"/>
                </a:solidFill>
                <a:latin typeface="Consolas" pitchFamily="49" charset="0"/>
                <a:ea typeface="Times New Roman"/>
                <a:cs typeface="Consolas" pitchFamily="49" charset="0"/>
              </a:rPr>
              <a:t>"Hello World!"</a:t>
            </a:r>
            <a:r>
              <a:rPr lang="en-GB" sz="1260" b="1" dirty="0">
                <a:solidFill>
                  <a:srgbClr val="000000"/>
                </a:solidFill>
                <a:latin typeface="Consolas" pitchFamily="49" charset="0"/>
                <a:ea typeface="Times New Roman"/>
                <a:cs typeface="Consolas" pitchFamily="49" charset="0"/>
              </a:rPr>
              <a:t>);</a:t>
            </a:r>
            <a:br>
              <a:rPr lang="en-GB" sz="1260" b="1" dirty="0">
                <a:solidFill>
                  <a:srgbClr val="000000"/>
                </a:solidFill>
                <a:latin typeface="Consolas" pitchFamily="49" charset="0"/>
                <a:ea typeface="Times New Roman"/>
                <a:cs typeface="Consolas" pitchFamily="49" charset="0"/>
              </a:rPr>
            </a:br>
            <a:r>
              <a:rPr lang="en-GB" sz="1260" b="1" dirty="0">
                <a:solidFill>
                  <a:srgbClr val="000000"/>
                </a:solidFill>
                <a:latin typeface="Consolas" pitchFamily="49" charset="0"/>
                <a:ea typeface="Times New Roman"/>
                <a:cs typeface="Consolas" pitchFamily="49" charset="0"/>
              </a:rPr>
              <a:t>        }</a:t>
            </a:r>
            <a:br>
              <a:rPr lang="en-GB" sz="1260" b="1" dirty="0">
                <a:solidFill>
                  <a:srgbClr val="000000"/>
                </a:solidFill>
                <a:latin typeface="Consolas" pitchFamily="49" charset="0"/>
                <a:ea typeface="Times New Roman"/>
                <a:cs typeface="Consolas" pitchFamily="49" charset="0"/>
              </a:rPr>
            </a:br>
            <a:r>
              <a:rPr lang="en-GB" sz="1260" b="1" dirty="0">
                <a:solidFill>
                  <a:srgbClr val="000000"/>
                </a:solidFill>
                <a:latin typeface="Consolas" pitchFamily="49" charset="0"/>
                <a:ea typeface="Times New Roman"/>
                <a:cs typeface="Consolas" pitchFamily="49" charset="0"/>
              </a:rPr>
              <a:t>&lt;/script&gt;</a:t>
            </a:r>
          </a:p>
        </p:txBody>
      </p:sp>
    </p:spTree>
    <p:extLst>
      <p:ext uri="{BB962C8B-B14F-4D97-AF65-F5344CB8AC3E}">
        <p14:creationId xmlns:p14="http://schemas.microsoft.com/office/powerpoint/2010/main" val="4228539070"/>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1679634" y="3527379"/>
            <a:ext cx="7634754" cy="2095980"/>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2" name="Title 1"/>
          <p:cNvSpPr>
            <a:spLocks noGrp="1"/>
          </p:cNvSpPr>
          <p:nvPr>
            <p:ph type="title"/>
          </p:nvPr>
        </p:nvSpPr>
        <p:spPr>
          <a:xfrm>
            <a:off x="301181" y="513989"/>
            <a:ext cx="8221605" cy="388800"/>
          </a:xfrm>
        </p:spPr>
        <p:txBody>
          <a:bodyPr/>
          <a:lstStyle/>
          <a:p>
            <a:r>
              <a:rPr lang="en-GB" sz="2879" dirty="0">
                <a:solidFill>
                  <a:schemeClr val="accent1"/>
                </a:solidFill>
              </a:rPr>
              <a:t>Modularization using </a:t>
            </a:r>
            <a:r>
              <a:rPr lang="en-GB" sz="2879" dirty="0" smtClean="0">
                <a:solidFill>
                  <a:schemeClr val="accent1"/>
                </a:solidFill>
              </a:rPr>
              <a:t>declare--</a:t>
            </a:r>
            <a:endParaRPr lang="en-GB" sz="2879" dirty="0">
              <a:solidFill>
                <a:schemeClr val="accent1"/>
              </a:solidFill>
            </a:endParaRPr>
          </a:p>
        </p:txBody>
      </p:sp>
      <p:sp>
        <p:nvSpPr>
          <p:cNvPr id="4" name="Textfeld 3"/>
          <p:cNvSpPr txBox="1"/>
          <p:nvPr/>
        </p:nvSpPr>
        <p:spPr>
          <a:xfrm>
            <a:off x="1916263" y="3624498"/>
            <a:ext cx="6386364" cy="1911421"/>
          </a:xfrm>
          <a:prstGeom prst="rect">
            <a:avLst/>
          </a:prstGeom>
          <a:noFill/>
        </p:spPr>
        <p:txBody>
          <a:bodyPr wrap="none" lIns="0" tIns="0" rIns="0" bIns="0" rtlCol="0">
            <a:spAutoFit/>
          </a:bodyPr>
          <a:lstStyle/>
          <a:p>
            <a:pPr>
              <a:lnSpc>
                <a:spcPct val="115000"/>
              </a:lnSpc>
              <a:spcBef>
                <a:spcPct val="50000"/>
              </a:spcBef>
              <a:buClr>
                <a:srgbClr val="F0AB00"/>
              </a:buClr>
              <a:buSzPct val="80000"/>
              <a:tabLst>
                <a:tab pos="523320" algn="l"/>
                <a:tab pos="1046639" algn="l"/>
                <a:tab pos="1569959" algn="l"/>
                <a:tab pos="2093278" algn="l"/>
                <a:tab pos="2616598" algn="l"/>
                <a:tab pos="3139917" algn="l"/>
                <a:tab pos="3663237" algn="l"/>
                <a:tab pos="4186556" algn="l"/>
                <a:tab pos="4709876" algn="l"/>
                <a:tab pos="5233195" algn="l"/>
                <a:tab pos="5756515" algn="l"/>
                <a:tab pos="6279834" algn="l"/>
                <a:tab pos="6803154" algn="l"/>
                <a:tab pos="7326473" algn="l"/>
                <a:tab pos="7849793" algn="l"/>
                <a:tab pos="8373112" algn="l"/>
              </a:tabLst>
            </a:pPr>
            <a:r>
              <a:rPr lang="en-GB" sz="1080" b="1" dirty="0">
                <a:solidFill>
                  <a:srgbClr val="000000"/>
                </a:solidFill>
                <a:latin typeface="Consolas" pitchFamily="49" charset="0"/>
                <a:ea typeface="Times New Roman"/>
                <a:cs typeface="Consolas" pitchFamily="49" charset="0"/>
              </a:rPr>
              <a:t>   </a:t>
            </a:r>
            <a:r>
              <a:rPr lang="en-GB" sz="1080" b="1" dirty="0">
                <a:solidFill>
                  <a:srgbClr val="F0AB00">
                    <a:lumMod val="75000"/>
                  </a:srgbClr>
                </a:solidFill>
                <a:latin typeface="Consolas" pitchFamily="49" charset="0"/>
                <a:ea typeface="Times New Roman"/>
                <a:cs typeface="Consolas" pitchFamily="49" charset="0"/>
              </a:rPr>
              <a:t>// declaration of the module. Will ensure that the namespace 'my.useful' exists.</a:t>
            </a:r>
            <a:br>
              <a:rPr lang="en-GB" sz="1080" b="1" dirty="0">
                <a:solidFill>
                  <a:srgbClr val="F0AB00">
                    <a:lumMod val="75000"/>
                  </a:srgbClr>
                </a:solidFill>
                <a:latin typeface="Consolas" pitchFamily="49" charset="0"/>
                <a:ea typeface="Times New Roman"/>
                <a:cs typeface="Consolas" pitchFamily="49" charset="0"/>
              </a:rPr>
            </a:br>
            <a:r>
              <a:rPr lang="en-GB" sz="1080" b="1" dirty="0">
                <a:solidFill>
                  <a:srgbClr val="000000">
                    <a:lumMod val="50000"/>
                    <a:lumOff val="50000"/>
                  </a:srgbClr>
                </a:solidFill>
                <a:latin typeface="Consolas" pitchFamily="49" charset="0"/>
                <a:ea typeface="Times New Roman"/>
                <a:cs typeface="Consolas" pitchFamily="49" charset="0"/>
              </a:rPr>
              <a:t>   </a:t>
            </a:r>
            <a:r>
              <a:rPr lang="en-GB" sz="1080" b="1" dirty="0">
                <a:solidFill>
                  <a:srgbClr val="000000"/>
                </a:solidFill>
                <a:latin typeface="Consolas" pitchFamily="49" charset="0"/>
                <a:ea typeface="Times New Roman"/>
                <a:cs typeface="Consolas" pitchFamily="49" charset="0"/>
              </a:rPr>
              <a:t>jQuery.sap.declare(</a:t>
            </a:r>
            <a:r>
              <a:rPr lang="en-GB" sz="1080" b="1" dirty="0">
                <a:solidFill>
                  <a:srgbClr val="0076CB"/>
                </a:solidFill>
                <a:latin typeface="Consolas" pitchFamily="49" charset="0"/>
                <a:ea typeface="Times New Roman"/>
                <a:cs typeface="Consolas" pitchFamily="49" charset="0"/>
              </a:rPr>
              <a:t>"</a:t>
            </a:r>
            <a:r>
              <a:rPr lang="en-GB" sz="1080" b="1" dirty="0" err="1">
                <a:solidFill>
                  <a:srgbClr val="0076CB"/>
                </a:solidFill>
                <a:latin typeface="Consolas" pitchFamily="49" charset="0"/>
                <a:ea typeface="Times New Roman"/>
                <a:cs typeface="Consolas" pitchFamily="49" charset="0"/>
              </a:rPr>
              <a:t>my.useful.SampleModule</a:t>
            </a:r>
            <a:r>
              <a:rPr lang="en-GB" sz="1080" b="1" dirty="0">
                <a:solidFill>
                  <a:srgbClr val="0076CB"/>
                </a:solidFill>
                <a:latin typeface="Consolas" pitchFamily="49" charset="0"/>
                <a:ea typeface="Times New Roman"/>
                <a:cs typeface="Consolas" pitchFamily="49" charset="0"/>
              </a:rPr>
              <a:t>"</a:t>
            </a:r>
            <a:r>
              <a:rPr lang="en-GB" sz="1080" b="1" dirty="0">
                <a:solidFill>
                  <a:srgbClr val="000000"/>
                </a:solidFill>
                <a:latin typeface="Consolas" pitchFamily="49" charset="0"/>
                <a:ea typeface="Times New Roman"/>
                <a:cs typeface="Consolas" pitchFamily="49" charset="0"/>
              </a:rPr>
              <a:t>);</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a:t>
            </a:r>
            <a:r>
              <a:rPr lang="en-GB" sz="1080" b="1" dirty="0">
                <a:solidFill>
                  <a:srgbClr val="F0AB00">
                    <a:lumMod val="75000"/>
                  </a:srgbClr>
                </a:solidFill>
                <a:latin typeface="Consolas" pitchFamily="49" charset="0"/>
                <a:ea typeface="Times New Roman"/>
                <a:cs typeface="Consolas" pitchFamily="49" charset="0"/>
              </a:rPr>
              <a:t>// list of dependencies of this module</a:t>
            </a:r>
            <a:r>
              <a:rPr lang="en-GB" sz="1080" b="1" dirty="0">
                <a:solidFill>
                  <a:srgbClr val="000000">
                    <a:lumMod val="50000"/>
                    <a:lumOff val="50000"/>
                  </a:srgbClr>
                </a:solidFill>
                <a:latin typeface="Consolas" pitchFamily="49" charset="0"/>
                <a:ea typeface="Times New Roman"/>
                <a:cs typeface="Consolas" pitchFamily="49" charset="0"/>
              </a:rPr>
              <a:t/>
            </a:r>
            <a:br>
              <a:rPr lang="en-GB" sz="1080" b="1" dirty="0">
                <a:solidFill>
                  <a:srgbClr val="000000">
                    <a:lumMod val="50000"/>
                    <a:lumOff val="50000"/>
                  </a:srgbClr>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jQuery.sap.require(</a:t>
            </a:r>
            <a:r>
              <a:rPr lang="en-GB" sz="1080" b="1" dirty="0">
                <a:solidFill>
                  <a:srgbClr val="0076CB"/>
                </a:solidFill>
                <a:latin typeface="Consolas" pitchFamily="49" charset="0"/>
                <a:ea typeface="Times New Roman"/>
                <a:cs typeface="Consolas" pitchFamily="49" charset="0"/>
              </a:rPr>
              <a:t>"</a:t>
            </a:r>
            <a:r>
              <a:rPr lang="en-GB" sz="1080" b="1" dirty="0" err="1">
                <a:solidFill>
                  <a:srgbClr val="0076CB"/>
                </a:solidFill>
                <a:latin typeface="Consolas" pitchFamily="49" charset="0"/>
                <a:ea typeface="Times New Roman"/>
                <a:cs typeface="Consolas" pitchFamily="49" charset="0"/>
              </a:rPr>
              <a:t>sap.ui.core.Core</a:t>
            </a:r>
            <a:r>
              <a:rPr lang="en-GB" sz="1080" b="1" dirty="0">
                <a:solidFill>
                  <a:srgbClr val="0076CB"/>
                </a:solidFill>
                <a:latin typeface="Consolas" pitchFamily="49" charset="0"/>
                <a:ea typeface="Times New Roman"/>
                <a:cs typeface="Consolas" pitchFamily="49" charset="0"/>
              </a:rPr>
              <a:t>"</a:t>
            </a:r>
            <a:r>
              <a:rPr lang="en-GB" sz="1080" b="1" dirty="0">
                <a:solidFill>
                  <a:srgbClr val="000000"/>
                </a:solidFill>
                <a:latin typeface="Consolas" pitchFamily="49" charset="0"/>
                <a:ea typeface="Times New Roman"/>
                <a:cs typeface="Consolas" pitchFamily="49" charset="0"/>
              </a:rPr>
              <a:t>);</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jQuery.sap.require(</a:t>
            </a:r>
            <a:r>
              <a:rPr lang="en-GB" sz="1080" b="1" dirty="0">
                <a:solidFill>
                  <a:srgbClr val="0076CB"/>
                </a:solidFill>
                <a:latin typeface="Consolas" pitchFamily="49" charset="0"/>
                <a:ea typeface="Times New Roman"/>
                <a:cs typeface="Consolas" pitchFamily="49" charset="0"/>
              </a:rPr>
              <a:t>"</a:t>
            </a:r>
            <a:r>
              <a:rPr lang="en-GB" sz="1080" b="1" dirty="0" err="1">
                <a:solidFill>
                  <a:srgbClr val="0076CB"/>
                </a:solidFill>
                <a:latin typeface="Consolas" pitchFamily="49" charset="0"/>
                <a:ea typeface="Times New Roman"/>
                <a:cs typeface="Consolas" pitchFamily="49" charset="0"/>
              </a:rPr>
              <a:t>some.other.Module</a:t>
            </a:r>
            <a:r>
              <a:rPr lang="en-GB" sz="1080" b="1" dirty="0">
                <a:solidFill>
                  <a:srgbClr val="0076CB"/>
                </a:solidFill>
                <a:latin typeface="Consolas" pitchFamily="49" charset="0"/>
                <a:ea typeface="Times New Roman"/>
                <a:cs typeface="Consolas" pitchFamily="49" charset="0"/>
              </a:rPr>
              <a:t>"</a:t>
            </a:r>
            <a:r>
              <a:rPr lang="en-GB" sz="1080" b="1" dirty="0">
                <a:solidFill>
                  <a:srgbClr val="000000"/>
                </a:solidFill>
                <a:latin typeface="Consolas" pitchFamily="49" charset="0"/>
                <a:ea typeface="Times New Roman"/>
                <a:cs typeface="Consolas" pitchFamily="49" charset="0"/>
              </a:rPr>
              <a:t>);</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jQuery.sap.require(</a:t>
            </a:r>
            <a:r>
              <a:rPr lang="en-GB" sz="1080" b="1" dirty="0">
                <a:solidFill>
                  <a:srgbClr val="0076CB"/>
                </a:solidFill>
                <a:latin typeface="Consolas" pitchFamily="49" charset="0"/>
                <a:ea typeface="Times New Roman"/>
                <a:cs typeface="Consolas" pitchFamily="49" charset="0"/>
              </a:rPr>
              <a:t>"you.can.Also"</a:t>
            </a:r>
            <a:r>
              <a:rPr lang="en-GB" sz="1080" b="1" dirty="0">
                <a:solidFill>
                  <a:srgbClr val="000000"/>
                </a:solidFill>
                <a:latin typeface="Consolas" pitchFamily="49" charset="0"/>
                <a:ea typeface="Times New Roman"/>
                <a:cs typeface="Consolas" pitchFamily="49" charset="0"/>
              </a:rPr>
              <a:t>, </a:t>
            </a:r>
            <a:r>
              <a:rPr lang="en-GB" sz="1080" b="1" dirty="0">
                <a:solidFill>
                  <a:srgbClr val="0076CB"/>
                </a:solidFill>
                <a:latin typeface="Consolas" pitchFamily="49" charset="0"/>
                <a:ea typeface="Times New Roman"/>
                <a:cs typeface="Consolas" pitchFamily="49" charset="0"/>
              </a:rPr>
              <a:t>"list.multiple.Modules"</a:t>
            </a:r>
            <a:r>
              <a:rPr lang="en-GB" sz="1080" b="1" dirty="0">
                <a:solidFill>
                  <a:srgbClr val="000000"/>
                </a:solidFill>
                <a:latin typeface="Consolas" pitchFamily="49" charset="0"/>
                <a:ea typeface="Times New Roman"/>
                <a:cs typeface="Consolas" pitchFamily="49" charset="0"/>
              </a:rPr>
              <a:t>, </a:t>
            </a:r>
            <a:r>
              <a:rPr lang="en-GB" sz="1080" b="1" dirty="0">
                <a:solidFill>
                  <a:srgbClr val="0076CB"/>
                </a:solidFill>
                <a:latin typeface="Consolas" pitchFamily="49" charset="0"/>
                <a:ea typeface="Times New Roman"/>
                <a:cs typeface="Consolas" pitchFamily="49" charset="0"/>
              </a:rPr>
              <a:t>"</a:t>
            </a:r>
            <a:r>
              <a:rPr lang="en-GB" sz="1080" b="1" dirty="0" err="1">
                <a:solidFill>
                  <a:srgbClr val="0076CB"/>
                </a:solidFill>
                <a:latin typeface="Consolas" pitchFamily="49" charset="0"/>
                <a:ea typeface="Times New Roman"/>
                <a:cs typeface="Consolas" pitchFamily="49" charset="0"/>
              </a:rPr>
              <a:t>if.you.Want</a:t>
            </a:r>
            <a:r>
              <a:rPr lang="en-GB" sz="1080" b="1" dirty="0">
                <a:solidFill>
                  <a:srgbClr val="0076CB"/>
                </a:solidFill>
                <a:latin typeface="Consolas" pitchFamily="49" charset="0"/>
                <a:ea typeface="Times New Roman"/>
                <a:cs typeface="Consolas" pitchFamily="49" charset="0"/>
              </a:rPr>
              <a:t>"</a:t>
            </a:r>
            <a:r>
              <a:rPr lang="en-GB" sz="1080" b="1" dirty="0">
                <a:solidFill>
                  <a:srgbClr val="000000"/>
                </a:solidFill>
                <a:latin typeface="Consolas" pitchFamily="49" charset="0"/>
                <a:ea typeface="Times New Roman"/>
                <a:cs typeface="Consolas" pitchFamily="49" charset="0"/>
              </a:rPr>
              <a:t>);</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a:t>
            </a:r>
            <a:r>
              <a:rPr lang="en-GB" sz="1080" b="1" dirty="0">
                <a:solidFill>
                  <a:srgbClr val="F0AB00">
                    <a:lumMod val="75000"/>
                  </a:srgbClr>
                </a:solidFill>
                <a:latin typeface="Consolas" pitchFamily="49" charset="0"/>
                <a:ea typeface="Times New Roman"/>
                <a:cs typeface="Consolas" pitchFamily="49" charset="0"/>
              </a:rPr>
              <a:t>// create the 'main' object of the module</a:t>
            </a:r>
            <a:r>
              <a:rPr lang="en-GB" sz="1080" b="1" dirty="0">
                <a:solidFill>
                  <a:srgbClr val="000000"/>
                </a:solidFill>
                <a:latin typeface="Consolas" pitchFamily="49" charset="0"/>
                <a:ea typeface="Times New Roman"/>
                <a:cs typeface="Consolas" pitchFamily="49" charset="0"/>
              </a:rPr>
              <a:t/>
            </a:r>
            <a:br>
              <a:rPr lang="en-GB" sz="1080" b="1" dirty="0">
                <a:solidFill>
                  <a:srgbClr val="000000"/>
                </a:solidFill>
                <a:latin typeface="Consolas" pitchFamily="49" charset="0"/>
                <a:ea typeface="Times New Roman"/>
                <a:cs typeface="Consolas" pitchFamily="49" charset="0"/>
              </a:rPr>
            </a:br>
            <a:r>
              <a:rPr lang="en-GB" sz="1080" b="1" dirty="0">
                <a:solidFill>
                  <a:srgbClr val="000000"/>
                </a:solidFill>
                <a:latin typeface="Consolas" pitchFamily="49" charset="0"/>
                <a:ea typeface="Times New Roman"/>
                <a:cs typeface="Consolas" pitchFamily="49" charset="0"/>
              </a:rPr>
              <a:t>   my.useful.SampleModule = {};</a:t>
            </a:r>
          </a:p>
        </p:txBody>
      </p:sp>
      <p:sp>
        <p:nvSpPr>
          <p:cNvPr id="5" name="Text Placeholder 2"/>
          <p:cNvSpPr txBox="1">
            <a:spLocks/>
          </p:cNvSpPr>
          <p:nvPr/>
        </p:nvSpPr>
        <p:spPr bwMode="gray">
          <a:xfrm>
            <a:off x="741084" y="1138526"/>
            <a:ext cx="7643963" cy="2153116"/>
          </a:xfrm>
          <a:prstGeom prst="rect">
            <a:avLst/>
          </a:prstGeom>
        </p:spPr>
        <p:txBody>
          <a:bodyPr vert="horz" lIns="0" tIns="0" rIns="0" bIns="0" rtlCol="0">
            <a:noAutofit/>
          </a:bodyPr>
          <a:lstStyle/>
          <a:p>
            <a:pPr>
              <a:spcBef>
                <a:spcPts val="1458"/>
              </a:spcBef>
              <a:buClr>
                <a:srgbClr val="F0AB00"/>
              </a:buClr>
              <a:buSzPct val="80000"/>
              <a:defRPr/>
            </a:pPr>
            <a:r>
              <a:rPr lang="en-GB" sz="1457" b="1" dirty="0">
                <a:solidFill>
                  <a:srgbClr val="000000"/>
                </a:solidFill>
              </a:rPr>
              <a:t>In order to create your own JavaScript Module you need to “declare” the module</a:t>
            </a:r>
          </a:p>
          <a:p>
            <a:pPr marL="242807" lvl="2" indent="-162823">
              <a:spcBef>
                <a:spcPts val="360"/>
              </a:spcBef>
              <a:buClr>
                <a:srgbClr val="F0AB00"/>
              </a:buClr>
              <a:buSzPct val="100000"/>
              <a:buFont typeface="Wingdings" pitchFamily="2" charset="2"/>
              <a:buChar char=""/>
            </a:pPr>
            <a:r>
              <a:rPr lang="en-GB" sz="1440" dirty="0">
                <a:solidFill>
                  <a:srgbClr val="000000"/>
                </a:solidFill>
              </a:rPr>
              <a:t>A file becomes a module by calling the </a:t>
            </a:r>
            <a:r>
              <a:rPr lang="en-GB" sz="1440" b="1" dirty="0">
                <a:solidFill>
                  <a:srgbClr val="0076CB"/>
                </a:solidFill>
                <a:latin typeface="Consolas" pitchFamily="49" charset="0"/>
                <a:cs typeface="Consolas" pitchFamily="49" charset="0"/>
              </a:rPr>
              <a:t>jQuery.sap.declare</a:t>
            </a:r>
            <a:r>
              <a:rPr lang="en-GB" sz="1440" dirty="0">
                <a:solidFill>
                  <a:srgbClr val="000000"/>
                </a:solidFill>
              </a:rPr>
              <a:t> function. This tells the UI5 runtime about the name of the module. UI5 runtime keeps track which modules are already loaded.</a:t>
            </a:r>
          </a:p>
          <a:p>
            <a:pPr marL="242807" lvl="2" indent="-162823">
              <a:spcBef>
                <a:spcPts val="360"/>
              </a:spcBef>
              <a:buClr>
                <a:srgbClr val="F0AB00"/>
              </a:buClr>
              <a:buSzPct val="100000"/>
              <a:buFont typeface="Wingdings" pitchFamily="2" charset="2"/>
              <a:buChar char=""/>
            </a:pPr>
            <a:r>
              <a:rPr lang="en-GB" sz="1440" dirty="0">
                <a:solidFill>
                  <a:srgbClr val="000000"/>
                </a:solidFill>
              </a:rPr>
              <a:t>If a module is required (</a:t>
            </a:r>
            <a:r>
              <a:rPr lang="en-GB" sz="1440" b="1" dirty="0">
                <a:solidFill>
                  <a:srgbClr val="0076CB"/>
                </a:solidFill>
                <a:latin typeface="Consolas" pitchFamily="49" charset="0"/>
                <a:cs typeface="Consolas" pitchFamily="49" charset="0"/>
              </a:rPr>
              <a:t>jQuery.sap.require</a:t>
            </a:r>
            <a:r>
              <a:rPr lang="en-GB" sz="1440" dirty="0">
                <a:solidFill>
                  <a:srgbClr val="000000"/>
                </a:solidFill>
              </a:rPr>
              <a:t>) and it hasn’t been loaded before, it is loaded automatically. While it is carried out, it calls the </a:t>
            </a:r>
            <a:r>
              <a:rPr lang="en-GB" sz="1440" b="1" dirty="0">
                <a:solidFill>
                  <a:srgbClr val="0076CB"/>
                </a:solidFill>
                <a:latin typeface="Consolas" pitchFamily="49" charset="0"/>
                <a:cs typeface="Consolas" pitchFamily="49" charset="0"/>
              </a:rPr>
              <a:t>declare</a:t>
            </a:r>
            <a:r>
              <a:rPr lang="en-GB" sz="1440" dirty="0">
                <a:solidFill>
                  <a:srgbClr val="000000"/>
                </a:solidFill>
              </a:rPr>
              <a:t> method, so from now on UI5 knows that it has been loaded and when the next </a:t>
            </a:r>
            <a:r>
              <a:rPr lang="en-GB" sz="1440" b="1" dirty="0">
                <a:solidFill>
                  <a:srgbClr val="0076CB"/>
                </a:solidFill>
                <a:latin typeface="Consolas" pitchFamily="49" charset="0"/>
                <a:cs typeface="Consolas" pitchFamily="49" charset="0"/>
              </a:rPr>
              <a:t>require</a:t>
            </a:r>
            <a:r>
              <a:rPr lang="en-GB" sz="1440" dirty="0">
                <a:solidFill>
                  <a:srgbClr val="000000"/>
                </a:solidFill>
              </a:rPr>
              <a:t> comes about nothing needs to be done anymore</a:t>
            </a:r>
          </a:p>
          <a:p>
            <a:pPr marL="242807" lvl="2" indent="-162823">
              <a:spcBef>
                <a:spcPts val="360"/>
              </a:spcBef>
              <a:buClr>
                <a:srgbClr val="F0AB00"/>
              </a:buClr>
              <a:buSzPct val="100000"/>
              <a:buFont typeface="Wingdings" pitchFamily="2" charset="2"/>
              <a:buChar char=""/>
            </a:pPr>
            <a:r>
              <a:rPr lang="en-GB" sz="1440" dirty="0">
                <a:solidFill>
                  <a:srgbClr val="000000"/>
                </a:solidFill>
              </a:rPr>
              <a:t>The </a:t>
            </a:r>
            <a:r>
              <a:rPr lang="en-GB" sz="1440" b="1" dirty="0">
                <a:solidFill>
                  <a:srgbClr val="0076CB"/>
                </a:solidFill>
                <a:latin typeface="Consolas" pitchFamily="49" charset="0"/>
                <a:cs typeface="Consolas" pitchFamily="49" charset="0"/>
              </a:rPr>
              <a:t>declare</a:t>
            </a:r>
            <a:r>
              <a:rPr lang="en-GB" sz="1440" dirty="0">
                <a:solidFill>
                  <a:srgbClr val="000000"/>
                </a:solidFill>
              </a:rPr>
              <a:t> function checks if the parent namespace object exists and if not, creates it </a:t>
            </a:r>
          </a:p>
        </p:txBody>
      </p:sp>
      <p:sp>
        <p:nvSpPr>
          <p:cNvPr id="3" name="TextBox 2"/>
          <p:cNvSpPr txBox="1"/>
          <p:nvPr/>
        </p:nvSpPr>
        <p:spPr>
          <a:xfrm>
            <a:off x="5339971" y="555043"/>
            <a:ext cx="2331720" cy="35661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de-DE" sz="1800" b="0" i="0" u="none" strike="noStrike" kern="0" cap="none" spc="0" normalizeH="0" baseline="0" noProof="0" dirty="0" smtClean="0">
                <a:ln>
                  <a:noFill/>
                </a:ln>
                <a:solidFill>
                  <a:srgbClr val="000000"/>
                </a:solidFill>
                <a:effectLst/>
                <a:uLnTx/>
                <a:uFillTx/>
              </a:rPr>
              <a:t>Deprecated from v1.52</a:t>
            </a:r>
          </a:p>
        </p:txBody>
      </p:sp>
    </p:spTree>
    <p:extLst>
      <p:ext uri="{BB962C8B-B14F-4D97-AF65-F5344CB8AC3E}">
        <p14:creationId xmlns:p14="http://schemas.microsoft.com/office/powerpoint/2010/main" val="3770769692"/>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solidFill>
                  <a:schemeClr val="accent1"/>
                </a:solidFill>
              </a:rPr>
              <a:t>Modularization using </a:t>
            </a:r>
            <a:r>
              <a:rPr lang="en-GB" sz="2800" dirty="0" smtClean="0">
                <a:solidFill>
                  <a:schemeClr val="accent1"/>
                </a:solidFill>
              </a:rPr>
              <a:t>define</a:t>
            </a:r>
            <a:endParaRPr lang="de-DE" sz="2800" dirty="0"/>
          </a:p>
        </p:txBody>
      </p:sp>
      <p:sp>
        <p:nvSpPr>
          <p:cNvPr id="3" name="Text Placeholder 2"/>
          <p:cNvSpPr>
            <a:spLocks noGrp="1"/>
          </p:cNvSpPr>
          <p:nvPr>
            <p:ph type="body" sz="quarter" idx="10"/>
          </p:nvPr>
        </p:nvSpPr>
        <p:spPr/>
        <p:txBody>
          <a:bodyPr/>
          <a:lstStyle/>
          <a:p>
            <a:r>
              <a:rPr lang="en-US" sz="1600" dirty="0" err="1" smtClean="0">
                <a:solidFill>
                  <a:srgbClr val="C00000"/>
                </a:solidFill>
              </a:rPr>
              <a:t>sap.ui.define</a:t>
            </a:r>
            <a:r>
              <a:rPr lang="en-US" sz="1600" dirty="0" smtClean="0">
                <a:solidFill>
                  <a:srgbClr val="C00000"/>
                </a:solidFill>
              </a:rPr>
              <a:t>()</a:t>
            </a:r>
            <a:r>
              <a:rPr lang="en-US" sz="1600" dirty="0" smtClean="0"/>
              <a:t> -- </a:t>
            </a:r>
            <a:r>
              <a:rPr lang="en-US" sz="1600" b="1" dirty="0" smtClean="0"/>
              <a:t>Asynchronous </a:t>
            </a:r>
            <a:r>
              <a:rPr lang="en-US" sz="1600" b="1" dirty="0"/>
              <a:t>Loading of Multiple </a:t>
            </a:r>
            <a:r>
              <a:rPr lang="en-US" sz="1600" b="1" dirty="0" smtClean="0"/>
              <a:t> </a:t>
            </a:r>
            <a:r>
              <a:rPr lang="en-US" sz="1600" b="1" dirty="0" err="1"/>
              <a:t>dependancies</a:t>
            </a:r>
            <a:r>
              <a:rPr lang="en-US" sz="1600" b="1" dirty="0"/>
              <a:t> </a:t>
            </a:r>
            <a:r>
              <a:rPr lang="en-US" sz="1600" b="1" dirty="0" smtClean="0"/>
              <a:t>Modules, </a:t>
            </a:r>
            <a:r>
              <a:rPr lang="en-US" sz="1600" dirty="0"/>
              <a:t>global </a:t>
            </a:r>
            <a:r>
              <a:rPr lang="en-US" sz="1600" dirty="0" smtClean="0"/>
              <a:t>namespace</a:t>
            </a:r>
          </a:p>
          <a:p>
            <a:r>
              <a:rPr lang="en-US" sz="1600" dirty="0" err="1"/>
              <a:t>sap.ui.define</a:t>
            </a:r>
            <a:r>
              <a:rPr lang="en-US" sz="1600" dirty="0"/>
              <a:t>(</a:t>
            </a:r>
            <a:r>
              <a:rPr lang="en-US" sz="1600" dirty="0" err="1"/>
              <a:t>sModuleName</a:t>
            </a:r>
            <a:r>
              <a:rPr lang="en-US" sz="1600" dirty="0"/>
              <a:t>*?*, </a:t>
            </a:r>
            <a:r>
              <a:rPr lang="en-US" sz="1600" dirty="0" err="1">
                <a:solidFill>
                  <a:srgbClr val="C00000"/>
                </a:solidFill>
              </a:rPr>
              <a:t>aDependencies</a:t>
            </a:r>
            <a:r>
              <a:rPr lang="en-US" sz="1600" dirty="0">
                <a:solidFill>
                  <a:srgbClr val="C00000"/>
                </a:solidFill>
              </a:rPr>
              <a:t>*?*, </a:t>
            </a:r>
            <a:r>
              <a:rPr lang="en-US" sz="1600" dirty="0" err="1">
                <a:solidFill>
                  <a:srgbClr val="C00000"/>
                </a:solidFill>
              </a:rPr>
              <a:t>vFactory</a:t>
            </a:r>
            <a:r>
              <a:rPr lang="en-US" sz="1600" dirty="0"/>
              <a:t>, </a:t>
            </a:r>
            <a:r>
              <a:rPr lang="en-US" sz="1600" dirty="0" err="1"/>
              <a:t>bExport</a:t>
            </a:r>
            <a:r>
              <a:rPr lang="en-US" sz="1600" dirty="0" smtClean="0"/>
              <a:t>*?*)</a:t>
            </a:r>
            <a:r>
              <a:rPr lang="en-US" sz="1800" dirty="0" smtClean="0">
                <a:solidFill>
                  <a:srgbClr val="C00000"/>
                </a:solidFill>
              </a:rPr>
              <a:t>--</a:t>
            </a:r>
            <a:r>
              <a:rPr lang="en-US" sz="1400" dirty="0" smtClean="0">
                <a:solidFill>
                  <a:srgbClr val="C00000"/>
                </a:solidFill>
              </a:rPr>
              <a:t>Widely </a:t>
            </a:r>
            <a:r>
              <a:rPr lang="en-US" sz="1400" dirty="0">
                <a:solidFill>
                  <a:srgbClr val="C00000"/>
                </a:solidFill>
              </a:rPr>
              <a:t>used in </a:t>
            </a:r>
            <a:r>
              <a:rPr lang="en-US" sz="1400" dirty="0" smtClean="0">
                <a:solidFill>
                  <a:srgbClr val="C00000"/>
                </a:solidFill>
              </a:rPr>
              <a:t>defining </a:t>
            </a:r>
            <a:r>
              <a:rPr lang="en-US" sz="1400" dirty="0">
                <a:solidFill>
                  <a:srgbClr val="C00000"/>
                </a:solidFill>
              </a:rPr>
              <a:t>Controller</a:t>
            </a:r>
          </a:p>
          <a:p>
            <a:pPr marL="0" indent="0">
              <a:buNone/>
            </a:pPr>
            <a:r>
              <a:rPr lang="en-US" sz="1400" dirty="0" smtClean="0"/>
              <a:t>    </a:t>
            </a:r>
            <a:r>
              <a:rPr lang="en-US" sz="1400" dirty="0" err="1" smtClean="0">
                <a:solidFill>
                  <a:srgbClr val="C00000"/>
                </a:solidFill>
              </a:rPr>
              <a:t>aDependencies</a:t>
            </a:r>
            <a:r>
              <a:rPr lang="en-US" sz="1400" dirty="0" smtClean="0">
                <a:solidFill>
                  <a:srgbClr val="C00000"/>
                </a:solidFill>
              </a:rPr>
              <a:t>: Dependency modules</a:t>
            </a:r>
          </a:p>
          <a:p>
            <a:pPr marL="0" indent="0">
              <a:buNone/>
            </a:pPr>
            <a:r>
              <a:rPr lang="en-US" sz="1400" b="1" dirty="0">
                <a:solidFill>
                  <a:srgbClr val="C00000"/>
                </a:solidFill>
              </a:rPr>
              <a:t> </a:t>
            </a:r>
            <a:r>
              <a:rPr lang="en-US" sz="1400" b="1" dirty="0" smtClean="0">
                <a:solidFill>
                  <a:srgbClr val="C00000"/>
                </a:solidFill>
              </a:rPr>
              <a:t>   </a:t>
            </a:r>
            <a:r>
              <a:rPr lang="en-US" sz="1400" dirty="0" err="1" smtClean="0">
                <a:solidFill>
                  <a:srgbClr val="C00000"/>
                </a:solidFill>
              </a:rPr>
              <a:t>vFactory</a:t>
            </a:r>
            <a:r>
              <a:rPr lang="en-US" sz="1400" dirty="0" smtClean="0">
                <a:solidFill>
                  <a:srgbClr val="C00000"/>
                </a:solidFill>
              </a:rPr>
              <a:t>: function</a:t>
            </a:r>
          </a:p>
          <a:p>
            <a:pPr marL="0" indent="0">
              <a:buNone/>
            </a:pPr>
            <a:r>
              <a:rPr lang="en-US" sz="1400" dirty="0" smtClean="0"/>
              <a:t>    </a:t>
            </a:r>
            <a:r>
              <a:rPr lang="en-US" sz="1400" dirty="0" err="1" smtClean="0"/>
              <a:t>sModuleName</a:t>
            </a:r>
            <a:r>
              <a:rPr lang="en-US" sz="1400" dirty="0" smtClean="0"/>
              <a:t>: normally omitted so that could be easily </a:t>
            </a:r>
            <a:r>
              <a:rPr lang="en-US" sz="1400" dirty="0" err="1" smtClean="0"/>
              <a:t>executted</a:t>
            </a:r>
            <a:endParaRPr lang="en-US" sz="1400" b="1" dirty="0" smtClean="0">
              <a:solidFill>
                <a:srgbClr val="C00000"/>
              </a:solidFill>
            </a:endParaRPr>
          </a:p>
          <a:p>
            <a:pPr marL="0" indent="0">
              <a:buNone/>
            </a:pPr>
            <a:r>
              <a:rPr lang="en-US" sz="1600" b="1" dirty="0" smtClean="0"/>
              <a:t>                       </a:t>
            </a:r>
          </a:p>
        </p:txBody>
      </p:sp>
      <p:sp>
        <p:nvSpPr>
          <p:cNvPr id="5" name="TextBox 4"/>
          <p:cNvSpPr txBox="1"/>
          <p:nvPr/>
        </p:nvSpPr>
        <p:spPr>
          <a:xfrm>
            <a:off x="523029" y="3189808"/>
            <a:ext cx="1012055" cy="370138"/>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Before:</a:t>
            </a:r>
            <a:endParaRPr kumimoji="0" lang="de-DE" sz="1800" b="0" i="0" u="none" strike="noStrike" kern="0" cap="none" spc="0" normalizeH="0" baseline="0" noProof="0" dirty="0" err="1" smtClean="0">
              <a:ln>
                <a:noFill/>
              </a:ln>
              <a:solidFill>
                <a:srgbClr val="000000"/>
              </a:solidFill>
              <a:effectLst/>
              <a:uLnTx/>
              <a:uFillTx/>
            </a:endParaRPr>
          </a:p>
        </p:txBody>
      </p:sp>
      <p:sp>
        <p:nvSpPr>
          <p:cNvPr id="7" name="TextBox 6"/>
          <p:cNvSpPr txBox="1"/>
          <p:nvPr/>
        </p:nvSpPr>
        <p:spPr>
          <a:xfrm>
            <a:off x="5975407" y="2748649"/>
            <a:ext cx="1012055" cy="370138"/>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sz="1800" kern="0" dirty="0" smtClean="0">
                <a:solidFill>
                  <a:srgbClr val="000000"/>
                </a:solidFill>
              </a:rPr>
              <a:t>After</a:t>
            </a:r>
            <a:r>
              <a:rPr kumimoji="0" lang="en-US" sz="1800" b="0" i="0" u="none" strike="noStrike" kern="0" cap="none" spc="0" normalizeH="0" baseline="0" noProof="0" dirty="0" smtClean="0">
                <a:ln>
                  <a:noFill/>
                </a:ln>
                <a:solidFill>
                  <a:srgbClr val="000000"/>
                </a:solidFill>
                <a:effectLst/>
                <a:uLnTx/>
                <a:uFillTx/>
              </a:rPr>
              <a:t>:</a:t>
            </a:r>
            <a:endParaRPr kumimoji="0" lang="de-DE" sz="1800" b="0" i="0" u="none" strike="noStrike" kern="0" cap="none" spc="0" normalizeH="0" baseline="0" noProof="0" dirty="0" err="1" smtClean="0">
              <a:ln>
                <a:noFill/>
              </a:ln>
              <a:solidFill>
                <a:srgbClr val="000000"/>
              </a:solidFill>
              <a:effectLst/>
              <a:uLnTx/>
              <a:uFillTx/>
            </a:endParaRPr>
          </a:p>
        </p:txBody>
      </p:sp>
      <p:pic>
        <p:nvPicPr>
          <p:cNvPr id="8" name="Picture 7"/>
          <p:cNvPicPr>
            <a:picLocks noChangeAspect="1"/>
          </p:cNvPicPr>
          <p:nvPr/>
        </p:nvPicPr>
        <p:blipFill>
          <a:blip r:embed="rId3"/>
          <a:stretch>
            <a:fillRect/>
          </a:stretch>
        </p:blipFill>
        <p:spPr>
          <a:xfrm>
            <a:off x="523029" y="3517160"/>
            <a:ext cx="4832598" cy="1212912"/>
          </a:xfrm>
          <a:prstGeom prst="rect">
            <a:avLst/>
          </a:prstGeom>
        </p:spPr>
      </p:pic>
      <p:pic>
        <p:nvPicPr>
          <p:cNvPr id="9" name="Picture 8"/>
          <p:cNvPicPr>
            <a:picLocks noChangeAspect="1"/>
          </p:cNvPicPr>
          <p:nvPr/>
        </p:nvPicPr>
        <p:blipFill>
          <a:blip r:embed="rId4"/>
          <a:stretch>
            <a:fillRect/>
          </a:stretch>
        </p:blipFill>
        <p:spPr>
          <a:xfrm>
            <a:off x="5975407" y="3067223"/>
            <a:ext cx="4438878" cy="2387723"/>
          </a:xfrm>
          <a:prstGeom prst="rect">
            <a:avLst/>
          </a:prstGeom>
        </p:spPr>
      </p:pic>
    </p:spTree>
    <p:extLst>
      <p:ext uri="{BB962C8B-B14F-4D97-AF65-F5344CB8AC3E}">
        <p14:creationId xmlns:p14="http://schemas.microsoft.com/office/powerpoint/2010/main" val="3628225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91" y="470447"/>
            <a:ext cx="8221605" cy="388800"/>
          </a:xfrm>
        </p:spPr>
        <p:txBody>
          <a:bodyPr/>
          <a:lstStyle/>
          <a:p>
            <a:r>
              <a:rPr lang="de-DE" sz="2879" dirty="0" err="1">
                <a:solidFill>
                  <a:schemeClr val="accent1"/>
                </a:solidFill>
              </a:rPr>
              <a:t>registerModulePath</a:t>
            </a:r>
            <a:endParaRPr lang="en-US" sz="2879" dirty="0">
              <a:solidFill>
                <a:schemeClr val="accent1"/>
              </a:solidFill>
            </a:endParaRPr>
          </a:p>
        </p:txBody>
      </p:sp>
      <p:sp>
        <p:nvSpPr>
          <p:cNvPr id="3" name="Text Placeholder 2"/>
          <p:cNvSpPr>
            <a:spLocks noGrp="1"/>
          </p:cNvSpPr>
          <p:nvPr>
            <p:ph type="body" sz="quarter" idx="10"/>
          </p:nvPr>
        </p:nvSpPr>
        <p:spPr>
          <a:xfrm>
            <a:off x="1223091" y="1133794"/>
            <a:ext cx="7835371" cy="1262662"/>
          </a:xfrm>
        </p:spPr>
        <p:txBody>
          <a:bodyPr/>
          <a:lstStyle/>
          <a:p>
            <a:r>
              <a:rPr lang="en-US" sz="1400" b="0" dirty="0"/>
              <a:t>UI5 by default will try to load any required modules from its resource root URL, namely from the </a:t>
            </a:r>
            <a:r>
              <a:rPr lang="en-US" sz="1400" dirty="0"/>
              <a:t>centrally deployed </a:t>
            </a:r>
            <a:r>
              <a:rPr lang="en-US" sz="1400" b="0" dirty="0"/>
              <a:t>web application. This would fail for the modules contained in your web application. </a:t>
            </a:r>
          </a:p>
          <a:p>
            <a:pPr>
              <a:spcBef>
                <a:spcPts val="1080"/>
              </a:spcBef>
            </a:pPr>
            <a:r>
              <a:rPr lang="en-US" sz="1400" b="0" dirty="0" smtClean="0"/>
              <a:t>Mixed location </a:t>
            </a:r>
            <a:r>
              <a:rPr lang="en-US" sz="1400" b="0" dirty="0"/>
              <a:t>scenarios are </a:t>
            </a:r>
            <a:r>
              <a:rPr lang="en-US" sz="1400" b="0" dirty="0" smtClean="0"/>
              <a:t>supported </a:t>
            </a:r>
            <a:r>
              <a:rPr lang="en-US" sz="1400" b="0" dirty="0"/>
              <a:t>with </a:t>
            </a:r>
            <a:r>
              <a:rPr lang="en-US" sz="1400" dirty="0" err="1" smtClean="0">
                <a:solidFill>
                  <a:schemeClr val="accent3"/>
                </a:solidFill>
                <a:latin typeface="Consolas" pitchFamily="49" charset="0"/>
                <a:cs typeface="Consolas" pitchFamily="49" charset="0"/>
              </a:rPr>
              <a:t>jQuery.sap.registerModulePath</a:t>
            </a:r>
            <a:endParaRPr lang="en-US" sz="14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07" y="2467206"/>
            <a:ext cx="7532714" cy="352373"/>
          </a:xfrm>
          <a:prstGeom prst="rect">
            <a:avLst/>
          </a:prstGeom>
          <a:effectLst>
            <a:innerShdw blurRad="114300">
              <a:prstClr val="black"/>
            </a:innerShdw>
          </a:effectLst>
        </p:spPr>
      </p:pic>
      <p:sp>
        <p:nvSpPr>
          <p:cNvPr id="6" name="Text Placeholder 2_"/>
          <p:cNvSpPr txBox="1">
            <a:spLocks/>
          </p:cNvSpPr>
          <p:nvPr/>
        </p:nvSpPr>
        <p:spPr bwMode="gray">
          <a:xfrm>
            <a:off x="1223091" y="3197287"/>
            <a:ext cx="7835371" cy="39948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en-US" sz="1400" b="0" dirty="0">
                <a:solidFill>
                  <a:srgbClr val="000000"/>
                </a:solidFill>
              </a:rPr>
              <a:t>Example of using </a:t>
            </a:r>
            <a:r>
              <a:rPr lang="en-US" sz="1400" dirty="0" err="1">
                <a:solidFill>
                  <a:srgbClr val="0076CB"/>
                </a:solidFill>
                <a:latin typeface="Consolas" pitchFamily="49" charset="0"/>
                <a:cs typeface="Consolas" pitchFamily="49" charset="0"/>
              </a:rPr>
              <a:t>registerModulePath</a:t>
            </a:r>
            <a:r>
              <a:rPr lang="en-US" sz="1400" b="0" dirty="0">
                <a:solidFill>
                  <a:srgbClr val="000000"/>
                </a:solidFill>
              </a:rPr>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507" y="3596771"/>
            <a:ext cx="7532714" cy="1779882"/>
          </a:xfrm>
          <a:prstGeom prst="rect">
            <a:avLst/>
          </a:prstGeom>
          <a:effectLst>
            <a:innerShdw blurRad="114300">
              <a:prstClr val="black"/>
            </a:innerShdw>
          </a:effectLst>
        </p:spPr>
      </p:pic>
    </p:spTree>
    <p:extLst>
      <p:ext uri="{BB962C8B-B14F-4D97-AF65-F5344CB8AC3E}">
        <p14:creationId xmlns:p14="http://schemas.microsoft.com/office/powerpoint/2010/main" val="9660539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Localization</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13986242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gray">
          <a:xfrm>
            <a:off x="1679634" y="5139164"/>
            <a:ext cx="7634754" cy="514256"/>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12" name="Rectangle 11"/>
          <p:cNvSpPr/>
          <p:nvPr/>
        </p:nvSpPr>
        <p:spPr bwMode="gray">
          <a:xfrm>
            <a:off x="1679634" y="3794092"/>
            <a:ext cx="7634754" cy="723902"/>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11" name="Rectangle 10"/>
          <p:cNvSpPr/>
          <p:nvPr/>
        </p:nvSpPr>
        <p:spPr bwMode="gray">
          <a:xfrm>
            <a:off x="1679634" y="2429131"/>
            <a:ext cx="7634754" cy="509260"/>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2" name="Title 1"/>
          <p:cNvSpPr>
            <a:spLocks noGrp="1"/>
          </p:cNvSpPr>
          <p:nvPr>
            <p:ph type="title"/>
          </p:nvPr>
        </p:nvSpPr>
        <p:spPr>
          <a:xfrm>
            <a:off x="345569" y="443381"/>
            <a:ext cx="8221605" cy="388800"/>
          </a:xfrm>
        </p:spPr>
        <p:txBody>
          <a:bodyPr/>
          <a:lstStyle/>
          <a:p>
            <a:r>
              <a:rPr lang="en-GB" sz="2879" dirty="0">
                <a:solidFill>
                  <a:schemeClr val="accent1"/>
                </a:solidFill>
              </a:rPr>
              <a:t>Localization / Resource Bundle</a:t>
            </a:r>
          </a:p>
        </p:txBody>
      </p:sp>
      <p:sp>
        <p:nvSpPr>
          <p:cNvPr id="5" name="Text Placeholder 2"/>
          <p:cNvSpPr txBox="1">
            <a:spLocks/>
          </p:cNvSpPr>
          <p:nvPr/>
        </p:nvSpPr>
        <p:spPr bwMode="gray">
          <a:xfrm>
            <a:off x="1157376" y="1266964"/>
            <a:ext cx="7755756" cy="4306963"/>
          </a:xfrm>
          <a:prstGeom prst="rect">
            <a:avLst/>
          </a:prstGeom>
        </p:spPr>
        <p:txBody>
          <a:bodyPr vert="horz" lIns="0" tIns="0" rIns="0" bIns="0" rtlCol="0">
            <a:noAutofit/>
          </a:bodyPr>
          <a:lstStyle/>
          <a:p>
            <a:pPr>
              <a:spcBef>
                <a:spcPts val="1458"/>
              </a:spcBef>
              <a:buClr>
                <a:srgbClr val="F0AB00"/>
              </a:buClr>
              <a:buSzPct val="80000"/>
              <a:defRPr/>
            </a:pPr>
            <a:r>
              <a:rPr lang="en-GB" sz="1457" b="1" dirty="0">
                <a:solidFill>
                  <a:srgbClr val="000000"/>
                </a:solidFill>
              </a:rPr>
              <a:t>UI5 has a built-in </a:t>
            </a:r>
            <a:r>
              <a:rPr lang="en-GB" sz="1457" b="1" dirty="0">
                <a:solidFill>
                  <a:srgbClr val="000000"/>
                </a:solidFill>
                <a:hlinkClick r:id="rId3"/>
              </a:rPr>
              <a:t>localization</a:t>
            </a:r>
            <a:r>
              <a:rPr lang="en-GB" sz="1457" b="1" dirty="0">
                <a:solidFill>
                  <a:srgbClr val="000000"/>
                </a:solidFill>
              </a:rPr>
              <a:t> concept, which is aligned to the </a:t>
            </a:r>
            <a:r>
              <a:rPr lang="en-GB" sz="1457" b="1" dirty="0" err="1">
                <a:solidFill>
                  <a:srgbClr val="000000"/>
                </a:solidFill>
                <a:hlinkClick r:id="rId4"/>
              </a:rPr>
              <a:t>ResourceBundle</a:t>
            </a:r>
            <a:r>
              <a:rPr lang="en-GB" sz="1457" b="1" dirty="0">
                <a:solidFill>
                  <a:srgbClr val="000000"/>
                </a:solidFill>
                <a:hlinkClick r:id="rId4"/>
              </a:rPr>
              <a:t> </a:t>
            </a:r>
            <a:r>
              <a:rPr lang="en-GB" sz="1457" b="1" dirty="0">
                <a:solidFill>
                  <a:srgbClr val="000000"/>
                </a:solidFill>
              </a:rPr>
              <a:t>concept in Java</a:t>
            </a:r>
          </a:p>
          <a:p>
            <a:pPr>
              <a:spcBef>
                <a:spcPts val="1458"/>
              </a:spcBef>
              <a:buClr>
                <a:srgbClr val="F0AB00"/>
              </a:buClr>
              <a:buSzPct val="80000"/>
              <a:defRPr/>
            </a:pPr>
            <a:r>
              <a:rPr lang="en-GB" sz="1457" dirty="0">
                <a:solidFill>
                  <a:srgbClr val="000000"/>
                </a:solidFill>
              </a:rPr>
              <a:t>You can get the URL for a resource with this</a:t>
            </a:r>
            <a:r>
              <a:rPr lang="en-GB" sz="1457" dirty="0" smtClean="0">
                <a:solidFill>
                  <a:srgbClr val="000000"/>
                </a:solidFill>
              </a:rPr>
              <a:t>:</a:t>
            </a:r>
            <a:endParaRPr lang="de-DE" sz="1457" dirty="0" smtClean="0">
              <a:solidFill>
                <a:srgbClr val="000000"/>
              </a:solidFill>
              <a:latin typeface="Courier New"/>
              <a:ea typeface="Times New Roman"/>
              <a:cs typeface="Times New Roman"/>
            </a:endParaRPr>
          </a:p>
          <a:p>
            <a:pPr>
              <a:spcBef>
                <a:spcPts val="1458"/>
              </a:spcBef>
              <a:buClr>
                <a:srgbClr val="F0AB00"/>
              </a:buClr>
              <a:buSzPct val="80000"/>
              <a:defRPr/>
            </a:pPr>
            <a:endParaRPr lang="en-GB" sz="1457" dirty="0" smtClean="0">
              <a:solidFill>
                <a:srgbClr val="000000"/>
              </a:solidFill>
            </a:endParaRPr>
          </a:p>
          <a:p>
            <a:pPr>
              <a:spcBef>
                <a:spcPts val="1458"/>
              </a:spcBef>
              <a:buClr>
                <a:srgbClr val="F0AB00"/>
              </a:buClr>
              <a:buSzPct val="80000"/>
              <a:defRPr/>
            </a:pPr>
            <a:endParaRPr lang="en-GB" sz="1457" dirty="0" smtClean="0">
              <a:solidFill>
                <a:srgbClr val="000000"/>
              </a:solidFill>
            </a:endParaRPr>
          </a:p>
          <a:p>
            <a:pPr>
              <a:spcBef>
                <a:spcPts val="1458"/>
              </a:spcBef>
              <a:buClr>
                <a:srgbClr val="F0AB00"/>
              </a:buClr>
              <a:buSzPct val="80000"/>
              <a:defRPr/>
            </a:pPr>
            <a:r>
              <a:rPr lang="en-GB" sz="1457" dirty="0" smtClean="0">
                <a:solidFill>
                  <a:srgbClr val="000000"/>
                </a:solidFill>
              </a:rPr>
              <a:t>Get </a:t>
            </a:r>
            <a:r>
              <a:rPr lang="en-GB" sz="1457" dirty="0">
                <a:solidFill>
                  <a:srgbClr val="000000"/>
                </a:solidFill>
              </a:rPr>
              <a:t>the resource bundle for a given language (if no locale is given, English is loaded by default)</a:t>
            </a:r>
          </a:p>
          <a:p>
            <a:pPr>
              <a:spcBef>
                <a:spcPts val="1458"/>
              </a:spcBef>
              <a:buClr>
                <a:srgbClr val="F0AB00"/>
              </a:buClr>
              <a:buSzPct val="80000"/>
              <a:defRPr/>
            </a:pPr>
            <a:endParaRPr lang="en-GB" sz="1440" dirty="0">
              <a:solidFill>
                <a:srgbClr val="000000"/>
              </a:solidFill>
            </a:endParaRPr>
          </a:p>
          <a:p>
            <a:pPr marL="242807" lvl="2" indent="-162823">
              <a:spcBef>
                <a:spcPts val="360"/>
              </a:spcBef>
              <a:buClr>
                <a:srgbClr val="F0AB00"/>
              </a:buClr>
              <a:buSzPct val="100000"/>
            </a:pPr>
            <a:endParaRPr lang="en-GB" sz="1440" dirty="0">
              <a:solidFill>
                <a:srgbClr val="000000"/>
              </a:solidFill>
            </a:endParaRPr>
          </a:p>
        </p:txBody>
      </p:sp>
      <p:sp>
        <p:nvSpPr>
          <p:cNvPr id="4" name="Rectangle 3"/>
          <p:cNvSpPr/>
          <p:nvPr/>
        </p:nvSpPr>
        <p:spPr>
          <a:xfrm>
            <a:off x="1785729" y="2513218"/>
            <a:ext cx="7546612" cy="313932"/>
          </a:xfrm>
          <a:prstGeom prst="rect">
            <a:avLst/>
          </a:prstGeom>
        </p:spPr>
        <p:txBody>
          <a:bodyPr wrap="square">
            <a:spAutoFit/>
          </a:bodyPr>
          <a:lstStyle/>
          <a:p>
            <a:pPr>
              <a:spcBef>
                <a:spcPts val="1458"/>
              </a:spcBef>
              <a:buClr>
                <a:srgbClr val="F0AB00"/>
              </a:buClr>
              <a:buSzPct val="80000"/>
              <a:defRPr/>
            </a:pPr>
            <a:r>
              <a:rPr lang="en-GB" sz="1440" b="1" dirty="0" err="1">
                <a:solidFill>
                  <a:srgbClr val="000000"/>
                </a:solidFill>
                <a:latin typeface="Consolas" pitchFamily="49" charset="0"/>
                <a:cs typeface="Consolas" pitchFamily="49" charset="0"/>
              </a:rPr>
              <a:t>var</a:t>
            </a:r>
            <a:r>
              <a:rPr lang="en-GB" sz="1440" b="1" dirty="0">
                <a:solidFill>
                  <a:srgbClr val="760A85"/>
                </a:solidFill>
                <a:latin typeface="Consolas" pitchFamily="49" charset="0"/>
                <a:cs typeface="Consolas" pitchFamily="49" charset="0"/>
              </a:rPr>
              <a:t> </a:t>
            </a:r>
            <a:r>
              <a:rPr lang="en-GB" sz="1440" b="1" dirty="0" err="1">
                <a:solidFill>
                  <a:srgbClr val="000000"/>
                </a:solidFill>
                <a:latin typeface="Consolas" pitchFamily="49" charset="0"/>
                <a:cs typeface="Consolas" pitchFamily="49" charset="0"/>
              </a:rPr>
              <a:t>sUrl</a:t>
            </a:r>
            <a:r>
              <a:rPr lang="en-GB" sz="1440" b="1" dirty="0">
                <a:solidFill>
                  <a:srgbClr val="000000"/>
                </a:solidFill>
                <a:latin typeface="Consolas" pitchFamily="49" charset="0"/>
                <a:cs typeface="Consolas" pitchFamily="49" charset="0"/>
              </a:rPr>
              <a:t> = </a:t>
            </a:r>
            <a:r>
              <a:rPr lang="en-GB" sz="1440" b="1" dirty="0" err="1">
                <a:solidFill>
                  <a:srgbClr val="000000"/>
                </a:solidFill>
                <a:latin typeface="Consolas" pitchFamily="49" charset="0"/>
                <a:cs typeface="Consolas" pitchFamily="49" charset="0"/>
              </a:rPr>
              <a:t>sap.ui.resource</a:t>
            </a:r>
            <a:r>
              <a:rPr lang="en-GB" sz="1440" b="1" dirty="0">
                <a:solidFill>
                  <a:srgbClr val="000000"/>
                </a:solidFill>
                <a:latin typeface="Consolas" pitchFamily="49" charset="0"/>
                <a:cs typeface="Consolas" pitchFamily="49" charset="0"/>
              </a:rPr>
              <a:t>(</a:t>
            </a:r>
            <a:r>
              <a:rPr lang="en-GB" sz="1440" b="1" dirty="0">
                <a:solidFill>
                  <a:srgbClr val="0076CB"/>
                </a:solidFill>
                <a:latin typeface="Consolas" pitchFamily="49" charset="0"/>
                <a:cs typeface="Consolas" pitchFamily="49" charset="0"/>
              </a:rPr>
              <a:t>"sap.ui.table"</a:t>
            </a:r>
            <a:r>
              <a:rPr lang="en-GB" sz="1440" b="1" dirty="0">
                <a:solidFill>
                  <a:srgbClr val="000000"/>
                </a:solidFill>
                <a:latin typeface="Consolas" pitchFamily="49" charset="0"/>
                <a:cs typeface="Consolas" pitchFamily="49" charset="0"/>
              </a:rPr>
              <a:t>,</a:t>
            </a:r>
            <a:r>
              <a:rPr lang="en-GB" sz="1440" b="1" dirty="0">
                <a:solidFill>
                  <a:srgbClr val="0076CB"/>
                </a:solidFill>
                <a:latin typeface="Consolas" pitchFamily="49" charset="0"/>
                <a:cs typeface="Consolas" pitchFamily="49" charset="0"/>
              </a:rPr>
              <a:t>"</a:t>
            </a:r>
            <a:r>
              <a:rPr lang="en-GB" sz="1440" b="1" dirty="0" err="1">
                <a:solidFill>
                  <a:srgbClr val="0076CB"/>
                </a:solidFill>
                <a:latin typeface="Consolas" pitchFamily="49" charset="0"/>
                <a:cs typeface="Consolas" pitchFamily="49" charset="0"/>
              </a:rPr>
              <a:t>messagebundle.properties</a:t>
            </a:r>
            <a:r>
              <a:rPr lang="en-GB" sz="1440" b="1" dirty="0">
                <a:solidFill>
                  <a:srgbClr val="0076CB"/>
                </a:solidFill>
                <a:latin typeface="Consolas" pitchFamily="49" charset="0"/>
                <a:cs typeface="Consolas" pitchFamily="49" charset="0"/>
              </a:rPr>
              <a:t>"</a:t>
            </a:r>
            <a:r>
              <a:rPr lang="en-GB" sz="1440" b="1" dirty="0">
                <a:solidFill>
                  <a:srgbClr val="000000"/>
                </a:solidFill>
                <a:latin typeface="Consolas" pitchFamily="49" charset="0"/>
                <a:cs typeface="Consolas" pitchFamily="49" charset="0"/>
              </a:rPr>
              <a:t>); </a:t>
            </a:r>
            <a:endParaRPr lang="en-GB" sz="1440" b="1" dirty="0">
              <a:solidFill>
                <a:srgbClr val="000000"/>
              </a:solidFill>
              <a:latin typeface="Consolas" pitchFamily="49" charset="0"/>
              <a:ea typeface="Times New Roman"/>
              <a:cs typeface="Consolas" pitchFamily="49" charset="0"/>
            </a:endParaRPr>
          </a:p>
        </p:txBody>
      </p:sp>
      <p:sp>
        <p:nvSpPr>
          <p:cNvPr id="8" name="Rectangle 7"/>
          <p:cNvSpPr/>
          <p:nvPr/>
        </p:nvSpPr>
        <p:spPr>
          <a:xfrm>
            <a:off x="1785728" y="3823477"/>
            <a:ext cx="7342567" cy="535531"/>
          </a:xfrm>
          <a:prstGeom prst="rect">
            <a:avLst/>
          </a:prstGeom>
        </p:spPr>
        <p:txBody>
          <a:bodyPr wrap="square">
            <a:spAutoFit/>
          </a:bodyPr>
          <a:lstStyle/>
          <a:p>
            <a:pPr>
              <a:spcBef>
                <a:spcPts val="1458"/>
              </a:spcBef>
              <a:buClr>
                <a:srgbClr val="F0AB00"/>
              </a:buClr>
              <a:buSzPct val="80000"/>
              <a:defRPr/>
            </a:pPr>
            <a:r>
              <a:rPr lang="en-GB" sz="1440" b="1" dirty="0" err="1">
                <a:solidFill>
                  <a:srgbClr val="000000"/>
                </a:solidFill>
                <a:latin typeface="Consolas" pitchFamily="49" charset="0"/>
                <a:ea typeface="Times New Roman"/>
                <a:cs typeface="Consolas" pitchFamily="49" charset="0"/>
              </a:rPr>
              <a:t>jQuery.sap.require</a:t>
            </a:r>
            <a:r>
              <a:rPr lang="en-GB" sz="1440" b="1" dirty="0">
                <a:solidFill>
                  <a:srgbClr val="000000"/>
                </a:solidFill>
                <a:latin typeface="Consolas" pitchFamily="49" charset="0"/>
                <a:ea typeface="Times New Roman"/>
                <a:cs typeface="Consolas" pitchFamily="49" charset="0"/>
              </a:rPr>
              <a:t>(</a:t>
            </a:r>
            <a:r>
              <a:rPr lang="en-GB" sz="1440" b="1" dirty="0">
                <a:solidFill>
                  <a:srgbClr val="0076CB"/>
                </a:solidFill>
                <a:latin typeface="Consolas" pitchFamily="49" charset="0"/>
                <a:ea typeface="Times New Roman"/>
                <a:cs typeface="Consolas" pitchFamily="49" charset="0"/>
              </a:rPr>
              <a:t>"</a:t>
            </a:r>
            <a:r>
              <a:rPr lang="en-GB" sz="1440" b="1" dirty="0" err="1">
                <a:solidFill>
                  <a:srgbClr val="0076CB"/>
                </a:solidFill>
                <a:latin typeface="Consolas" pitchFamily="49" charset="0"/>
                <a:ea typeface="Times New Roman"/>
                <a:cs typeface="Consolas" pitchFamily="49" charset="0"/>
              </a:rPr>
              <a:t>jquery.sap.resources</a:t>
            </a:r>
            <a:r>
              <a:rPr lang="en-GB" sz="1440" b="1" dirty="0">
                <a:solidFill>
                  <a:srgbClr val="0076CB"/>
                </a:solidFill>
                <a:latin typeface="Consolas" pitchFamily="49" charset="0"/>
                <a:ea typeface="Times New Roman"/>
                <a:cs typeface="Consolas" pitchFamily="49" charset="0"/>
              </a:rPr>
              <a:t>"</a:t>
            </a:r>
            <a:r>
              <a:rPr lang="en-GB" sz="1440" b="1" dirty="0">
                <a:solidFill>
                  <a:srgbClr val="000000"/>
                </a:solidFill>
                <a:latin typeface="Consolas" pitchFamily="49" charset="0"/>
                <a:ea typeface="Times New Roman"/>
                <a:cs typeface="Consolas" pitchFamily="49" charset="0"/>
              </a:rPr>
              <a:t>);</a:t>
            </a:r>
            <a:br>
              <a:rPr lang="en-GB" sz="1440" b="1" dirty="0">
                <a:solidFill>
                  <a:srgbClr val="000000"/>
                </a:solidFill>
                <a:latin typeface="Consolas" pitchFamily="49" charset="0"/>
                <a:ea typeface="Times New Roman"/>
                <a:cs typeface="Consolas" pitchFamily="49" charset="0"/>
              </a:rPr>
            </a:br>
            <a:r>
              <a:rPr lang="en-GB" sz="1440" b="1" dirty="0" err="1">
                <a:solidFill>
                  <a:srgbClr val="000000"/>
                </a:solidFill>
                <a:latin typeface="Consolas" pitchFamily="49" charset="0"/>
                <a:ea typeface="Times New Roman"/>
                <a:cs typeface="Consolas" pitchFamily="49" charset="0"/>
              </a:rPr>
              <a:t>var</a:t>
            </a:r>
            <a:r>
              <a:rPr lang="en-GB" sz="1440" b="1" dirty="0">
                <a:solidFill>
                  <a:srgbClr val="000000"/>
                </a:solidFill>
                <a:latin typeface="Consolas" pitchFamily="49" charset="0"/>
                <a:ea typeface="Times New Roman"/>
                <a:cs typeface="Consolas" pitchFamily="49" charset="0"/>
              </a:rPr>
              <a:t> </a:t>
            </a:r>
            <a:r>
              <a:rPr lang="en-GB" sz="1440" b="1" dirty="0" err="1">
                <a:solidFill>
                  <a:srgbClr val="000000"/>
                </a:solidFill>
                <a:latin typeface="Consolas" pitchFamily="49" charset="0"/>
                <a:ea typeface="Times New Roman"/>
                <a:cs typeface="Consolas" pitchFamily="49" charset="0"/>
              </a:rPr>
              <a:t>oBundle</a:t>
            </a:r>
            <a:r>
              <a:rPr lang="en-GB" sz="1440" b="1" dirty="0">
                <a:solidFill>
                  <a:srgbClr val="000000"/>
                </a:solidFill>
                <a:latin typeface="Consolas" pitchFamily="49" charset="0"/>
                <a:ea typeface="Times New Roman"/>
                <a:cs typeface="Consolas" pitchFamily="49" charset="0"/>
              </a:rPr>
              <a:t> = </a:t>
            </a:r>
            <a:r>
              <a:rPr lang="en-GB" sz="1440" b="1" dirty="0" err="1">
                <a:solidFill>
                  <a:srgbClr val="000000"/>
                </a:solidFill>
                <a:latin typeface="Consolas" pitchFamily="49" charset="0"/>
                <a:ea typeface="Times New Roman"/>
                <a:cs typeface="Consolas" pitchFamily="49" charset="0"/>
              </a:rPr>
              <a:t>jQuery.sap.resources</a:t>
            </a:r>
            <a:r>
              <a:rPr lang="en-GB" sz="1440" b="1" dirty="0">
                <a:solidFill>
                  <a:srgbClr val="000000"/>
                </a:solidFill>
                <a:latin typeface="Consolas" pitchFamily="49" charset="0"/>
                <a:ea typeface="Times New Roman"/>
                <a:cs typeface="Consolas" pitchFamily="49" charset="0"/>
              </a:rPr>
              <a:t>({</a:t>
            </a:r>
            <a:r>
              <a:rPr lang="en-GB" sz="1440" b="1" dirty="0" err="1">
                <a:solidFill>
                  <a:srgbClr val="000000"/>
                </a:solidFill>
                <a:latin typeface="Consolas" pitchFamily="49" charset="0"/>
                <a:ea typeface="Times New Roman"/>
                <a:cs typeface="Consolas" pitchFamily="49" charset="0"/>
              </a:rPr>
              <a:t>url</a:t>
            </a:r>
            <a:r>
              <a:rPr lang="en-GB" sz="1440" b="1" dirty="0">
                <a:solidFill>
                  <a:srgbClr val="000000"/>
                </a:solidFill>
                <a:latin typeface="Consolas" pitchFamily="49" charset="0"/>
                <a:ea typeface="Times New Roman"/>
                <a:cs typeface="Consolas" pitchFamily="49" charset="0"/>
              </a:rPr>
              <a:t> : </a:t>
            </a:r>
            <a:r>
              <a:rPr lang="en-GB" sz="1440" b="1" dirty="0" err="1">
                <a:solidFill>
                  <a:srgbClr val="000000"/>
                </a:solidFill>
                <a:latin typeface="Consolas" pitchFamily="49" charset="0"/>
                <a:ea typeface="Times New Roman"/>
                <a:cs typeface="Consolas" pitchFamily="49" charset="0"/>
              </a:rPr>
              <a:t>sUrl</a:t>
            </a:r>
            <a:r>
              <a:rPr lang="en-GB" sz="1440" b="1" dirty="0">
                <a:solidFill>
                  <a:srgbClr val="000000"/>
                </a:solidFill>
                <a:latin typeface="Consolas" pitchFamily="49" charset="0"/>
                <a:ea typeface="Times New Roman"/>
                <a:cs typeface="Consolas" pitchFamily="49" charset="0"/>
              </a:rPr>
              <a:t>, locale: </a:t>
            </a:r>
            <a:r>
              <a:rPr lang="en-GB" sz="1440" b="1" dirty="0" err="1">
                <a:solidFill>
                  <a:srgbClr val="000000"/>
                </a:solidFill>
                <a:latin typeface="Consolas" pitchFamily="49" charset="0"/>
                <a:ea typeface="Times New Roman"/>
                <a:cs typeface="Consolas" pitchFamily="49" charset="0"/>
              </a:rPr>
              <a:t>sLocale</a:t>
            </a:r>
            <a:r>
              <a:rPr lang="en-GB" sz="1440" b="1" dirty="0">
                <a:solidFill>
                  <a:srgbClr val="000000"/>
                </a:solidFill>
                <a:latin typeface="Consolas" pitchFamily="49" charset="0"/>
                <a:ea typeface="Times New Roman"/>
                <a:cs typeface="Consolas" pitchFamily="49" charset="0"/>
              </a:rPr>
              <a:t>});</a:t>
            </a:r>
            <a:endParaRPr lang="en-GB" sz="1440" b="1" dirty="0">
              <a:solidFill>
                <a:srgbClr val="760A85"/>
              </a:solidFill>
              <a:latin typeface="Consolas" pitchFamily="49" charset="0"/>
              <a:ea typeface="Times New Roman"/>
              <a:cs typeface="Consolas" pitchFamily="49" charset="0"/>
            </a:endParaRPr>
          </a:p>
        </p:txBody>
      </p:sp>
      <p:sp>
        <p:nvSpPr>
          <p:cNvPr id="9" name="Rectangle 8"/>
          <p:cNvSpPr/>
          <p:nvPr/>
        </p:nvSpPr>
        <p:spPr>
          <a:xfrm>
            <a:off x="1157376" y="4682309"/>
            <a:ext cx="7700156" cy="316562"/>
          </a:xfrm>
          <a:prstGeom prst="rect">
            <a:avLst/>
          </a:prstGeom>
        </p:spPr>
        <p:txBody>
          <a:bodyPr wrap="square">
            <a:spAutoFit/>
          </a:bodyPr>
          <a:lstStyle/>
          <a:p>
            <a:pPr>
              <a:spcBef>
                <a:spcPts val="1458"/>
              </a:spcBef>
              <a:buClr>
                <a:srgbClr val="F0AB00"/>
              </a:buClr>
              <a:buSzPct val="80000"/>
              <a:defRPr/>
            </a:pPr>
            <a:r>
              <a:rPr lang="en-GB" sz="1457" dirty="0">
                <a:solidFill>
                  <a:srgbClr val="000000"/>
                </a:solidFill>
                <a:cs typeface="Consolas" pitchFamily="49" charset="0"/>
              </a:rPr>
              <a:t>And then access the texts in the resource bundle</a:t>
            </a:r>
          </a:p>
        </p:txBody>
      </p:sp>
      <p:sp>
        <p:nvSpPr>
          <p:cNvPr id="10" name="Rectangle 9"/>
          <p:cNvSpPr/>
          <p:nvPr/>
        </p:nvSpPr>
        <p:spPr>
          <a:xfrm>
            <a:off x="1785728" y="5259995"/>
            <a:ext cx="7342566" cy="313932"/>
          </a:xfrm>
          <a:prstGeom prst="rect">
            <a:avLst/>
          </a:prstGeom>
        </p:spPr>
        <p:txBody>
          <a:bodyPr wrap="square">
            <a:spAutoFit/>
          </a:bodyPr>
          <a:lstStyle/>
          <a:p>
            <a:pPr>
              <a:spcBef>
                <a:spcPts val="1458"/>
              </a:spcBef>
              <a:buClr>
                <a:srgbClr val="F0AB00"/>
              </a:buClr>
              <a:buSzPct val="80000"/>
              <a:defRPr/>
            </a:pPr>
            <a:r>
              <a:rPr lang="en-GB" sz="1440" b="1" dirty="0" err="1">
                <a:solidFill>
                  <a:srgbClr val="000000"/>
                </a:solidFill>
                <a:latin typeface="Consolas" pitchFamily="49" charset="0"/>
                <a:ea typeface="Times New Roman"/>
                <a:cs typeface="Consolas" pitchFamily="49" charset="0"/>
              </a:rPr>
              <a:t>var</a:t>
            </a:r>
            <a:r>
              <a:rPr lang="en-GB" sz="1440" b="1" dirty="0">
                <a:solidFill>
                  <a:srgbClr val="000000"/>
                </a:solidFill>
                <a:latin typeface="Consolas" pitchFamily="49" charset="0"/>
                <a:ea typeface="Times New Roman"/>
                <a:cs typeface="Consolas" pitchFamily="49" charset="0"/>
              </a:rPr>
              <a:t> </a:t>
            </a:r>
            <a:r>
              <a:rPr lang="en-GB" sz="1440" b="1" dirty="0" err="1">
                <a:solidFill>
                  <a:srgbClr val="000000"/>
                </a:solidFill>
                <a:latin typeface="Consolas" pitchFamily="49" charset="0"/>
                <a:ea typeface="Times New Roman"/>
                <a:cs typeface="Consolas" pitchFamily="49" charset="0"/>
              </a:rPr>
              <a:t>sText</a:t>
            </a:r>
            <a:r>
              <a:rPr lang="en-GB" sz="1440" b="1" dirty="0">
                <a:solidFill>
                  <a:srgbClr val="000000"/>
                </a:solidFill>
                <a:latin typeface="Consolas" pitchFamily="49" charset="0"/>
                <a:ea typeface="Times New Roman"/>
                <a:cs typeface="Consolas" pitchFamily="49" charset="0"/>
              </a:rPr>
              <a:t> = </a:t>
            </a:r>
            <a:r>
              <a:rPr lang="en-GB" sz="1440" b="1" dirty="0" err="1">
                <a:solidFill>
                  <a:srgbClr val="000000"/>
                </a:solidFill>
                <a:latin typeface="Consolas" pitchFamily="49" charset="0"/>
                <a:ea typeface="Times New Roman"/>
                <a:cs typeface="Consolas" pitchFamily="49" charset="0"/>
              </a:rPr>
              <a:t>oBundle.getText</a:t>
            </a:r>
            <a:r>
              <a:rPr lang="en-GB" sz="1440" b="1" dirty="0">
                <a:solidFill>
                  <a:srgbClr val="000000"/>
                </a:solidFill>
                <a:latin typeface="Consolas" pitchFamily="49" charset="0"/>
                <a:ea typeface="Times New Roman"/>
                <a:cs typeface="Consolas" pitchFamily="49" charset="0"/>
              </a:rPr>
              <a:t>(</a:t>
            </a:r>
            <a:r>
              <a:rPr lang="en-GB" sz="1440" b="1" dirty="0" err="1">
                <a:solidFill>
                  <a:srgbClr val="000000"/>
                </a:solidFill>
                <a:latin typeface="Consolas" pitchFamily="49" charset="0"/>
                <a:ea typeface="Times New Roman"/>
                <a:cs typeface="Consolas" pitchFamily="49" charset="0"/>
              </a:rPr>
              <a:t>sKey</a:t>
            </a:r>
            <a:r>
              <a:rPr lang="en-GB" sz="1440" b="1" dirty="0">
                <a:solidFill>
                  <a:srgbClr val="000000"/>
                </a:solidFill>
                <a:latin typeface="Consolas" pitchFamily="49" charset="0"/>
                <a:ea typeface="Times New Roman"/>
                <a:cs typeface="Consolas" pitchFamily="49" charset="0"/>
              </a:rPr>
              <a:t>);</a:t>
            </a:r>
          </a:p>
        </p:txBody>
      </p:sp>
      <p:sp>
        <p:nvSpPr>
          <p:cNvPr id="14" name="Rounded Rectangle 13">
            <a:hlinkClick r:id="rId5" action="ppaction://hlinksldjump" highlightClick="1"/>
          </p:cNvPr>
          <p:cNvSpPr/>
          <p:nvPr/>
        </p:nvSpPr>
        <p:spPr bwMode="gray">
          <a:xfrm>
            <a:off x="7516586" y="443381"/>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solidFill>
                  <a:srgbClr val="000000"/>
                </a:solidFill>
                <a:ea typeface="Arial Unicode MS" pitchFamily="34" charset="-128"/>
                <a:cs typeface="Arial Unicode MS" pitchFamily="34" charset="-128"/>
              </a:rPr>
              <a:t>Exercise</a:t>
            </a:r>
            <a:r>
              <a:rPr lang="de-DE" sz="1457" kern="0" dirty="0">
                <a:solidFill>
                  <a:srgbClr val="000000"/>
                </a:solidFill>
                <a:ea typeface="Arial Unicode MS" pitchFamily="34" charset="-128"/>
                <a:cs typeface="Arial Unicode MS" pitchFamily="34" charset="-128"/>
              </a:rPr>
              <a:t> 17</a:t>
            </a:r>
          </a:p>
        </p:txBody>
      </p:sp>
    </p:spTree>
    <p:extLst>
      <p:ext uri="{BB962C8B-B14F-4D97-AF65-F5344CB8AC3E}">
        <p14:creationId xmlns:p14="http://schemas.microsoft.com/office/powerpoint/2010/main" val="173148672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solidFill>
                  <a:schemeClr val="accent1"/>
                </a:solidFill>
              </a:rPr>
              <a:t>UI5 Release Plan</a:t>
            </a:r>
            <a:endParaRPr lang="en-US" sz="2879" dirty="0">
              <a:solidFill>
                <a:schemeClr val="accent1"/>
              </a:solidFill>
            </a:endParaRPr>
          </a:p>
        </p:txBody>
      </p:sp>
      <p:sp>
        <p:nvSpPr>
          <p:cNvPr id="3" name="Text Placeholder 2"/>
          <p:cNvSpPr>
            <a:spLocks noGrp="1"/>
          </p:cNvSpPr>
          <p:nvPr>
            <p:ph type="body" sz="quarter" idx="10"/>
          </p:nvPr>
        </p:nvSpPr>
        <p:spPr>
          <a:xfrm>
            <a:off x="345569" y="1454265"/>
            <a:ext cx="4793920" cy="2048765"/>
          </a:xfrm>
        </p:spPr>
        <p:txBody>
          <a:bodyPr/>
          <a:lstStyle/>
          <a:p>
            <a:pPr lvl="1"/>
            <a:r>
              <a:rPr lang="en-US" sz="1600" b="1" dirty="0"/>
              <a:t>Development track </a:t>
            </a:r>
          </a:p>
          <a:p>
            <a:pPr lvl="2"/>
            <a:r>
              <a:rPr lang="en-US" sz="1400" dirty="0"/>
              <a:t>I</a:t>
            </a:r>
            <a:r>
              <a:rPr lang="en-US" sz="1400" dirty="0" smtClean="0"/>
              <a:t>dentified </a:t>
            </a:r>
            <a:r>
              <a:rPr lang="en-US" sz="1400" dirty="0"/>
              <a:t>by a major and an odd minor version </a:t>
            </a:r>
            <a:r>
              <a:rPr lang="en-US" sz="1400" dirty="0" smtClean="0"/>
              <a:t>number, e.g. 1.5.1</a:t>
            </a:r>
            <a:endParaRPr lang="en-US" sz="1400" dirty="0"/>
          </a:p>
          <a:p>
            <a:pPr lvl="2"/>
            <a:r>
              <a:rPr lang="en-US" sz="1400" dirty="0"/>
              <a:t>The versions of this track are </a:t>
            </a:r>
            <a:r>
              <a:rPr lang="en-US" sz="1400" b="1" dirty="0"/>
              <a:t>released internally and are not meant </a:t>
            </a:r>
            <a:r>
              <a:rPr lang="en-US" sz="1400" b="1" dirty="0" smtClean="0"/>
              <a:t>to </a:t>
            </a:r>
            <a:r>
              <a:rPr lang="en-US" sz="1400" b="1" dirty="0"/>
              <a:t>be used in </a:t>
            </a:r>
            <a:r>
              <a:rPr lang="en-US" sz="1400" b="1" dirty="0" smtClean="0"/>
              <a:t>products shipped </a:t>
            </a:r>
            <a:r>
              <a:rPr lang="en-US" sz="1400" b="1" dirty="0"/>
              <a:t>to </a:t>
            </a:r>
            <a:r>
              <a:rPr lang="en-US" sz="1400" b="1" dirty="0" smtClean="0"/>
              <a:t>customers.</a:t>
            </a:r>
            <a:endParaRPr lang="en-US" sz="1400" dirty="0"/>
          </a:p>
          <a:p>
            <a:endParaRPr lang="en-US" dirty="0"/>
          </a:p>
        </p:txBody>
      </p:sp>
      <p:sp>
        <p:nvSpPr>
          <p:cNvPr id="4" name="Text Placeholder 3"/>
          <p:cNvSpPr>
            <a:spLocks noGrp="1"/>
          </p:cNvSpPr>
          <p:nvPr>
            <p:ph type="body" sz="quarter" idx="11"/>
          </p:nvPr>
        </p:nvSpPr>
        <p:spPr>
          <a:xfrm>
            <a:off x="345569" y="3400260"/>
            <a:ext cx="4664768" cy="2048765"/>
          </a:xfrm>
        </p:spPr>
        <p:txBody>
          <a:bodyPr/>
          <a:lstStyle/>
          <a:p>
            <a:pPr lvl="1"/>
            <a:r>
              <a:rPr lang="en-US" sz="1600" b="1" dirty="0" smtClean="0"/>
              <a:t>Release </a:t>
            </a:r>
            <a:r>
              <a:rPr lang="en-US" sz="1600" b="1" dirty="0"/>
              <a:t>track </a:t>
            </a:r>
          </a:p>
          <a:p>
            <a:pPr lvl="2"/>
            <a:r>
              <a:rPr lang="en-US" sz="1400" dirty="0" smtClean="0"/>
              <a:t>Identified </a:t>
            </a:r>
            <a:r>
              <a:rPr lang="en-US" sz="1400" dirty="0"/>
              <a:t>by a major and an even minor version </a:t>
            </a:r>
            <a:r>
              <a:rPr lang="en-US" sz="1400" dirty="0" smtClean="0"/>
              <a:t>number, e.g. 1.4.1</a:t>
            </a:r>
            <a:endParaRPr lang="en-US" sz="1400" dirty="0"/>
          </a:p>
          <a:p>
            <a:pPr lvl="2"/>
            <a:r>
              <a:rPr lang="en-US" sz="1400" dirty="0"/>
              <a:t>The versions of this track are released externally. </a:t>
            </a:r>
            <a:r>
              <a:rPr lang="en-US" sz="1400" b="1" dirty="0"/>
              <a:t>Only these versions are allowed to be used in </a:t>
            </a:r>
            <a:r>
              <a:rPr lang="en-US" sz="1400" b="1" dirty="0" smtClean="0"/>
              <a:t>production. </a:t>
            </a:r>
          </a:p>
          <a:p>
            <a:pPr lvl="2"/>
            <a:endParaRPr lang="en-US" sz="1400" b="1" dirty="0"/>
          </a:p>
          <a:p>
            <a:r>
              <a:rPr lang="en-US" altLang="zh-CN" b="1" dirty="0" smtClean="0">
                <a:hlinkClick r:id="rId2"/>
              </a:rPr>
              <a:t>SAPUI5 Versions Maintenance Status</a:t>
            </a: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8733" y="171786"/>
            <a:ext cx="2116700" cy="4233401"/>
          </a:xfrm>
          <a:prstGeom prst="rect">
            <a:avLst/>
          </a:prstGeom>
        </p:spPr>
      </p:pic>
      <p:pic>
        <p:nvPicPr>
          <p:cNvPr id="6" name="Picture 5"/>
          <p:cNvPicPr>
            <a:picLocks noChangeAspect="1"/>
          </p:cNvPicPr>
          <p:nvPr/>
        </p:nvPicPr>
        <p:blipFill>
          <a:blip r:embed="rId4"/>
          <a:stretch>
            <a:fillRect/>
          </a:stretch>
        </p:blipFill>
        <p:spPr>
          <a:xfrm>
            <a:off x="5139489" y="3266155"/>
            <a:ext cx="5445938" cy="2419746"/>
          </a:xfrm>
          <a:prstGeom prst="rect">
            <a:avLst/>
          </a:prstGeom>
        </p:spPr>
      </p:pic>
    </p:spTree>
    <p:extLst>
      <p:ext uri="{BB962C8B-B14F-4D97-AF65-F5344CB8AC3E}">
        <p14:creationId xmlns:p14="http://schemas.microsoft.com/office/powerpoint/2010/main" val="275827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8936" y="497081"/>
            <a:ext cx="8221605" cy="388800"/>
          </a:xfrm>
        </p:spPr>
        <p:txBody>
          <a:bodyPr/>
          <a:lstStyle/>
          <a:p>
            <a:r>
              <a:rPr lang="de-DE" sz="2699" dirty="0" err="1"/>
              <a:t>Exercise</a:t>
            </a:r>
            <a:r>
              <a:rPr lang="de-DE" sz="2699" dirty="0"/>
              <a:t> 17 – </a:t>
            </a:r>
            <a:r>
              <a:rPr lang="de-DE" sz="2699" dirty="0" err="1"/>
              <a:t>Localization</a:t>
            </a:r>
            <a:r>
              <a:rPr lang="de-DE" sz="2699" dirty="0"/>
              <a:t> /</a:t>
            </a:r>
            <a:r>
              <a:rPr lang="de-DE" sz="2699" dirty="0" err="1"/>
              <a:t>Resource</a:t>
            </a:r>
            <a:r>
              <a:rPr lang="de-DE" sz="2699" dirty="0"/>
              <a:t> Bundle</a:t>
            </a:r>
            <a:endParaRPr lang="en-US" sz="2699" dirty="0"/>
          </a:p>
        </p:txBody>
      </p:sp>
      <p:sp>
        <p:nvSpPr>
          <p:cNvPr id="4" name="Rounded Rectangle 3">
            <a:hlinkClick r:id="rId3" action="ppaction://hlinksldjump" highlightClick="1"/>
          </p:cNvPr>
          <p:cNvSpPr/>
          <p:nvPr/>
        </p:nvSpPr>
        <p:spPr bwMode="gray">
          <a:xfrm>
            <a:off x="7398202" y="4797721"/>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Solution</a:t>
            </a:r>
          </a:p>
        </p:txBody>
      </p:sp>
      <p:sp>
        <p:nvSpPr>
          <p:cNvPr id="5" name="Text Placeholder 2"/>
          <p:cNvSpPr txBox="1">
            <a:spLocks/>
          </p:cNvSpPr>
          <p:nvPr/>
        </p:nvSpPr>
        <p:spPr bwMode="gray">
          <a:xfrm>
            <a:off x="647364" y="1045758"/>
            <a:ext cx="7564748" cy="455585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8507" indent="-308507">
              <a:buClr>
                <a:srgbClr val="000000"/>
              </a:buClr>
              <a:buFont typeface="+mj-lt"/>
              <a:buAutoNum type="arabicPeriod"/>
            </a:pPr>
            <a:r>
              <a:rPr lang="de-DE" sz="1260" b="0" dirty="0">
                <a:solidFill>
                  <a:srgbClr val="000000"/>
                </a:solidFill>
              </a:rPr>
              <a:t>Create a </a:t>
            </a:r>
            <a:r>
              <a:rPr lang="de-DE" sz="1260" b="0" dirty="0" err="1">
                <a:solidFill>
                  <a:srgbClr val="000000"/>
                </a:solidFill>
              </a:rPr>
              <a:t>new</a:t>
            </a:r>
            <a:r>
              <a:rPr lang="de-DE" sz="1260" b="0" dirty="0">
                <a:solidFill>
                  <a:srgbClr val="000000"/>
                </a:solidFill>
              </a:rPr>
              <a:t> </a:t>
            </a:r>
            <a:r>
              <a:rPr lang="de-DE" sz="1260" b="0" dirty="0" err="1">
                <a:solidFill>
                  <a:srgbClr val="000000"/>
                </a:solidFill>
              </a:rPr>
              <a:t>folder</a:t>
            </a:r>
            <a:r>
              <a:rPr lang="de-DE" sz="1260" b="0" dirty="0">
                <a:solidFill>
                  <a:srgbClr val="000000"/>
                </a:solidFill>
              </a:rPr>
              <a:t> "i18n" in </a:t>
            </a:r>
            <a:r>
              <a:rPr lang="de-DE" sz="1260" b="0" dirty="0" err="1">
                <a:solidFill>
                  <a:srgbClr val="000000"/>
                </a:solidFill>
              </a:rPr>
              <a:t>the</a:t>
            </a:r>
            <a:r>
              <a:rPr lang="de-DE" sz="1260" b="0" dirty="0">
                <a:solidFill>
                  <a:srgbClr val="000000"/>
                </a:solidFill>
              </a:rPr>
              <a:t> </a:t>
            </a:r>
            <a:br>
              <a:rPr lang="de-DE" sz="1260" b="0" dirty="0">
                <a:solidFill>
                  <a:srgbClr val="000000"/>
                </a:solidFill>
              </a:rPr>
            </a:br>
            <a:r>
              <a:rPr lang="de-DE" sz="1260" b="0" dirty="0" err="1">
                <a:solidFill>
                  <a:srgbClr val="000000"/>
                </a:solidFill>
              </a:rPr>
              <a:t>WebContent</a:t>
            </a:r>
            <a:r>
              <a:rPr lang="de-DE" sz="1260" b="0" dirty="0">
                <a:solidFill>
                  <a:srgbClr val="000000"/>
                </a:solidFill>
              </a:rPr>
              <a:t> </a:t>
            </a:r>
            <a:r>
              <a:rPr lang="de-DE" sz="1260" b="0" dirty="0" err="1">
                <a:solidFill>
                  <a:srgbClr val="000000"/>
                </a:solidFill>
              </a:rPr>
              <a:t>folder</a:t>
            </a:r>
            <a:r>
              <a:rPr lang="de-DE" sz="1260" b="0" dirty="0">
                <a:solidFill>
                  <a:srgbClr val="000000"/>
                </a:solidFill>
              </a:rPr>
              <a:t> </a:t>
            </a:r>
            <a:r>
              <a:rPr lang="de-DE" sz="1260" b="0" dirty="0" err="1">
                <a:solidFill>
                  <a:srgbClr val="000000"/>
                </a:solidFill>
              </a:rPr>
              <a:t>of</a:t>
            </a:r>
            <a:r>
              <a:rPr lang="de-DE" sz="1260" b="0" dirty="0">
                <a:solidFill>
                  <a:srgbClr val="000000"/>
                </a:solidFill>
              </a:rPr>
              <a:t> </a:t>
            </a:r>
            <a:r>
              <a:rPr lang="de-DE" sz="1260" b="0" dirty="0" err="1">
                <a:solidFill>
                  <a:srgbClr val="000000"/>
                </a:solidFill>
              </a:rPr>
              <a:t>the</a:t>
            </a:r>
            <a:r>
              <a:rPr lang="de-DE" sz="1260" b="0" dirty="0">
                <a:solidFill>
                  <a:srgbClr val="000000"/>
                </a:solidFill>
              </a:rPr>
              <a:t> "Training" </a:t>
            </a:r>
            <a:r>
              <a:rPr lang="de-DE" sz="1260" b="0" dirty="0" err="1">
                <a:solidFill>
                  <a:srgbClr val="000000"/>
                </a:solidFill>
              </a:rPr>
              <a:t>project</a:t>
            </a:r>
            <a:endParaRPr lang="de-DE" sz="1260" b="0" dirty="0">
              <a:solidFill>
                <a:srgbClr val="000000"/>
              </a:solidFill>
            </a:endParaRPr>
          </a:p>
          <a:p>
            <a:pPr marL="308507" indent="-308507">
              <a:spcBef>
                <a:spcPts val="1080"/>
              </a:spcBef>
              <a:buClr>
                <a:srgbClr val="000000"/>
              </a:buClr>
              <a:buFont typeface="+mj-lt"/>
              <a:buAutoNum type="arabicPeriod"/>
            </a:pPr>
            <a:r>
              <a:rPr lang="de-DE" sz="1260" b="0" dirty="0">
                <a:solidFill>
                  <a:srgbClr val="000000"/>
                </a:solidFill>
              </a:rPr>
              <a:t>Add </a:t>
            </a:r>
            <a:r>
              <a:rPr lang="de-DE" sz="1260" b="0" dirty="0" err="1">
                <a:solidFill>
                  <a:srgbClr val="000000"/>
                </a:solidFill>
              </a:rPr>
              <a:t>three</a:t>
            </a:r>
            <a:r>
              <a:rPr lang="de-DE" sz="1260" b="0" dirty="0">
                <a:solidFill>
                  <a:srgbClr val="000000"/>
                </a:solidFill>
              </a:rPr>
              <a:t> </a:t>
            </a:r>
            <a:r>
              <a:rPr lang="de-DE" sz="1260" b="0" dirty="0" err="1">
                <a:solidFill>
                  <a:srgbClr val="000000"/>
                </a:solidFill>
              </a:rPr>
              <a:t>empty</a:t>
            </a:r>
            <a:r>
              <a:rPr lang="de-DE" sz="1260" b="0" dirty="0">
                <a:solidFill>
                  <a:srgbClr val="000000"/>
                </a:solidFill>
              </a:rPr>
              <a:t> </a:t>
            </a:r>
            <a:r>
              <a:rPr lang="de-DE" sz="1260" b="0" dirty="0" err="1">
                <a:solidFill>
                  <a:srgbClr val="000000"/>
                </a:solidFill>
              </a:rPr>
              <a:t>files</a:t>
            </a:r>
            <a:r>
              <a:rPr lang="de-DE" sz="1260" b="0" dirty="0">
                <a:solidFill>
                  <a:srgbClr val="000000"/>
                </a:solidFill>
              </a:rPr>
              <a:t> </a:t>
            </a:r>
            <a:r>
              <a:rPr lang="de-DE" sz="1260" b="0" dirty="0" err="1">
                <a:solidFill>
                  <a:srgbClr val="000000"/>
                </a:solidFill>
              </a:rPr>
              <a:t>to</a:t>
            </a:r>
            <a:r>
              <a:rPr lang="de-DE" sz="1260" b="0" dirty="0">
                <a:solidFill>
                  <a:srgbClr val="000000"/>
                </a:solidFill>
              </a:rPr>
              <a:t> </a:t>
            </a:r>
            <a:r>
              <a:rPr lang="de-DE" sz="1260" b="0" dirty="0" err="1">
                <a:solidFill>
                  <a:srgbClr val="000000"/>
                </a:solidFill>
              </a:rPr>
              <a:t>that</a:t>
            </a:r>
            <a:r>
              <a:rPr lang="de-DE" sz="1260" b="0" dirty="0">
                <a:solidFill>
                  <a:srgbClr val="000000"/>
                </a:solidFill>
              </a:rPr>
              <a:t> </a:t>
            </a:r>
            <a:r>
              <a:rPr lang="de-DE" sz="1260" b="0" dirty="0" err="1">
                <a:solidFill>
                  <a:srgbClr val="000000"/>
                </a:solidFill>
              </a:rPr>
              <a:t>folder</a:t>
            </a:r>
            <a:endParaRPr lang="de-DE" sz="1260" b="0" dirty="0">
              <a:solidFill>
                <a:srgbClr val="000000"/>
              </a:solidFill>
            </a:endParaRPr>
          </a:p>
          <a:p>
            <a:pPr marL="632399" lvl="3" indent="-308507">
              <a:buClr>
                <a:srgbClr val="F0AB00"/>
              </a:buClr>
              <a:buFont typeface="Arial" pitchFamily="34" charset="0"/>
              <a:buChar char="•"/>
            </a:pPr>
            <a:r>
              <a:rPr lang="de-DE" sz="1260" b="1" dirty="0">
                <a:solidFill>
                  <a:srgbClr val="0076CB"/>
                </a:solidFill>
                <a:latin typeface="Consolas" pitchFamily="49" charset="0"/>
                <a:cs typeface="Consolas" pitchFamily="49" charset="0"/>
              </a:rPr>
              <a:t>i18n.properties</a:t>
            </a:r>
          </a:p>
          <a:p>
            <a:pPr marL="632399" lvl="3" indent="-308507">
              <a:buClr>
                <a:srgbClr val="F0AB00"/>
              </a:buClr>
              <a:buFont typeface="Arial" pitchFamily="34" charset="0"/>
              <a:buChar char="•"/>
            </a:pPr>
            <a:r>
              <a:rPr lang="de-DE" sz="1260" b="1" dirty="0">
                <a:solidFill>
                  <a:srgbClr val="0076CB"/>
                </a:solidFill>
                <a:latin typeface="Consolas" pitchFamily="49" charset="0"/>
                <a:cs typeface="Consolas" pitchFamily="49" charset="0"/>
              </a:rPr>
              <a:t>i18n_de.properties</a:t>
            </a:r>
          </a:p>
          <a:p>
            <a:pPr marL="632399" lvl="3" indent="-308507">
              <a:buClr>
                <a:srgbClr val="F0AB00"/>
              </a:buClr>
              <a:buFont typeface="Arial" pitchFamily="34" charset="0"/>
              <a:buChar char="•"/>
            </a:pPr>
            <a:r>
              <a:rPr lang="de-DE" sz="1260" b="1" dirty="0">
                <a:solidFill>
                  <a:srgbClr val="0076CB"/>
                </a:solidFill>
                <a:latin typeface="Consolas" pitchFamily="49" charset="0"/>
                <a:cs typeface="Consolas" pitchFamily="49" charset="0"/>
              </a:rPr>
              <a:t>i18n_zh.properties</a:t>
            </a:r>
          </a:p>
          <a:p>
            <a:pPr marL="308507" indent="-308507">
              <a:spcBef>
                <a:spcPts val="1080"/>
              </a:spcBef>
              <a:buClr>
                <a:srgbClr val="000000"/>
              </a:buClr>
              <a:buFont typeface="+mj-lt"/>
              <a:buAutoNum type="arabicPeriod"/>
            </a:pPr>
            <a:r>
              <a:rPr lang="de-DE" sz="1260" b="0" dirty="0">
                <a:solidFill>
                  <a:srgbClr val="000000"/>
                </a:solidFill>
              </a:rPr>
              <a:t>Add a </a:t>
            </a:r>
            <a:r>
              <a:rPr lang="de-DE" sz="1260" b="0" dirty="0" err="1">
                <a:solidFill>
                  <a:srgbClr val="000000"/>
                </a:solidFill>
              </a:rPr>
              <a:t>property</a:t>
            </a:r>
            <a:r>
              <a:rPr lang="de-DE" sz="1260" b="0" dirty="0">
                <a:solidFill>
                  <a:srgbClr val="000000"/>
                </a:solidFill>
              </a:rPr>
              <a:t> </a:t>
            </a:r>
            <a:r>
              <a:rPr lang="de-DE" sz="1260" b="0" dirty="0" err="1">
                <a:solidFill>
                  <a:srgbClr val="000000"/>
                </a:solidFill>
              </a:rPr>
              <a:t>to</a:t>
            </a:r>
            <a:r>
              <a:rPr lang="de-DE" sz="1260" b="0" dirty="0">
                <a:solidFill>
                  <a:srgbClr val="000000"/>
                </a:solidFill>
              </a:rPr>
              <a:t> </a:t>
            </a:r>
            <a:r>
              <a:rPr lang="de-DE" sz="1260" b="0" dirty="0" err="1">
                <a:solidFill>
                  <a:srgbClr val="000000"/>
                </a:solidFill>
              </a:rPr>
              <a:t>each</a:t>
            </a:r>
            <a:r>
              <a:rPr lang="de-DE" sz="1260" b="0" dirty="0">
                <a:solidFill>
                  <a:srgbClr val="000000"/>
                </a:solidFill>
              </a:rPr>
              <a:t> i18n-file (</a:t>
            </a:r>
            <a:r>
              <a:rPr lang="de-DE" sz="1260" b="0" dirty="0" err="1">
                <a:solidFill>
                  <a:srgbClr val="000000"/>
                </a:solidFill>
              </a:rPr>
              <a:t>one</a:t>
            </a:r>
            <a:r>
              <a:rPr lang="de-DE" sz="1260" b="0" dirty="0">
                <a:solidFill>
                  <a:srgbClr val="000000"/>
                </a:solidFill>
              </a:rPr>
              <a:t> per </a:t>
            </a:r>
            <a:r>
              <a:rPr lang="de-DE" sz="1260" b="0" dirty="0" err="1">
                <a:solidFill>
                  <a:srgbClr val="000000"/>
                </a:solidFill>
              </a:rPr>
              <a:t>file</a:t>
            </a:r>
            <a:r>
              <a:rPr lang="de-DE" sz="1260" b="0" dirty="0">
                <a:solidFill>
                  <a:srgbClr val="000000"/>
                </a:solidFill>
              </a:rPr>
              <a:t>)</a:t>
            </a:r>
          </a:p>
          <a:p>
            <a:pPr marL="632399" lvl="3" indent="-308507">
              <a:buClr>
                <a:srgbClr val="F0AB00"/>
              </a:buClr>
              <a:buFont typeface="Arial" pitchFamily="34" charset="0"/>
              <a:buChar char="•"/>
            </a:pPr>
            <a:r>
              <a:rPr lang="de-DE" sz="1260" b="1" dirty="0" smtClean="0">
                <a:solidFill>
                  <a:srgbClr val="0076CB"/>
                </a:solidFill>
                <a:latin typeface="Consolas" pitchFamily="49" charset="0"/>
                <a:cs typeface="Consolas" pitchFamily="49" charset="0"/>
              </a:rPr>
              <a:t>M=Hello </a:t>
            </a:r>
            <a:r>
              <a:rPr lang="de-DE" sz="1260" b="1" dirty="0">
                <a:solidFill>
                  <a:srgbClr val="0076CB"/>
                </a:solidFill>
                <a:latin typeface="Consolas" pitchFamily="49" charset="0"/>
                <a:cs typeface="Consolas" pitchFamily="49" charset="0"/>
              </a:rPr>
              <a:t>World!</a:t>
            </a:r>
          </a:p>
          <a:p>
            <a:pPr marL="632399" lvl="3" indent="-308507">
              <a:buClr>
                <a:srgbClr val="F0AB00"/>
              </a:buClr>
              <a:buFont typeface="Arial" pitchFamily="34" charset="0"/>
              <a:buChar char="•"/>
            </a:pPr>
            <a:r>
              <a:rPr lang="de-DE" sz="1260" b="1" dirty="0">
                <a:solidFill>
                  <a:srgbClr val="0076CB"/>
                </a:solidFill>
                <a:latin typeface="Consolas" pitchFamily="49" charset="0"/>
                <a:cs typeface="Consolas" pitchFamily="49" charset="0"/>
              </a:rPr>
              <a:t>MSG_HELLO_WORLSG_HELLO_WORLDD=Hallo Welt!</a:t>
            </a:r>
          </a:p>
          <a:p>
            <a:pPr marL="632399" lvl="3" indent="-308507">
              <a:buClr>
                <a:srgbClr val="F0AB00"/>
              </a:buClr>
              <a:buFont typeface="Arial" pitchFamily="34" charset="0"/>
              <a:buChar char="•"/>
            </a:pPr>
            <a:r>
              <a:rPr lang="de-DE" sz="1260" b="1" dirty="0">
                <a:solidFill>
                  <a:srgbClr val="0076CB"/>
                </a:solidFill>
                <a:latin typeface="Consolas" pitchFamily="49" charset="0"/>
                <a:cs typeface="Consolas" pitchFamily="49" charset="0"/>
              </a:rPr>
              <a:t>MSG_HELLO_WORLD=\u60A8\u597D\u4E16\u754C </a:t>
            </a:r>
            <a:r>
              <a:rPr lang="de-DE" sz="1260" b="1" dirty="0">
                <a:solidFill>
                  <a:srgbClr val="CCCCCC"/>
                </a:solidFill>
                <a:latin typeface="Consolas" pitchFamily="49" charset="0"/>
                <a:cs typeface="Consolas" pitchFamily="49" charset="0"/>
              </a:rPr>
              <a:t>(ISO-8859-1 </a:t>
            </a:r>
            <a:r>
              <a:rPr lang="de-DE" sz="1260" b="1" dirty="0" err="1">
                <a:solidFill>
                  <a:srgbClr val="CCCCCC"/>
                </a:solidFill>
                <a:latin typeface="Consolas" pitchFamily="49" charset="0"/>
                <a:cs typeface="Consolas" pitchFamily="49" charset="0"/>
              </a:rPr>
              <a:t>encoding</a:t>
            </a:r>
            <a:r>
              <a:rPr lang="de-DE" sz="1260" b="1" dirty="0">
                <a:solidFill>
                  <a:srgbClr val="CCCCCC"/>
                </a:solidFill>
                <a:latin typeface="Consolas" pitchFamily="49" charset="0"/>
                <a:cs typeface="Consolas" pitchFamily="49" charset="0"/>
              </a:rPr>
              <a:t>!)</a:t>
            </a:r>
            <a:endParaRPr lang="en-US" sz="1260" b="1" dirty="0">
              <a:solidFill>
                <a:srgbClr val="CCCCCC"/>
              </a:solidFill>
              <a:latin typeface="Consolas" pitchFamily="49" charset="0"/>
              <a:cs typeface="Consolas" pitchFamily="49" charset="0"/>
            </a:endParaRPr>
          </a:p>
          <a:p>
            <a:pPr marL="308507" lvl="1" indent="-308507">
              <a:buClr>
                <a:srgbClr val="000000"/>
              </a:buClr>
              <a:buFont typeface="+mj-lt"/>
              <a:buAutoNum type="arabicPeriod" startAt="4"/>
            </a:pPr>
            <a:r>
              <a:rPr lang="de-DE" sz="1260" dirty="0">
                <a:solidFill>
                  <a:srgbClr val="000000"/>
                </a:solidFill>
                <a:cs typeface="Consolas" pitchFamily="49" charset="0"/>
              </a:rPr>
              <a:t>In </a:t>
            </a:r>
            <a:r>
              <a:rPr lang="de-DE" sz="1260" dirty="0" err="1">
                <a:solidFill>
                  <a:srgbClr val="000000"/>
                </a:solidFill>
                <a:cs typeface="Consolas" pitchFamily="49" charset="0"/>
              </a:rPr>
              <a:t>createContent</a:t>
            </a:r>
            <a:r>
              <a:rPr lang="de-DE" sz="1260" dirty="0">
                <a:solidFill>
                  <a:srgbClr val="000000"/>
                </a:solidFill>
                <a:cs typeface="Consolas" pitchFamily="49" charset="0"/>
              </a:rPr>
              <a:t>, </a:t>
            </a:r>
            <a:r>
              <a:rPr lang="de-DE" sz="1260" dirty="0" err="1">
                <a:solidFill>
                  <a:srgbClr val="000000"/>
                </a:solidFill>
                <a:cs typeface="Consolas" pitchFamily="49" charset="0"/>
              </a:rPr>
              <a:t>use</a:t>
            </a:r>
            <a:r>
              <a:rPr lang="de-DE" sz="1260" dirty="0">
                <a:solidFill>
                  <a:srgbClr val="000000"/>
                </a:solidFill>
                <a:cs typeface="Consolas" pitchFamily="49" charset="0"/>
              </a:rPr>
              <a:t> </a:t>
            </a:r>
            <a:r>
              <a:rPr lang="de-DE" sz="1260" dirty="0" err="1">
                <a:solidFill>
                  <a:srgbClr val="000000"/>
                </a:solidFill>
                <a:cs typeface="Consolas" pitchFamily="49" charset="0"/>
              </a:rPr>
              <a:t>the</a:t>
            </a:r>
            <a:r>
              <a:rPr lang="de-DE" sz="1260" dirty="0">
                <a:solidFill>
                  <a:srgbClr val="000000"/>
                </a:solidFill>
                <a:cs typeface="Consolas" pitchFamily="49" charset="0"/>
              </a:rPr>
              <a:t> </a:t>
            </a:r>
            <a:r>
              <a:rPr lang="de-DE" sz="1260" dirty="0" err="1">
                <a:solidFill>
                  <a:srgbClr val="000000"/>
                </a:solidFill>
                <a:cs typeface="Consolas" pitchFamily="49" charset="0"/>
              </a:rPr>
              <a:t>resource</a:t>
            </a:r>
            <a:r>
              <a:rPr lang="de-DE" sz="1260" dirty="0">
                <a:solidFill>
                  <a:srgbClr val="000000"/>
                </a:solidFill>
                <a:cs typeface="Consolas" pitchFamily="49" charset="0"/>
              </a:rPr>
              <a:t> </a:t>
            </a:r>
            <a:r>
              <a:rPr lang="de-DE" sz="1260" dirty="0" err="1">
                <a:solidFill>
                  <a:srgbClr val="000000"/>
                </a:solidFill>
                <a:cs typeface="Consolas" pitchFamily="49" charset="0"/>
              </a:rPr>
              <a:t>bundle</a:t>
            </a:r>
            <a:r>
              <a:rPr lang="de-DE" sz="1260" dirty="0">
                <a:solidFill>
                  <a:srgbClr val="000000"/>
                </a:solidFill>
                <a:cs typeface="Consolas" pitchFamily="49" charset="0"/>
              </a:rPr>
              <a:t> </a:t>
            </a:r>
            <a:r>
              <a:rPr lang="de-DE" sz="1260" dirty="0" err="1">
                <a:solidFill>
                  <a:srgbClr val="000000"/>
                </a:solidFill>
                <a:cs typeface="Consolas" pitchFamily="49" charset="0"/>
              </a:rPr>
              <a:t>to</a:t>
            </a:r>
            <a:r>
              <a:rPr lang="de-DE" sz="1260" dirty="0">
                <a:solidFill>
                  <a:srgbClr val="000000"/>
                </a:solidFill>
                <a:cs typeface="Consolas" pitchFamily="49" charset="0"/>
              </a:rPr>
              <a:t> </a:t>
            </a:r>
            <a:r>
              <a:rPr lang="de-DE" sz="1260" dirty="0" err="1">
                <a:solidFill>
                  <a:srgbClr val="000000"/>
                </a:solidFill>
                <a:cs typeface="Consolas" pitchFamily="49" charset="0"/>
              </a:rPr>
              <a:t>init</a:t>
            </a:r>
            <a:r>
              <a:rPr lang="de-DE" sz="1260" dirty="0">
                <a:solidFill>
                  <a:srgbClr val="000000"/>
                </a:solidFill>
                <a:cs typeface="Consolas" pitchFamily="49" charset="0"/>
              </a:rPr>
              <a:t> </a:t>
            </a:r>
            <a:r>
              <a:rPr lang="de-DE" sz="1260" dirty="0" err="1">
                <a:solidFill>
                  <a:srgbClr val="000000"/>
                </a:solidFill>
                <a:cs typeface="Consolas" pitchFamily="49" charset="0"/>
              </a:rPr>
              <a:t>localization</a:t>
            </a:r>
            <a:endParaRPr lang="de-DE" sz="1260" dirty="0">
              <a:solidFill>
                <a:srgbClr val="000000"/>
              </a:solidFill>
              <a:cs typeface="Consolas" pitchFamily="49" charset="0"/>
            </a:endParaRPr>
          </a:p>
          <a:p>
            <a:pPr marL="668432" lvl="2" indent="-257089">
              <a:spcBef>
                <a:spcPts val="540"/>
              </a:spcBef>
              <a:buClr>
                <a:srgbClr val="F0AB00"/>
              </a:buClr>
              <a:buFont typeface="Arial" pitchFamily="34" charset="0"/>
              <a:buChar char="•"/>
            </a:pPr>
            <a:r>
              <a:rPr lang="de-DE" sz="1260" b="1" dirty="0" err="1">
                <a:solidFill>
                  <a:srgbClr val="000000"/>
                </a:solidFill>
                <a:latin typeface="Consolas" pitchFamily="49" charset="0"/>
                <a:cs typeface="Consolas" pitchFamily="49" charset="0"/>
              </a:rPr>
              <a:t>var</a:t>
            </a:r>
            <a:r>
              <a:rPr lang="de-DE" sz="1260" b="1" dirty="0">
                <a:solidFill>
                  <a:srgbClr val="000000"/>
                </a:solidFill>
                <a:latin typeface="Consolas" pitchFamily="49" charset="0"/>
                <a:cs typeface="Consolas" pitchFamily="49" charset="0"/>
              </a:rPr>
              <a:t> </a:t>
            </a:r>
            <a:r>
              <a:rPr lang="de-DE" sz="1260" b="1" dirty="0" err="1">
                <a:solidFill>
                  <a:srgbClr val="000000"/>
                </a:solidFill>
                <a:latin typeface="Consolas" pitchFamily="49" charset="0"/>
                <a:cs typeface="Consolas" pitchFamily="49" charset="0"/>
              </a:rPr>
              <a:t>oBundle</a:t>
            </a:r>
            <a:r>
              <a:rPr lang="de-DE" sz="1260" b="1" dirty="0">
                <a:solidFill>
                  <a:srgbClr val="000000"/>
                </a:solidFill>
                <a:latin typeface="Consolas" pitchFamily="49" charset="0"/>
                <a:cs typeface="Consolas" pitchFamily="49" charset="0"/>
              </a:rPr>
              <a:t> = </a:t>
            </a:r>
            <a:r>
              <a:rPr lang="de-DE" sz="1260" b="1" dirty="0" err="1">
                <a:solidFill>
                  <a:srgbClr val="000000"/>
                </a:solidFill>
                <a:latin typeface="Consolas" pitchFamily="49" charset="0"/>
                <a:cs typeface="Consolas" pitchFamily="49" charset="0"/>
              </a:rPr>
              <a:t>jQuery.sap.resources</a:t>
            </a:r>
            <a:r>
              <a:rPr lang="de-DE" sz="1260" b="1" dirty="0">
                <a:solidFill>
                  <a:srgbClr val="000000"/>
                </a:solidFill>
                <a:latin typeface="Consolas" pitchFamily="49" charset="0"/>
                <a:cs typeface="Consolas" pitchFamily="49" charset="0"/>
              </a:rPr>
              <a:t>({</a:t>
            </a:r>
            <a:br>
              <a:rPr lang="de-DE" sz="1260" b="1" dirty="0">
                <a:solidFill>
                  <a:srgbClr val="000000"/>
                </a:solidFill>
                <a:latin typeface="Consolas" pitchFamily="49" charset="0"/>
                <a:cs typeface="Consolas" pitchFamily="49" charset="0"/>
              </a:rPr>
            </a:br>
            <a:r>
              <a:rPr lang="de-DE" sz="1260" b="1" dirty="0">
                <a:solidFill>
                  <a:srgbClr val="000000"/>
                </a:solidFill>
                <a:latin typeface="Consolas" pitchFamily="49" charset="0"/>
                <a:cs typeface="Consolas" pitchFamily="49" charset="0"/>
              </a:rPr>
              <a:t>	</a:t>
            </a:r>
            <a:r>
              <a:rPr lang="de-DE" sz="1260" b="1" dirty="0" err="1">
                <a:solidFill>
                  <a:srgbClr val="000000"/>
                </a:solidFill>
                <a:latin typeface="Consolas" pitchFamily="49" charset="0"/>
                <a:cs typeface="Consolas" pitchFamily="49" charset="0"/>
              </a:rPr>
              <a:t>url</a:t>
            </a:r>
            <a:r>
              <a:rPr lang="de-DE" sz="1260" b="1" dirty="0">
                <a:solidFill>
                  <a:srgbClr val="000000"/>
                </a:solidFill>
                <a:latin typeface="Consolas" pitchFamily="49" charset="0"/>
                <a:cs typeface="Consolas" pitchFamily="49" charset="0"/>
              </a:rPr>
              <a:t> : </a:t>
            </a:r>
            <a:r>
              <a:rPr lang="de-DE" sz="1260" b="1" dirty="0">
                <a:solidFill>
                  <a:srgbClr val="0076CB"/>
                </a:solidFill>
                <a:latin typeface="Consolas" pitchFamily="49" charset="0"/>
                <a:cs typeface="Consolas" pitchFamily="49" charset="0"/>
              </a:rPr>
              <a:t>"i18n/i18n.properties"</a:t>
            </a:r>
            <a:r>
              <a:rPr lang="de-DE" sz="1260" b="1" dirty="0">
                <a:solidFill>
                  <a:srgbClr val="000000"/>
                </a:solidFill>
                <a:latin typeface="Consolas" pitchFamily="49" charset="0"/>
                <a:cs typeface="Consolas" pitchFamily="49" charset="0"/>
              </a:rPr>
              <a:t>,</a:t>
            </a:r>
            <a:br>
              <a:rPr lang="de-DE" sz="1260" b="1" dirty="0">
                <a:solidFill>
                  <a:srgbClr val="000000"/>
                </a:solidFill>
                <a:latin typeface="Consolas" pitchFamily="49" charset="0"/>
                <a:cs typeface="Consolas" pitchFamily="49" charset="0"/>
              </a:rPr>
            </a:br>
            <a:r>
              <a:rPr lang="de-DE" sz="1260" b="1" dirty="0">
                <a:solidFill>
                  <a:srgbClr val="000000"/>
                </a:solidFill>
                <a:latin typeface="Consolas" pitchFamily="49" charset="0"/>
                <a:cs typeface="Consolas" pitchFamily="49" charset="0"/>
              </a:rPr>
              <a:t>	</a:t>
            </a:r>
            <a:r>
              <a:rPr lang="de-DE" sz="1260" b="1" dirty="0" err="1">
                <a:solidFill>
                  <a:srgbClr val="000000"/>
                </a:solidFill>
                <a:latin typeface="Consolas" pitchFamily="49" charset="0"/>
                <a:cs typeface="Consolas" pitchFamily="49" charset="0"/>
              </a:rPr>
              <a:t>locale</a:t>
            </a:r>
            <a:r>
              <a:rPr lang="de-DE" sz="1260" b="1" dirty="0">
                <a:solidFill>
                  <a:srgbClr val="000000"/>
                </a:solidFill>
                <a:latin typeface="Consolas" pitchFamily="49" charset="0"/>
                <a:cs typeface="Consolas" pitchFamily="49" charset="0"/>
              </a:rPr>
              <a:t>: </a:t>
            </a:r>
            <a:r>
              <a:rPr lang="de-DE" sz="1260" b="1" dirty="0" err="1">
                <a:solidFill>
                  <a:srgbClr val="000000"/>
                </a:solidFill>
                <a:latin typeface="Consolas" pitchFamily="49" charset="0"/>
                <a:cs typeface="Consolas" pitchFamily="49" charset="0"/>
              </a:rPr>
              <a:t>sap.ui.getCore</a:t>
            </a:r>
            <a:r>
              <a:rPr lang="de-DE" sz="1260" b="1" dirty="0">
                <a:solidFill>
                  <a:srgbClr val="000000"/>
                </a:solidFill>
                <a:latin typeface="Consolas" pitchFamily="49" charset="0"/>
                <a:cs typeface="Consolas" pitchFamily="49" charset="0"/>
              </a:rPr>
              <a:t>().</a:t>
            </a:r>
            <a:r>
              <a:rPr lang="de-DE" sz="1260" b="1" dirty="0" err="1">
                <a:solidFill>
                  <a:srgbClr val="000000"/>
                </a:solidFill>
                <a:latin typeface="Consolas" pitchFamily="49" charset="0"/>
                <a:cs typeface="Consolas" pitchFamily="49" charset="0"/>
              </a:rPr>
              <a:t>getConfiguration</a:t>
            </a:r>
            <a:r>
              <a:rPr lang="de-DE" sz="1260" b="1" dirty="0">
                <a:solidFill>
                  <a:srgbClr val="000000"/>
                </a:solidFill>
                <a:latin typeface="Consolas" pitchFamily="49" charset="0"/>
                <a:cs typeface="Consolas" pitchFamily="49" charset="0"/>
              </a:rPr>
              <a:t>().</a:t>
            </a:r>
            <a:r>
              <a:rPr lang="de-DE" sz="1260" b="1" dirty="0" err="1">
                <a:solidFill>
                  <a:srgbClr val="000000"/>
                </a:solidFill>
                <a:latin typeface="Consolas" pitchFamily="49" charset="0"/>
                <a:cs typeface="Consolas" pitchFamily="49" charset="0"/>
              </a:rPr>
              <a:t>getLanguage</a:t>
            </a:r>
            <a:r>
              <a:rPr lang="de-DE" sz="1260" b="1" dirty="0">
                <a:solidFill>
                  <a:srgbClr val="000000"/>
                </a:solidFill>
                <a:latin typeface="Consolas" pitchFamily="49" charset="0"/>
                <a:cs typeface="Consolas" pitchFamily="49" charset="0"/>
              </a:rPr>
              <a:t>() });</a:t>
            </a:r>
          </a:p>
          <a:p>
            <a:pPr marL="308507" lvl="1" indent="-308507">
              <a:spcBef>
                <a:spcPts val="1080"/>
              </a:spcBef>
              <a:buClr>
                <a:srgbClr val="000000"/>
              </a:buClr>
              <a:buFont typeface="+mj-lt"/>
              <a:buAutoNum type="arabicPeriod" startAt="4"/>
            </a:pPr>
            <a:r>
              <a:rPr lang="de-DE" sz="1260" dirty="0">
                <a:solidFill>
                  <a:srgbClr val="000000"/>
                </a:solidFill>
                <a:cs typeface="Consolas" pitchFamily="49" charset="0"/>
              </a:rPr>
              <a:t>Change </a:t>
            </a:r>
            <a:r>
              <a:rPr lang="de-DE" sz="1260" dirty="0" err="1">
                <a:solidFill>
                  <a:srgbClr val="000000"/>
                </a:solidFill>
                <a:cs typeface="Consolas" pitchFamily="49" charset="0"/>
              </a:rPr>
              <a:t>the</a:t>
            </a:r>
            <a:r>
              <a:rPr lang="de-DE" sz="1260" dirty="0">
                <a:solidFill>
                  <a:srgbClr val="000000"/>
                </a:solidFill>
                <a:cs typeface="Consolas" pitchFamily="49" charset="0"/>
              </a:rPr>
              <a:t> </a:t>
            </a:r>
            <a:r>
              <a:rPr lang="de-DE" sz="1260" dirty="0" err="1">
                <a:solidFill>
                  <a:srgbClr val="000000"/>
                </a:solidFill>
                <a:cs typeface="Consolas" pitchFamily="49" charset="0"/>
              </a:rPr>
              <a:t>text</a:t>
            </a:r>
            <a:r>
              <a:rPr lang="de-DE" sz="1260" dirty="0">
                <a:solidFill>
                  <a:srgbClr val="000000"/>
                </a:solidFill>
                <a:cs typeface="Consolas" pitchFamily="49" charset="0"/>
              </a:rPr>
              <a:t> </a:t>
            </a:r>
            <a:r>
              <a:rPr lang="de-DE" sz="1260" dirty="0" err="1">
                <a:solidFill>
                  <a:srgbClr val="000000"/>
                </a:solidFill>
                <a:cs typeface="Consolas" pitchFamily="49" charset="0"/>
              </a:rPr>
              <a:t>property</a:t>
            </a:r>
            <a:r>
              <a:rPr lang="de-DE" sz="1260" dirty="0">
                <a:solidFill>
                  <a:srgbClr val="000000"/>
                </a:solidFill>
                <a:cs typeface="Consolas" pitchFamily="49" charset="0"/>
              </a:rPr>
              <a:t> </a:t>
            </a:r>
            <a:r>
              <a:rPr lang="de-DE" sz="1260" dirty="0" err="1">
                <a:solidFill>
                  <a:srgbClr val="000000"/>
                </a:solidFill>
                <a:cs typeface="Consolas" pitchFamily="49" charset="0"/>
              </a:rPr>
              <a:t>of</a:t>
            </a:r>
            <a:r>
              <a:rPr lang="de-DE" sz="1260" dirty="0">
                <a:solidFill>
                  <a:srgbClr val="000000"/>
                </a:solidFill>
                <a:cs typeface="Consolas" pitchFamily="49" charset="0"/>
              </a:rPr>
              <a:t> </a:t>
            </a:r>
            <a:r>
              <a:rPr lang="de-DE" sz="1260" dirty="0" err="1">
                <a:solidFill>
                  <a:srgbClr val="000000"/>
                </a:solidFill>
                <a:cs typeface="Consolas" pitchFamily="49" charset="0"/>
              </a:rPr>
              <a:t>the</a:t>
            </a:r>
            <a:r>
              <a:rPr lang="de-DE" sz="1260" dirty="0">
                <a:solidFill>
                  <a:srgbClr val="000000"/>
                </a:solidFill>
                <a:cs typeface="Consolas" pitchFamily="49" charset="0"/>
              </a:rPr>
              <a:t> Button </a:t>
            </a:r>
            <a:r>
              <a:rPr lang="de-DE" sz="1260" dirty="0" err="1">
                <a:solidFill>
                  <a:srgbClr val="000000"/>
                </a:solidFill>
                <a:cs typeface="Consolas" pitchFamily="49" charset="0"/>
              </a:rPr>
              <a:t>to</a:t>
            </a:r>
            <a:r>
              <a:rPr lang="de-DE" sz="1260" dirty="0">
                <a:solidFill>
                  <a:srgbClr val="000000"/>
                </a:solidFill>
                <a:cs typeface="Consolas" pitchFamily="49" charset="0"/>
              </a:rPr>
              <a:t> </a:t>
            </a:r>
            <a:r>
              <a:rPr lang="de-DE" sz="1260" dirty="0" err="1">
                <a:solidFill>
                  <a:srgbClr val="000000"/>
                </a:solidFill>
                <a:cs typeface="Consolas" pitchFamily="49" charset="0"/>
              </a:rPr>
              <a:t>make</a:t>
            </a:r>
            <a:r>
              <a:rPr lang="de-DE" sz="1260" dirty="0">
                <a:solidFill>
                  <a:srgbClr val="000000"/>
                </a:solidFill>
                <a:cs typeface="Consolas" pitchFamily="49" charset="0"/>
              </a:rPr>
              <a:t> </a:t>
            </a:r>
            <a:r>
              <a:rPr lang="de-DE" sz="1260" dirty="0" err="1">
                <a:solidFill>
                  <a:srgbClr val="000000"/>
                </a:solidFill>
                <a:cs typeface="Consolas" pitchFamily="49" charset="0"/>
              </a:rPr>
              <a:t>use</a:t>
            </a:r>
            <a:r>
              <a:rPr lang="de-DE" sz="1260" dirty="0">
                <a:solidFill>
                  <a:srgbClr val="000000"/>
                </a:solidFill>
                <a:cs typeface="Consolas" pitchFamily="49" charset="0"/>
              </a:rPr>
              <a:t> </a:t>
            </a:r>
            <a:r>
              <a:rPr lang="de-DE" sz="1260" dirty="0" err="1">
                <a:solidFill>
                  <a:srgbClr val="000000"/>
                </a:solidFill>
                <a:cs typeface="Consolas" pitchFamily="49" charset="0"/>
              </a:rPr>
              <a:t>of</a:t>
            </a:r>
            <a:r>
              <a:rPr lang="de-DE" sz="1260" dirty="0">
                <a:solidFill>
                  <a:srgbClr val="000000"/>
                </a:solidFill>
                <a:cs typeface="Consolas" pitchFamily="49" charset="0"/>
              </a:rPr>
              <a:t> </a:t>
            </a:r>
            <a:r>
              <a:rPr lang="de-DE" sz="1260" dirty="0" err="1">
                <a:solidFill>
                  <a:srgbClr val="000000"/>
                </a:solidFill>
                <a:cs typeface="Consolas" pitchFamily="49" charset="0"/>
              </a:rPr>
              <a:t>localization</a:t>
            </a:r>
            <a:r>
              <a:rPr lang="de-DE" sz="1260" dirty="0">
                <a:solidFill>
                  <a:srgbClr val="000000"/>
                </a:solidFill>
                <a:cs typeface="Consolas" pitchFamily="49" charset="0"/>
              </a:rPr>
              <a:t>:</a:t>
            </a:r>
          </a:p>
          <a:p>
            <a:pPr marL="719850" lvl="2" indent="-308507">
              <a:spcBef>
                <a:spcPts val="540"/>
              </a:spcBef>
              <a:buClr>
                <a:srgbClr val="F0AB00"/>
              </a:buClr>
              <a:buFont typeface="Arial" pitchFamily="34" charset="0"/>
              <a:buChar char="•"/>
            </a:pPr>
            <a:r>
              <a:rPr lang="en-US" sz="1260" b="1" dirty="0">
                <a:solidFill>
                  <a:srgbClr val="000000"/>
                </a:solidFill>
                <a:latin typeface="Consolas" pitchFamily="49" charset="0"/>
                <a:cs typeface="Consolas" pitchFamily="49" charset="0"/>
              </a:rPr>
              <a:t>text: </a:t>
            </a:r>
            <a:r>
              <a:rPr lang="en-US" sz="1260" b="1" dirty="0" err="1">
                <a:solidFill>
                  <a:srgbClr val="000000"/>
                </a:solidFill>
                <a:latin typeface="Consolas" pitchFamily="49" charset="0"/>
                <a:cs typeface="Consolas" pitchFamily="49" charset="0"/>
              </a:rPr>
              <a:t>oBundle.getText</a:t>
            </a:r>
            <a:r>
              <a:rPr lang="en-US" sz="1260" b="1" dirty="0">
                <a:solidFill>
                  <a:srgbClr val="000000"/>
                </a:solidFill>
                <a:latin typeface="Consolas" pitchFamily="49" charset="0"/>
                <a:cs typeface="Consolas" pitchFamily="49" charset="0"/>
              </a:rPr>
              <a:t>(</a:t>
            </a:r>
            <a:r>
              <a:rPr lang="en-US" sz="1260" b="1" dirty="0">
                <a:solidFill>
                  <a:srgbClr val="0076CB"/>
                </a:solidFill>
                <a:latin typeface="Consolas" pitchFamily="49" charset="0"/>
                <a:cs typeface="Consolas" pitchFamily="49" charset="0"/>
              </a:rPr>
              <a:t>"MSG_HELLO_WORLD"</a:t>
            </a:r>
            <a:r>
              <a:rPr lang="en-US" sz="1260" b="1" dirty="0">
                <a:solidFill>
                  <a:srgbClr val="000000"/>
                </a:solidFill>
                <a:latin typeface="Consolas" pitchFamily="49" charset="0"/>
                <a:cs typeface="Consolas" pitchFamily="49" charset="0"/>
              </a:rPr>
              <a:t>)</a:t>
            </a:r>
            <a:endParaRPr lang="de-DE" sz="1260" b="1" dirty="0">
              <a:solidFill>
                <a:srgbClr val="000000"/>
              </a:solidFill>
              <a:latin typeface="Consolas" pitchFamily="49" charset="0"/>
              <a:cs typeface="Consolas" pitchFamily="49" charset="0"/>
            </a:endParaRPr>
          </a:p>
          <a:p>
            <a:pPr marL="308507" indent="-308507">
              <a:spcBef>
                <a:spcPts val="1080"/>
              </a:spcBef>
              <a:buClr>
                <a:srgbClr val="000000"/>
              </a:buClr>
              <a:buFont typeface="+mj-lt"/>
              <a:buAutoNum type="arabicPeriod" startAt="6"/>
            </a:pPr>
            <a:r>
              <a:rPr lang="de-DE" sz="1260" b="0" dirty="0">
                <a:solidFill>
                  <a:srgbClr val="000000"/>
                </a:solidFill>
              </a:rPr>
              <a:t>Test </a:t>
            </a:r>
            <a:r>
              <a:rPr lang="de-DE" sz="1260" b="0" dirty="0" err="1">
                <a:solidFill>
                  <a:srgbClr val="000000"/>
                </a:solidFill>
              </a:rPr>
              <a:t>your</a:t>
            </a:r>
            <a:r>
              <a:rPr lang="de-DE" sz="1260" b="0" dirty="0">
                <a:solidFill>
                  <a:srgbClr val="000000"/>
                </a:solidFill>
              </a:rPr>
              <a:t> </a:t>
            </a:r>
            <a:r>
              <a:rPr lang="de-DE" sz="1260" b="0" dirty="0" err="1">
                <a:solidFill>
                  <a:srgbClr val="000000"/>
                </a:solidFill>
              </a:rPr>
              <a:t>page</a:t>
            </a:r>
            <a:r>
              <a:rPr lang="de-DE" sz="1260" b="0" dirty="0">
                <a:solidFill>
                  <a:srgbClr val="000000"/>
                </a:solidFill>
              </a:rPr>
              <a:t> </a:t>
            </a:r>
            <a:r>
              <a:rPr lang="de-DE" sz="1260" b="0" dirty="0" err="1">
                <a:solidFill>
                  <a:srgbClr val="000000"/>
                </a:solidFill>
              </a:rPr>
              <a:t>with</a:t>
            </a:r>
            <a:r>
              <a:rPr lang="de-DE" sz="1260" b="0" dirty="0">
                <a:solidFill>
                  <a:srgbClr val="000000"/>
                </a:solidFill>
              </a:rPr>
              <a:t> </a:t>
            </a:r>
            <a:r>
              <a:rPr lang="de-DE" sz="1260" b="0" dirty="0" err="1">
                <a:solidFill>
                  <a:srgbClr val="000000"/>
                </a:solidFill>
              </a:rPr>
              <a:t>appended</a:t>
            </a:r>
            <a:r>
              <a:rPr lang="de-DE" sz="1260" b="0" dirty="0">
                <a:solidFill>
                  <a:srgbClr val="000000"/>
                </a:solidFill>
              </a:rPr>
              <a:t> URL </a:t>
            </a:r>
            <a:r>
              <a:rPr lang="de-DE" sz="1260" b="0" dirty="0" err="1">
                <a:solidFill>
                  <a:srgbClr val="000000"/>
                </a:solidFill>
              </a:rPr>
              <a:t>parameter</a:t>
            </a:r>
            <a:r>
              <a:rPr lang="de-DE" sz="1260" b="0" dirty="0">
                <a:solidFill>
                  <a:srgbClr val="000000"/>
                </a:solidFill>
              </a:rPr>
              <a:t>, </a:t>
            </a:r>
            <a:br>
              <a:rPr lang="de-DE" sz="1260" b="0" dirty="0">
                <a:solidFill>
                  <a:srgbClr val="000000"/>
                </a:solidFill>
              </a:rPr>
            </a:br>
            <a:r>
              <a:rPr lang="de-DE" sz="1260" b="0" dirty="0">
                <a:solidFill>
                  <a:srgbClr val="000000"/>
                </a:solidFill>
              </a:rPr>
              <a:t>e.g.:  </a:t>
            </a:r>
            <a:r>
              <a:rPr lang="de-DE" sz="1260" dirty="0">
                <a:solidFill>
                  <a:srgbClr val="0076CB"/>
                </a:solidFill>
                <a:latin typeface="Consolas" pitchFamily="49" charset="0"/>
                <a:cs typeface="Consolas" pitchFamily="49" charset="0"/>
              </a:rPr>
              <a:t>?</a:t>
            </a:r>
            <a:r>
              <a:rPr lang="de-DE" sz="1260" dirty="0" err="1">
                <a:solidFill>
                  <a:srgbClr val="0076CB"/>
                </a:solidFill>
                <a:latin typeface="Consolas" pitchFamily="49" charset="0"/>
                <a:cs typeface="Consolas" pitchFamily="49" charset="0"/>
              </a:rPr>
              <a:t>sap-ui-language</a:t>
            </a:r>
            <a:r>
              <a:rPr lang="de-DE" sz="1260" dirty="0">
                <a:solidFill>
                  <a:srgbClr val="0076CB"/>
                </a:solidFill>
                <a:latin typeface="Consolas" pitchFamily="49" charset="0"/>
                <a:cs typeface="Consolas" pitchFamily="49" charset="0"/>
              </a:rPr>
              <a:t>=</a:t>
            </a:r>
            <a:r>
              <a:rPr lang="de-DE" sz="1260" dirty="0" err="1">
                <a:solidFill>
                  <a:srgbClr val="0076CB"/>
                </a:solidFill>
                <a:latin typeface="Consolas" pitchFamily="49" charset="0"/>
                <a:cs typeface="Consolas" pitchFamily="49" charset="0"/>
              </a:rPr>
              <a:t>zh</a:t>
            </a:r>
            <a:endParaRPr lang="de-DE" sz="1260" dirty="0">
              <a:solidFill>
                <a:srgbClr val="0076CB"/>
              </a:solidFill>
              <a:latin typeface="Consolas" pitchFamily="49" charset="0"/>
              <a:cs typeface="Consolas" pitchFamily="49" charset="0"/>
            </a:endParaRPr>
          </a:p>
          <a:p>
            <a:pPr lvl="1">
              <a:buClr>
                <a:srgbClr val="F0AB00"/>
              </a:buClr>
            </a:pPr>
            <a:endParaRPr lang="de-DE" sz="1619" b="1" dirty="0">
              <a:solidFill>
                <a:srgbClr val="CCCCCC"/>
              </a:solidFill>
              <a:latin typeface="Consolas" pitchFamily="49" charset="0"/>
              <a:cs typeface="Consolas" pitchFamily="49"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471" y="1291995"/>
            <a:ext cx="3509743" cy="2015100"/>
          </a:xfrm>
          <a:prstGeom prst="rect">
            <a:avLst/>
          </a:prstGeom>
          <a:ln>
            <a:solidFill>
              <a:schemeClr val="bg1">
                <a:lumMod val="50000"/>
              </a:schemeClr>
            </a:solidFill>
          </a:ln>
          <a:effectLst>
            <a:innerShdw blurRad="114300">
              <a:prstClr val="black"/>
            </a:innerShdw>
          </a:effectLst>
        </p:spPr>
      </p:pic>
    </p:spTree>
    <p:extLst>
      <p:ext uri="{BB962C8B-B14F-4D97-AF65-F5344CB8AC3E}">
        <p14:creationId xmlns:p14="http://schemas.microsoft.com/office/powerpoint/2010/main" val="245173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34" y="3142775"/>
            <a:ext cx="7648476" cy="1890484"/>
          </a:xfrm>
          <a:prstGeom prst="rect">
            <a:avLst/>
          </a:prstGeom>
          <a:effectLst>
            <a:innerShdw blurRad="114300">
              <a:prstClr val="black"/>
            </a:innerShdw>
          </a:effectLst>
        </p:spPr>
      </p:pic>
      <p:sp>
        <p:nvSpPr>
          <p:cNvPr id="2" name="Title 1"/>
          <p:cNvSpPr>
            <a:spLocks noGrp="1"/>
          </p:cNvSpPr>
          <p:nvPr>
            <p:ph type="title"/>
          </p:nvPr>
        </p:nvSpPr>
        <p:spPr/>
        <p:txBody>
          <a:bodyPr/>
          <a:lstStyle/>
          <a:p>
            <a:r>
              <a:rPr lang="de-DE" sz="2879" dirty="0"/>
              <a:t>Solution </a:t>
            </a:r>
            <a:r>
              <a:rPr lang="de-DE" sz="2879" dirty="0" err="1"/>
              <a:t>for</a:t>
            </a:r>
            <a:r>
              <a:rPr lang="de-DE" sz="2879" dirty="0"/>
              <a:t> </a:t>
            </a:r>
            <a:r>
              <a:rPr lang="de-DE" sz="2879" dirty="0" err="1"/>
              <a:t>Exercise</a:t>
            </a:r>
            <a:r>
              <a:rPr lang="de-DE" sz="2879" dirty="0"/>
              <a:t> 17</a:t>
            </a:r>
            <a:endParaRPr lang="en-US" sz="2879" dirty="0"/>
          </a:p>
        </p:txBody>
      </p:sp>
      <p:sp>
        <p:nvSpPr>
          <p:cNvPr id="4" name="Rounded Rectangle 3">
            <a:hlinkClick r:id="rId4" action="ppaction://hlinksldjump" highlightClick="1"/>
          </p:cNvPr>
          <p:cNvSpPr/>
          <p:nvPr/>
        </p:nvSpPr>
        <p:spPr bwMode="gray">
          <a:xfrm>
            <a:off x="7522490" y="5384025"/>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Back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673" y="1308402"/>
            <a:ext cx="1246042" cy="1561080"/>
          </a:xfrm>
          <a:prstGeom prst="rect">
            <a:avLst/>
          </a:prstGeom>
          <a:effectLst>
            <a:innerShdw blurRad="114300">
              <a:prstClr val="black"/>
            </a:inn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9251" y="1308402"/>
            <a:ext cx="6100659" cy="1561080"/>
          </a:xfrm>
          <a:prstGeom prst="rect">
            <a:avLst/>
          </a:prstGeom>
          <a:effectLst>
            <a:innerShdw blurRad="114300">
              <a:prstClr val="black"/>
            </a:innerShdw>
          </a:effectLst>
        </p:spPr>
      </p:pic>
      <p:sp>
        <p:nvSpPr>
          <p:cNvPr id="9" name="Rectangle 8"/>
          <p:cNvSpPr/>
          <p:nvPr/>
        </p:nvSpPr>
        <p:spPr bwMode="gray">
          <a:xfrm>
            <a:off x="6941716" y="3597723"/>
            <a:ext cx="2192730"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solidFill>
                <a:srgbClr val="000000"/>
              </a:solidFill>
              <a:ea typeface="Arial Unicode MS" pitchFamily="34" charset="-128"/>
              <a:cs typeface="Arial Unicode MS" pitchFamily="34" charset="-128"/>
            </a:endParaRPr>
          </a:p>
        </p:txBody>
      </p:sp>
      <p:sp>
        <p:nvSpPr>
          <p:cNvPr id="10" name="Text Placeholder 5"/>
          <p:cNvSpPr txBox="1">
            <a:spLocks/>
          </p:cNvSpPr>
          <p:nvPr/>
        </p:nvSpPr>
        <p:spPr bwMode="gray">
          <a:xfrm>
            <a:off x="7061697" y="3691110"/>
            <a:ext cx="1979675"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F0AB00"/>
              </a:buClr>
            </a:pPr>
            <a:r>
              <a:rPr lang="en-GB" sz="1440" b="0" dirty="0">
                <a:solidFill>
                  <a:srgbClr val="000000"/>
                </a:solidFill>
              </a:rPr>
              <a:t>shell.view.js</a:t>
            </a:r>
          </a:p>
        </p:txBody>
      </p:sp>
      <p:sp>
        <p:nvSpPr>
          <p:cNvPr id="11" name="Rectangle 10"/>
          <p:cNvSpPr/>
          <p:nvPr/>
        </p:nvSpPr>
        <p:spPr bwMode="gray">
          <a:xfrm>
            <a:off x="6941716" y="2090643"/>
            <a:ext cx="2192730"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solidFill>
                <a:srgbClr val="000000"/>
              </a:solidFill>
              <a:ea typeface="Arial Unicode MS" pitchFamily="34" charset="-128"/>
              <a:cs typeface="Arial Unicode MS" pitchFamily="34" charset="-128"/>
            </a:endParaRPr>
          </a:p>
        </p:txBody>
      </p:sp>
      <p:sp>
        <p:nvSpPr>
          <p:cNvPr id="12" name="Text Placeholder 5_"/>
          <p:cNvSpPr txBox="1">
            <a:spLocks/>
          </p:cNvSpPr>
          <p:nvPr/>
        </p:nvSpPr>
        <p:spPr bwMode="gray">
          <a:xfrm>
            <a:off x="7061697" y="2184029"/>
            <a:ext cx="1979675"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F0AB00"/>
              </a:buClr>
            </a:pPr>
            <a:r>
              <a:rPr lang="en-GB" sz="1440" b="0" dirty="0">
                <a:solidFill>
                  <a:srgbClr val="000000"/>
                </a:solidFill>
              </a:rPr>
              <a:t>property in the i18n files</a:t>
            </a:r>
          </a:p>
        </p:txBody>
      </p:sp>
      <p:sp>
        <p:nvSpPr>
          <p:cNvPr id="13" name="Rectangle 12"/>
          <p:cNvSpPr/>
          <p:nvPr/>
        </p:nvSpPr>
        <p:spPr bwMode="gray">
          <a:xfrm>
            <a:off x="2126165" y="3272963"/>
            <a:ext cx="3504447" cy="324760"/>
          </a:xfrm>
          <a:prstGeom prst="rect">
            <a:avLst/>
          </a:prstGeom>
          <a:noFill/>
          <a:ln w="28575" algn="ctr">
            <a:solidFill>
              <a:schemeClr val="accent5"/>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solidFill>
                <a:srgbClr val="000000"/>
              </a:solidFill>
              <a:ea typeface="Arial Unicode MS" pitchFamily="34" charset="-128"/>
              <a:cs typeface="Arial Unicode MS" pitchFamily="34" charset="-128"/>
            </a:endParaRPr>
          </a:p>
        </p:txBody>
      </p:sp>
      <p:sp>
        <p:nvSpPr>
          <p:cNvPr id="14" name="Rectangle 13"/>
          <p:cNvSpPr/>
          <p:nvPr/>
        </p:nvSpPr>
        <p:spPr bwMode="gray">
          <a:xfrm>
            <a:off x="2126165" y="4528835"/>
            <a:ext cx="4191785" cy="162381"/>
          </a:xfrm>
          <a:prstGeom prst="rect">
            <a:avLst/>
          </a:prstGeom>
          <a:noFill/>
          <a:ln w="28575" algn="ctr">
            <a:solidFill>
              <a:schemeClr val="accent5"/>
            </a:solidFill>
            <a:miter lim="800000"/>
            <a:headEnd/>
            <a:tailEnd/>
          </a:ln>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257809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1839432" y="2720048"/>
            <a:ext cx="7634754" cy="2429359"/>
          </a:xfrm>
          <a:prstGeom prst="rect">
            <a:avLst/>
          </a:prstGeom>
          <a:solidFill>
            <a:schemeClr val="bg1"/>
          </a:solidFill>
          <a:ln w="6350" algn="ctr">
            <a:solidFill>
              <a:schemeClr val="bg2"/>
            </a:solidFill>
            <a:miter lim="800000"/>
            <a:headEnd/>
            <a:tailEnd/>
          </a:ln>
          <a:effectLst>
            <a:innerShdw blurRad="114300">
              <a:prstClr val="black"/>
            </a:innerShdw>
          </a:effectLst>
        </p:spPr>
        <p:txBody>
          <a:bodyPr lIns="80977" tIns="64781" rIns="80977" bIns="64781" rtlCol="0" anchor="ctr"/>
          <a:lstStyle/>
          <a:p>
            <a:pPr algn="ctr" fontAlgn="base">
              <a:spcBef>
                <a:spcPct val="50000"/>
              </a:spcBef>
              <a:spcAft>
                <a:spcPct val="0"/>
              </a:spcAft>
              <a:buClr>
                <a:srgbClr val="F0AB00"/>
              </a:buClr>
              <a:buSzPct val="80000"/>
            </a:pPr>
            <a:r>
              <a:rPr lang="en-US" sz="1457" kern="0" dirty="0">
                <a:solidFill>
                  <a:srgbClr val="000000"/>
                </a:solidFill>
                <a:ea typeface="Arial Unicode MS" pitchFamily="34" charset="-128"/>
                <a:cs typeface="Arial Unicode MS" pitchFamily="34" charset="-128"/>
              </a:rPr>
              <a:t>   </a:t>
            </a:r>
          </a:p>
        </p:txBody>
      </p:sp>
      <p:sp>
        <p:nvSpPr>
          <p:cNvPr id="2" name="Title 1"/>
          <p:cNvSpPr>
            <a:spLocks noGrp="1"/>
          </p:cNvSpPr>
          <p:nvPr>
            <p:ph type="title"/>
          </p:nvPr>
        </p:nvSpPr>
        <p:spPr>
          <a:xfrm>
            <a:off x="301180" y="367127"/>
            <a:ext cx="8221605" cy="388800"/>
          </a:xfrm>
        </p:spPr>
        <p:txBody>
          <a:bodyPr/>
          <a:lstStyle/>
          <a:p>
            <a:r>
              <a:rPr lang="de-DE" sz="2519" dirty="0" err="1">
                <a:solidFill>
                  <a:schemeClr val="accent1"/>
                </a:solidFill>
              </a:rPr>
              <a:t>Localization</a:t>
            </a:r>
            <a:r>
              <a:rPr lang="de-DE" sz="2519" dirty="0">
                <a:solidFill>
                  <a:schemeClr val="accent1"/>
                </a:solidFill>
              </a:rPr>
              <a:t> </a:t>
            </a:r>
            <a:r>
              <a:rPr lang="de-DE" sz="2519" dirty="0" err="1">
                <a:solidFill>
                  <a:schemeClr val="accent1"/>
                </a:solidFill>
              </a:rPr>
              <a:t>with</a:t>
            </a:r>
            <a:r>
              <a:rPr lang="de-DE" sz="2519" dirty="0">
                <a:solidFill>
                  <a:schemeClr val="accent1"/>
                </a:solidFill>
              </a:rPr>
              <a:t> </a:t>
            </a:r>
            <a:r>
              <a:rPr lang="de-DE" sz="2519" dirty="0" err="1">
                <a:solidFill>
                  <a:schemeClr val="accent1"/>
                </a:solidFill>
              </a:rPr>
              <a:t>Resource</a:t>
            </a:r>
            <a:r>
              <a:rPr lang="de-DE" sz="2519" dirty="0">
                <a:solidFill>
                  <a:schemeClr val="accent1"/>
                </a:solidFill>
              </a:rPr>
              <a:t> Model</a:t>
            </a:r>
            <a:endParaRPr lang="en-US" sz="2519" dirty="0">
              <a:solidFill>
                <a:schemeClr val="accent1"/>
              </a:solidFill>
            </a:endParaRPr>
          </a:p>
        </p:txBody>
      </p:sp>
      <p:sp>
        <p:nvSpPr>
          <p:cNvPr id="5" name="Text Placeholder 4"/>
          <p:cNvSpPr>
            <a:spLocks noGrp="1"/>
          </p:cNvSpPr>
          <p:nvPr>
            <p:ph type="body" sz="quarter" idx="10"/>
          </p:nvPr>
        </p:nvSpPr>
        <p:spPr>
          <a:xfrm>
            <a:off x="952514" y="1219249"/>
            <a:ext cx="7643030" cy="4121995"/>
          </a:xfrm>
        </p:spPr>
        <p:txBody>
          <a:bodyPr/>
          <a:lstStyle/>
          <a:p>
            <a:r>
              <a:rPr lang="en-US" sz="1400" b="0" dirty="0"/>
              <a:t>With the </a:t>
            </a:r>
            <a:r>
              <a:rPr lang="en-US" sz="1400" b="0" dirty="0" err="1"/>
              <a:t>ResourceModel</a:t>
            </a:r>
            <a:r>
              <a:rPr lang="en-US" sz="1400" b="0" dirty="0"/>
              <a:t>, </a:t>
            </a:r>
            <a:r>
              <a:rPr lang="en-US" sz="1400" b="0" dirty="0" smtClean="0"/>
              <a:t>there is a </a:t>
            </a:r>
            <a:r>
              <a:rPr lang="en-US" sz="1400" b="0" dirty="0"/>
              <a:t>wrapper for resource bundles </a:t>
            </a:r>
            <a:r>
              <a:rPr lang="en-US" sz="1400" b="0" dirty="0" smtClean="0"/>
              <a:t>that </a:t>
            </a:r>
            <a:r>
              <a:rPr lang="en-US" sz="1400" b="0" dirty="0"/>
              <a:t>exposes the localized texts as a model for data </a:t>
            </a:r>
            <a:r>
              <a:rPr lang="en-US" sz="1400" b="0" dirty="0" smtClean="0"/>
              <a:t>binding.</a:t>
            </a:r>
          </a:p>
          <a:p>
            <a:r>
              <a:rPr lang="en-US" sz="1400" b="0" dirty="0"/>
              <a:t>A </a:t>
            </a:r>
            <a:r>
              <a:rPr lang="en-US" sz="1400" b="0" dirty="0" err="1"/>
              <a:t>ResourceModel</a:t>
            </a:r>
            <a:r>
              <a:rPr lang="en-US" sz="1400" b="0" dirty="0"/>
              <a:t> can be instantiated with a </a:t>
            </a:r>
            <a:r>
              <a:rPr lang="en-US" sz="1400" dirty="0" err="1">
                <a:solidFill>
                  <a:schemeClr val="tx2"/>
                </a:solidFill>
                <a:latin typeface="Consolas" pitchFamily="49" charset="0"/>
                <a:cs typeface="Consolas" pitchFamily="49" charset="0"/>
              </a:rPr>
              <a:t>bundleName</a:t>
            </a:r>
            <a:r>
              <a:rPr lang="en-US" sz="1400" b="0" dirty="0">
                <a:solidFill>
                  <a:schemeClr val="tx2"/>
                </a:solidFill>
              </a:rPr>
              <a:t> </a:t>
            </a:r>
            <a:r>
              <a:rPr lang="en-US" sz="1400" b="0" dirty="0" smtClean="0"/>
              <a:t>or </a:t>
            </a:r>
            <a:r>
              <a:rPr lang="en-US" sz="1400" b="0" dirty="0"/>
              <a:t>a </a:t>
            </a:r>
            <a:r>
              <a:rPr lang="en-US" sz="1400" dirty="0" err="1">
                <a:solidFill>
                  <a:schemeClr val="tx2"/>
                </a:solidFill>
                <a:latin typeface="Consolas" pitchFamily="49" charset="0"/>
                <a:cs typeface="Consolas" pitchFamily="49" charset="0"/>
              </a:rPr>
              <a:t>bundleUrl</a:t>
            </a:r>
            <a:r>
              <a:rPr lang="en-US" sz="1400" b="0" dirty="0">
                <a:solidFill>
                  <a:schemeClr val="tx2"/>
                </a:solidFill>
              </a:rPr>
              <a:t> </a:t>
            </a:r>
            <a:r>
              <a:rPr lang="en-US" sz="1400" b="0" dirty="0"/>
              <a:t>which points to a resource bundle. When using the bundle name the file must have the </a:t>
            </a:r>
            <a:r>
              <a:rPr lang="en-US" sz="1400" dirty="0">
                <a:solidFill>
                  <a:schemeClr val="tx2"/>
                </a:solidFill>
                <a:latin typeface="Consolas" pitchFamily="49" charset="0"/>
                <a:cs typeface="Consolas" pitchFamily="49" charset="0"/>
              </a:rPr>
              <a:t>.</a:t>
            </a:r>
            <a:r>
              <a:rPr lang="en-US" sz="1400" dirty="0" smtClean="0">
                <a:solidFill>
                  <a:schemeClr val="tx2"/>
                </a:solidFill>
                <a:latin typeface="Consolas" pitchFamily="49" charset="0"/>
                <a:cs typeface="Consolas" pitchFamily="49" charset="0"/>
              </a:rPr>
              <a:t>properties </a:t>
            </a:r>
            <a:r>
              <a:rPr lang="en-US" sz="1400" b="0" dirty="0" smtClean="0"/>
              <a:t>suffix</a:t>
            </a:r>
            <a:r>
              <a:rPr lang="en-US" sz="1400" b="0" dirty="0"/>
              <a:t>. </a:t>
            </a:r>
          </a:p>
          <a:p>
            <a:r>
              <a:rPr lang="de-DE" sz="1400" dirty="0" smtClean="0"/>
              <a:t>Example:</a:t>
            </a:r>
            <a:r>
              <a:rPr lang="de-DE" sz="1400" b="0" dirty="0" smtClean="0"/>
              <a:t/>
            </a:r>
            <a:br>
              <a:rPr lang="de-DE" sz="1400" b="0" dirty="0" smtClean="0"/>
            </a:br>
            <a:endParaRPr lang="en-US" sz="1400" dirty="0">
              <a:latin typeface="Consolas" pitchFamily="49" charset="0"/>
              <a:cs typeface="Consolas" pitchFamily="49" charset="0"/>
            </a:endParaRPr>
          </a:p>
        </p:txBody>
      </p:sp>
      <p:sp>
        <p:nvSpPr>
          <p:cNvPr id="6" name="Rounded Rectangle 5">
            <a:hlinkClick r:id="rId3" action="ppaction://hlinksldjump" highlightClick="1"/>
          </p:cNvPr>
          <p:cNvSpPr/>
          <p:nvPr/>
        </p:nvSpPr>
        <p:spPr bwMode="gray">
          <a:xfrm>
            <a:off x="7516586" y="443381"/>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solidFill>
                  <a:srgbClr val="000000"/>
                </a:solidFill>
                <a:ea typeface="Arial Unicode MS" pitchFamily="34" charset="-128"/>
                <a:cs typeface="Arial Unicode MS" pitchFamily="34" charset="-128"/>
              </a:rPr>
              <a:t>Exercise</a:t>
            </a:r>
            <a:r>
              <a:rPr lang="de-DE" sz="1457" kern="0" dirty="0">
                <a:solidFill>
                  <a:srgbClr val="000000"/>
                </a:solidFill>
                <a:ea typeface="Arial Unicode MS" pitchFamily="34" charset="-128"/>
                <a:cs typeface="Arial Unicode MS" pitchFamily="34" charset="-128"/>
              </a:rPr>
              <a:t> 18</a:t>
            </a:r>
          </a:p>
        </p:txBody>
      </p:sp>
      <p:sp>
        <p:nvSpPr>
          <p:cNvPr id="3" name="Rectangle 2"/>
          <p:cNvSpPr/>
          <p:nvPr/>
        </p:nvSpPr>
        <p:spPr>
          <a:xfrm>
            <a:off x="1890942" y="2750899"/>
            <a:ext cx="7661597" cy="2280624"/>
          </a:xfrm>
          <a:prstGeom prst="rect">
            <a:avLst/>
          </a:prstGeom>
        </p:spPr>
        <p:txBody>
          <a:bodyPr wrap="square">
            <a:spAutoFit/>
          </a:bodyPr>
          <a:lstStyle/>
          <a:p>
            <a:r>
              <a:rPr lang="en-US" sz="1440" b="1" dirty="0" err="1">
                <a:solidFill>
                  <a:srgbClr val="000000"/>
                </a:solidFill>
                <a:latin typeface="Consolas" pitchFamily="49" charset="0"/>
                <a:cs typeface="Consolas" pitchFamily="49" charset="0"/>
              </a:rPr>
              <a:t>var</a:t>
            </a:r>
            <a:r>
              <a:rPr lang="en-US" sz="1440" b="1" dirty="0">
                <a:solidFill>
                  <a:srgbClr val="000000"/>
                </a:solidFill>
                <a:latin typeface="Consolas" pitchFamily="49" charset="0"/>
                <a:cs typeface="Consolas" pitchFamily="49" charset="0"/>
              </a:rPr>
              <a:t> </a:t>
            </a:r>
            <a:r>
              <a:rPr lang="en-US" sz="1440" b="1" dirty="0" err="1">
                <a:solidFill>
                  <a:srgbClr val="000000"/>
                </a:solidFill>
                <a:latin typeface="Consolas" pitchFamily="49" charset="0"/>
                <a:cs typeface="Consolas" pitchFamily="49" charset="0"/>
              </a:rPr>
              <a:t>oModel</a:t>
            </a:r>
            <a:r>
              <a:rPr lang="en-US" sz="1440" b="1" dirty="0">
                <a:solidFill>
                  <a:srgbClr val="000000"/>
                </a:solidFill>
                <a:latin typeface="Consolas" pitchFamily="49" charset="0"/>
                <a:cs typeface="Consolas" pitchFamily="49" charset="0"/>
              </a:rPr>
              <a:t> = </a:t>
            </a:r>
            <a:r>
              <a:rPr lang="en-US" sz="1440" b="1" dirty="0">
                <a:solidFill>
                  <a:srgbClr val="760A85"/>
                </a:solidFill>
                <a:latin typeface="Consolas" pitchFamily="49" charset="0"/>
                <a:cs typeface="Consolas" pitchFamily="49" charset="0"/>
              </a:rPr>
              <a:t>new</a:t>
            </a:r>
            <a:r>
              <a:rPr lang="en-US" sz="1440" b="1" dirty="0">
                <a:solidFill>
                  <a:srgbClr val="000000"/>
                </a:solidFill>
                <a:latin typeface="Consolas" pitchFamily="49" charset="0"/>
                <a:cs typeface="Consolas" pitchFamily="49" charset="0"/>
              </a:rPr>
              <a:t> </a:t>
            </a:r>
            <a:r>
              <a:rPr lang="en-US" sz="1440" b="1" dirty="0" err="1">
                <a:solidFill>
                  <a:srgbClr val="000000"/>
                </a:solidFill>
                <a:latin typeface="Consolas" pitchFamily="49" charset="0"/>
                <a:cs typeface="Consolas" pitchFamily="49" charset="0"/>
              </a:rPr>
              <a:t>sap.ui.model.resource.ResourceModel</a:t>
            </a:r>
            <a:r>
              <a:rPr lang="en-US" sz="1440" b="1" dirty="0">
                <a:solidFill>
                  <a:srgbClr val="000000"/>
                </a:solidFill>
                <a:latin typeface="Consolas" pitchFamily="49" charset="0"/>
                <a:cs typeface="Consolas" pitchFamily="49" charset="0"/>
              </a:rPr>
              <a:t>({</a:t>
            </a:r>
            <a:br>
              <a:rPr lang="en-US" sz="1440" b="1" dirty="0">
                <a:solidFill>
                  <a:srgbClr val="000000"/>
                </a:solidFill>
                <a:latin typeface="Consolas" pitchFamily="49" charset="0"/>
                <a:cs typeface="Consolas" pitchFamily="49" charset="0"/>
              </a:rPr>
            </a:br>
            <a:r>
              <a:rPr lang="en-US" sz="1440" b="1" dirty="0">
                <a:solidFill>
                  <a:srgbClr val="000000"/>
                </a:solidFill>
                <a:latin typeface="Consolas" pitchFamily="49" charset="0"/>
                <a:cs typeface="Consolas" pitchFamily="49" charset="0"/>
              </a:rPr>
              <a:t>  </a:t>
            </a:r>
            <a:r>
              <a:rPr lang="en-US" sz="1440" b="1" dirty="0" err="1">
                <a:solidFill>
                  <a:srgbClr val="000000"/>
                </a:solidFill>
                <a:latin typeface="Consolas" pitchFamily="49" charset="0"/>
                <a:cs typeface="Consolas" pitchFamily="49" charset="0"/>
              </a:rPr>
              <a:t>bundleUrl</a:t>
            </a:r>
            <a:r>
              <a:rPr lang="en-US" sz="1440" b="1" dirty="0">
                <a:solidFill>
                  <a:srgbClr val="000000"/>
                </a:solidFill>
                <a:latin typeface="Consolas" pitchFamily="49" charset="0"/>
                <a:cs typeface="Consolas" pitchFamily="49" charset="0"/>
              </a:rPr>
              <a:t>:</a:t>
            </a:r>
            <a:r>
              <a:rPr lang="en-US" sz="1440" b="1" dirty="0">
                <a:solidFill>
                  <a:srgbClr val="0076CB"/>
                </a:solidFill>
                <a:latin typeface="Consolas" pitchFamily="49" charset="0"/>
                <a:cs typeface="Consolas" pitchFamily="49" charset="0"/>
              </a:rPr>
              <a:t> "</a:t>
            </a:r>
            <a:r>
              <a:rPr lang="en-US" sz="1440" b="1" dirty="0" err="1">
                <a:solidFill>
                  <a:srgbClr val="0076CB"/>
                </a:solidFill>
                <a:latin typeface="Consolas" pitchFamily="49" charset="0"/>
                <a:cs typeface="Consolas" pitchFamily="49" charset="0"/>
              </a:rPr>
              <a:t>myBundle.properties</a:t>
            </a:r>
            <a:r>
              <a:rPr lang="en-US" sz="1440" b="1" dirty="0">
                <a:solidFill>
                  <a:srgbClr val="0076CB"/>
                </a:solidFill>
                <a:latin typeface="Consolas" pitchFamily="49" charset="0"/>
                <a:cs typeface="Consolas" pitchFamily="49" charset="0"/>
              </a:rPr>
              <a:t>"</a:t>
            </a:r>
            <a:r>
              <a:rPr lang="en-US" sz="1440" b="1" dirty="0">
                <a:solidFill>
                  <a:srgbClr val="000000"/>
                </a:solidFill>
                <a:latin typeface="Consolas" pitchFamily="49" charset="0"/>
                <a:cs typeface="Consolas" pitchFamily="49" charset="0"/>
              </a:rPr>
              <a:t>, </a:t>
            </a:r>
            <a:r>
              <a:rPr lang="en-US" sz="1260" b="1" dirty="0">
                <a:solidFill>
                  <a:srgbClr val="F0AB00">
                    <a:lumMod val="75000"/>
                  </a:srgbClr>
                </a:solidFill>
                <a:latin typeface="Consolas" pitchFamily="49" charset="0"/>
                <a:cs typeface="Consolas" pitchFamily="49" charset="0"/>
              </a:rPr>
              <a:t>// will use </a:t>
            </a:r>
            <a:r>
              <a:rPr lang="en-US" sz="1260" b="1" dirty="0" err="1">
                <a:solidFill>
                  <a:srgbClr val="F0AB00">
                    <a:lumMod val="75000"/>
                  </a:srgbClr>
                </a:solidFill>
                <a:latin typeface="Consolas" pitchFamily="49" charset="0"/>
                <a:cs typeface="Consolas" pitchFamily="49" charset="0"/>
              </a:rPr>
              <a:t>myBundle_en.properties</a:t>
            </a:r>
            <a:r>
              <a:rPr lang="en-US" sz="1440" b="1" dirty="0">
                <a:solidFill>
                  <a:srgbClr val="000000"/>
                </a:solidFill>
                <a:latin typeface="Consolas" pitchFamily="49" charset="0"/>
                <a:cs typeface="Consolas" pitchFamily="49" charset="0"/>
              </a:rPr>
              <a:t/>
            </a:r>
            <a:br>
              <a:rPr lang="en-US" sz="1440" b="1" dirty="0">
                <a:solidFill>
                  <a:srgbClr val="000000"/>
                </a:solidFill>
                <a:latin typeface="Consolas" pitchFamily="49" charset="0"/>
                <a:cs typeface="Consolas" pitchFamily="49" charset="0"/>
              </a:rPr>
            </a:br>
            <a:r>
              <a:rPr lang="en-US" sz="1440" b="1" dirty="0">
                <a:solidFill>
                  <a:srgbClr val="000000"/>
                </a:solidFill>
                <a:latin typeface="Consolas" pitchFamily="49" charset="0"/>
                <a:cs typeface="Consolas" pitchFamily="49" charset="0"/>
              </a:rPr>
              <a:t>  </a:t>
            </a:r>
            <a:r>
              <a:rPr lang="en-US" sz="1440" b="1" dirty="0" err="1">
                <a:solidFill>
                  <a:srgbClr val="000000"/>
                </a:solidFill>
                <a:latin typeface="Consolas" pitchFamily="49" charset="0"/>
                <a:cs typeface="Consolas" pitchFamily="49" charset="0"/>
              </a:rPr>
              <a:t>bundleLocale</a:t>
            </a:r>
            <a:r>
              <a:rPr lang="en-US" sz="1440" b="1" dirty="0">
                <a:solidFill>
                  <a:srgbClr val="000000"/>
                </a:solidFill>
                <a:latin typeface="Consolas" pitchFamily="49" charset="0"/>
                <a:cs typeface="Consolas" pitchFamily="49" charset="0"/>
              </a:rPr>
              <a:t>: </a:t>
            </a:r>
            <a:r>
              <a:rPr lang="en-US" sz="1440" b="1" dirty="0">
                <a:solidFill>
                  <a:srgbClr val="E35500"/>
                </a:solidFill>
                <a:latin typeface="Consolas" pitchFamily="49" charset="0"/>
                <a:cs typeface="Consolas" pitchFamily="49" charset="0"/>
              </a:rPr>
              <a:t>"en“  </a:t>
            </a:r>
            <a:r>
              <a:rPr lang="en-US" sz="1260" b="1" dirty="0">
                <a:solidFill>
                  <a:srgbClr val="F0AB00">
                    <a:lumMod val="75000"/>
                  </a:srgbClr>
                </a:solidFill>
                <a:latin typeface="Consolas" pitchFamily="49" charset="0"/>
                <a:cs typeface="Consolas" pitchFamily="49" charset="0"/>
              </a:rPr>
              <a:t>// optional, default is current language, so better omit it</a:t>
            </a:r>
            <a:r>
              <a:rPr lang="en-US" sz="1440" b="1" dirty="0">
                <a:solidFill>
                  <a:srgbClr val="000000"/>
                </a:solidFill>
                <a:latin typeface="Consolas" pitchFamily="49" charset="0"/>
                <a:cs typeface="Consolas" pitchFamily="49" charset="0"/>
              </a:rPr>
              <a:t/>
            </a:r>
            <a:br>
              <a:rPr lang="en-US" sz="1440" b="1" dirty="0">
                <a:solidFill>
                  <a:srgbClr val="000000"/>
                </a:solidFill>
                <a:latin typeface="Consolas" pitchFamily="49" charset="0"/>
                <a:cs typeface="Consolas" pitchFamily="49" charset="0"/>
              </a:rPr>
            </a:br>
            <a:r>
              <a:rPr lang="en-US" sz="1440" b="1" dirty="0">
                <a:solidFill>
                  <a:srgbClr val="000000"/>
                </a:solidFill>
                <a:latin typeface="Consolas" pitchFamily="49" charset="0"/>
                <a:cs typeface="Consolas" pitchFamily="49" charset="0"/>
              </a:rPr>
              <a:t>});</a:t>
            </a:r>
            <a:br>
              <a:rPr lang="en-US" sz="1440" b="1" dirty="0">
                <a:solidFill>
                  <a:srgbClr val="000000"/>
                </a:solidFill>
                <a:latin typeface="Consolas" pitchFamily="49" charset="0"/>
                <a:cs typeface="Consolas" pitchFamily="49" charset="0"/>
              </a:rPr>
            </a:br>
            <a:r>
              <a:rPr lang="en-US" sz="1440" b="1" dirty="0" err="1">
                <a:solidFill>
                  <a:srgbClr val="000000"/>
                </a:solidFill>
                <a:latin typeface="Consolas" pitchFamily="49" charset="0"/>
                <a:cs typeface="Consolas" pitchFamily="49" charset="0"/>
              </a:rPr>
              <a:t>var</a:t>
            </a:r>
            <a:r>
              <a:rPr lang="en-US" sz="1440" b="1" dirty="0">
                <a:solidFill>
                  <a:srgbClr val="000000"/>
                </a:solidFill>
                <a:latin typeface="Consolas" pitchFamily="49" charset="0"/>
                <a:cs typeface="Consolas" pitchFamily="49" charset="0"/>
              </a:rPr>
              <a:t> </a:t>
            </a:r>
            <a:r>
              <a:rPr lang="en-US" sz="1440" b="1" dirty="0" err="1">
                <a:solidFill>
                  <a:srgbClr val="000000"/>
                </a:solidFill>
                <a:latin typeface="Consolas" pitchFamily="49" charset="0"/>
                <a:cs typeface="Consolas" pitchFamily="49" charset="0"/>
              </a:rPr>
              <a:t>oControl</a:t>
            </a:r>
            <a:r>
              <a:rPr lang="en-US" sz="1440" b="1" dirty="0">
                <a:solidFill>
                  <a:srgbClr val="000000"/>
                </a:solidFill>
                <a:latin typeface="Consolas" pitchFamily="49" charset="0"/>
                <a:cs typeface="Consolas" pitchFamily="49" charset="0"/>
              </a:rPr>
              <a:t> = </a:t>
            </a:r>
            <a:r>
              <a:rPr lang="en-US" sz="1440" b="1" dirty="0">
                <a:solidFill>
                  <a:srgbClr val="760A85"/>
                </a:solidFill>
                <a:latin typeface="Consolas" pitchFamily="49" charset="0"/>
                <a:cs typeface="Consolas" pitchFamily="49" charset="0"/>
              </a:rPr>
              <a:t>new</a:t>
            </a:r>
            <a:r>
              <a:rPr lang="en-US" sz="1440" b="1" dirty="0">
                <a:solidFill>
                  <a:srgbClr val="000000"/>
                </a:solidFill>
                <a:latin typeface="Consolas" pitchFamily="49" charset="0"/>
                <a:cs typeface="Consolas" pitchFamily="49" charset="0"/>
              </a:rPr>
              <a:t> </a:t>
            </a:r>
            <a:r>
              <a:rPr lang="en-US" sz="1440" b="1" dirty="0" err="1">
                <a:solidFill>
                  <a:srgbClr val="000000"/>
                </a:solidFill>
                <a:latin typeface="Consolas" pitchFamily="49" charset="0"/>
                <a:cs typeface="Consolas" pitchFamily="49" charset="0"/>
              </a:rPr>
              <a:t>sap.ui.commons.Button</a:t>
            </a:r>
            <a:r>
              <a:rPr lang="en-US" sz="1440" b="1" dirty="0">
                <a:solidFill>
                  <a:srgbClr val="000000"/>
                </a:solidFill>
                <a:latin typeface="Consolas" pitchFamily="49" charset="0"/>
                <a:cs typeface="Consolas" pitchFamily="49" charset="0"/>
              </a:rPr>
              <a:t>({</a:t>
            </a:r>
            <a:br>
              <a:rPr lang="en-US" sz="1440" b="1" dirty="0">
                <a:solidFill>
                  <a:srgbClr val="000000"/>
                </a:solidFill>
                <a:latin typeface="Consolas" pitchFamily="49" charset="0"/>
                <a:cs typeface="Consolas" pitchFamily="49" charset="0"/>
              </a:rPr>
            </a:br>
            <a:r>
              <a:rPr lang="en-US" sz="1440" b="1" dirty="0">
                <a:solidFill>
                  <a:srgbClr val="000000"/>
                </a:solidFill>
                <a:latin typeface="Consolas" pitchFamily="49" charset="0"/>
                <a:cs typeface="Consolas" pitchFamily="49" charset="0"/>
              </a:rPr>
              <a:t>  id : </a:t>
            </a:r>
            <a:r>
              <a:rPr lang="en-US" sz="1440" b="1" dirty="0">
                <a:solidFill>
                  <a:srgbClr val="0076CB"/>
                </a:solidFill>
                <a:latin typeface="Consolas" pitchFamily="49" charset="0"/>
                <a:cs typeface="Consolas" pitchFamily="49" charset="0"/>
              </a:rPr>
              <a:t>"</a:t>
            </a:r>
            <a:r>
              <a:rPr lang="en-US" sz="1440" b="1" dirty="0" err="1">
                <a:solidFill>
                  <a:srgbClr val="0076CB"/>
                </a:solidFill>
                <a:latin typeface="Consolas" pitchFamily="49" charset="0"/>
                <a:cs typeface="Consolas" pitchFamily="49" charset="0"/>
              </a:rPr>
              <a:t>myButton</a:t>
            </a:r>
            <a:r>
              <a:rPr lang="en-US" sz="1440" b="1" dirty="0">
                <a:solidFill>
                  <a:srgbClr val="0076CB"/>
                </a:solidFill>
                <a:latin typeface="Consolas" pitchFamily="49" charset="0"/>
                <a:cs typeface="Consolas" pitchFamily="49" charset="0"/>
              </a:rPr>
              <a:t>"</a:t>
            </a:r>
            <a:r>
              <a:rPr lang="en-US" sz="1440" b="1" dirty="0">
                <a:solidFill>
                  <a:srgbClr val="000000"/>
                </a:solidFill>
                <a:latin typeface="Consolas" pitchFamily="49" charset="0"/>
                <a:cs typeface="Consolas" pitchFamily="49" charset="0"/>
              </a:rPr>
              <a:t>,</a:t>
            </a:r>
            <a:br>
              <a:rPr lang="en-US" sz="1440" b="1" dirty="0">
                <a:solidFill>
                  <a:srgbClr val="000000"/>
                </a:solidFill>
                <a:latin typeface="Consolas" pitchFamily="49" charset="0"/>
                <a:cs typeface="Consolas" pitchFamily="49" charset="0"/>
              </a:rPr>
            </a:br>
            <a:r>
              <a:rPr lang="en-US" sz="1440" b="1" dirty="0">
                <a:solidFill>
                  <a:srgbClr val="000000"/>
                </a:solidFill>
                <a:latin typeface="Consolas" pitchFamily="49" charset="0"/>
                <a:cs typeface="Consolas" pitchFamily="49" charset="0"/>
              </a:rPr>
              <a:t>  text : </a:t>
            </a:r>
            <a:r>
              <a:rPr lang="en-US" sz="1440" b="1" dirty="0">
                <a:solidFill>
                  <a:srgbClr val="0076CB"/>
                </a:solidFill>
                <a:latin typeface="Consolas" pitchFamily="49" charset="0"/>
                <a:cs typeface="Consolas" pitchFamily="49" charset="0"/>
              </a:rPr>
              <a:t>"{i18n&gt;MY_BUTTON_TEXT}“</a:t>
            </a:r>
            <a:r>
              <a:rPr lang="en-US" sz="1440" b="1" dirty="0">
                <a:solidFill>
                  <a:srgbClr val="E35500"/>
                </a:solidFill>
                <a:latin typeface="Consolas" pitchFamily="49" charset="0"/>
                <a:cs typeface="Consolas" pitchFamily="49" charset="0"/>
              </a:rPr>
              <a:t>   </a:t>
            </a:r>
            <a:r>
              <a:rPr lang="en-US" sz="1260" b="1" dirty="0">
                <a:solidFill>
                  <a:srgbClr val="F0AB00">
                    <a:lumMod val="75000"/>
                  </a:srgbClr>
                </a:solidFill>
                <a:latin typeface="Consolas" pitchFamily="49" charset="0"/>
                <a:cs typeface="Consolas" pitchFamily="49" charset="0"/>
              </a:rPr>
              <a:t>// this points to a named model </a:t>
            </a:r>
            <a:r>
              <a:rPr lang="en-US" sz="1440" b="1" dirty="0">
                <a:solidFill>
                  <a:srgbClr val="000000"/>
                </a:solidFill>
                <a:latin typeface="Consolas" pitchFamily="49" charset="0"/>
                <a:cs typeface="Consolas" pitchFamily="49" charset="0"/>
              </a:rPr>
              <a:t/>
            </a:r>
            <a:br>
              <a:rPr lang="en-US" sz="1440" b="1" dirty="0">
                <a:solidFill>
                  <a:srgbClr val="000000"/>
                </a:solidFill>
                <a:latin typeface="Consolas" pitchFamily="49" charset="0"/>
                <a:cs typeface="Consolas" pitchFamily="49" charset="0"/>
              </a:rPr>
            </a:br>
            <a:r>
              <a:rPr lang="en-US" sz="1440" b="1" dirty="0">
                <a:solidFill>
                  <a:srgbClr val="000000"/>
                </a:solidFill>
                <a:latin typeface="Consolas" pitchFamily="49" charset="0"/>
                <a:cs typeface="Consolas" pitchFamily="49" charset="0"/>
              </a:rPr>
              <a:t>});</a:t>
            </a:r>
            <a:br>
              <a:rPr lang="en-US" sz="1440" b="1" dirty="0">
                <a:solidFill>
                  <a:srgbClr val="000000"/>
                </a:solidFill>
                <a:latin typeface="Consolas" pitchFamily="49" charset="0"/>
                <a:cs typeface="Consolas" pitchFamily="49" charset="0"/>
              </a:rPr>
            </a:br>
            <a:r>
              <a:rPr lang="en-US" sz="1260" b="1" dirty="0">
                <a:solidFill>
                  <a:srgbClr val="F0AB00">
                    <a:lumMod val="75000"/>
                  </a:srgbClr>
                </a:solidFill>
                <a:latin typeface="Consolas" pitchFamily="49" charset="0"/>
                <a:cs typeface="Consolas" pitchFamily="49" charset="0"/>
              </a:rPr>
              <a:t>// attach the resource model with the symbolic name "i18n"</a:t>
            </a:r>
            <a:r>
              <a:rPr lang="en-US" sz="1260" b="1" dirty="0">
                <a:solidFill>
                  <a:srgbClr val="000000"/>
                </a:solidFill>
                <a:latin typeface="Consolas" pitchFamily="49" charset="0"/>
                <a:cs typeface="Consolas" pitchFamily="49" charset="0"/>
              </a:rPr>
              <a:t/>
            </a:r>
            <a:br>
              <a:rPr lang="en-US" sz="1260" b="1" dirty="0">
                <a:solidFill>
                  <a:srgbClr val="000000"/>
                </a:solidFill>
                <a:latin typeface="Consolas" pitchFamily="49" charset="0"/>
                <a:cs typeface="Consolas" pitchFamily="49" charset="0"/>
              </a:rPr>
            </a:br>
            <a:r>
              <a:rPr lang="en-US" sz="1440" b="1" dirty="0" err="1">
                <a:solidFill>
                  <a:srgbClr val="000000"/>
                </a:solidFill>
                <a:latin typeface="Consolas" pitchFamily="49" charset="0"/>
                <a:cs typeface="Consolas" pitchFamily="49" charset="0"/>
              </a:rPr>
              <a:t>sap.ui.getCore</a:t>
            </a:r>
            <a:r>
              <a:rPr lang="en-US" sz="1440" b="1" dirty="0">
                <a:solidFill>
                  <a:srgbClr val="000000"/>
                </a:solidFill>
                <a:latin typeface="Consolas" pitchFamily="49" charset="0"/>
                <a:cs typeface="Consolas" pitchFamily="49" charset="0"/>
              </a:rPr>
              <a:t>().</a:t>
            </a:r>
            <a:r>
              <a:rPr lang="en-US" sz="1440" b="1" dirty="0" err="1">
                <a:solidFill>
                  <a:srgbClr val="000000"/>
                </a:solidFill>
                <a:latin typeface="Consolas" pitchFamily="49" charset="0"/>
                <a:cs typeface="Consolas" pitchFamily="49" charset="0"/>
              </a:rPr>
              <a:t>setModel</a:t>
            </a:r>
            <a:r>
              <a:rPr lang="en-US" sz="1440" b="1" dirty="0">
                <a:solidFill>
                  <a:srgbClr val="000000"/>
                </a:solidFill>
                <a:latin typeface="Consolas" pitchFamily="49" charset="0"/>
                <a:cs typeface="Consolas" pitchFamily="49" charset="0"/>
              </a:rPr>
              <a:t>(</a:t>
            </a:r>
            <a:r>
              <a:rPr lang="en-US" sz="1440" b="1" dirty="0" err="1">
                <a:solidFill>
                  <a:srgbClr val="000000"/>
                </a:solidFill>
                <a:latin typeface="Consolas" pitchFamily="49" charset="0"/>
                <a:cs typeface="Consolas" pitchFamily="49" charset="0"/>
              </a:rPr>
              <a:t>oModel</a:t>
            </a:r>
            <a:r>
              <a:rPr lang="en-US" sz="1440" b="1" dirty="0">
                <a:solidFill>
                  <a:srgbClr val="000000"/>
                </a:solidFill>
                <a:latin typeface="Consolas" pitchFamily="49" charset="0"/>
                <a:cs typeface="Consolas" pitchFamily="49" charset="0"/>
              </a:rPr>
              <a:t>, </a:t>
            </a:r>
            <a:r>
              <a:rPr lang="en-US" sz="1440" b="1" dirty="0">
                <a:solidFill>
                  <a:srgbClr val="0076CB"/>
                </a:solidFill>
                <a:latin typeface="Consolas" pitchFamily="49" charset="0"/>
                <a:cs typeface="Consolas" pitchFamily="49" charset="0"/>
              </a:rPr>
              <a:t>"i18n"</a:t>
            </a:r>
            <a:r>
              <a:rPr lang="en-US" sz="1440" b="1" dirty="0">
                <a:solidFill>
                  <a:srgbClr val="000000"/>
                </a:solidFill>
                <a:latin typeface="Consolas" pitchFamily="49" charset="0"/>
                <a:cs typeface="Consolas" pitchFamily="49" charset="0"/>
              </a:rPr>
              <a:t>);</a:t>
            </a:r>
          </a:p>
        </p:txBody>
      </p:sp>
    </p:spTree>
    <p:extLst>
      <p:ext uri="{BB962C8B-B14F-4D97-AF65-F5344CB8AC3E}">
        <p14:creationId xmlns:p14="http://schemas.microsoft.com/office/powerpoint/2010/main" val="127636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bwMode="gray">
          <a:xfrm>
            <a:off x="663497" y="366109"/>
            <a:ext cx="7644188" cy="680203"/>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de-DE" sz="2699" dirty="0" err="1">
                <a:solidFill>
                  <a:srgbClr val="666666"/>
                </a:solidFill>
                <a:latin typeface="Arial" panose="020B0604020202020204" pitchFamily="34" charset="0"/>
              </a:rPr>
              <a:t>Exercise</a:t>
            </a:r>
            <a:r>
              <a:rPr lang="de-DE" sz="2699" dirty="0">
                <a:solidFill>
                  <a:srgbClr val="666666"/>
                </a:solidFill>
                <a:latin typeface="Arial" panose="020B0604020202020204" pitchFamily="34" charset="0"/>
              </a:rPr>
              <a:t> 18 – </a:t>
            </a:r>
            <a:r>
              <a:rPr lang="de-DE" sz="2699" dirty="0" err="1">
                <a:solidFill>
                  <a:srgbClr val="666666"/>
                </a:solidFill>
                <a:latin typeface="Arial" panose="020B0604020202020204" pitchFamily="34" charset="0"/>
              </a:rPr>
              <a:t>Localization</a:t>
            </a:r>
            <a:r>
              <a:rPr lang="de-DE" sz="2699" dirty="0">
                <a:solidFill>
                  <a:srgbClr val="666666"/>
                </a:solidFill>
                <a:latin typeface="Arial" panose="020B0604020202020204" pitchFamily="34" charset="0"/>
              </a:rPr>
              <a:t> /</a:t>
            </a:r>
            <a:r>
              <a:rPr lang="de-DE" sz="2699" dirty="0" err="1">
                <a:solidFill>
                  <a:srgbClr val="666666"/>
                </a:solidFill>
                <a:latin typeface="Arial" panose="020B0604020202020204" pitchFamily="34" charset="0"/>
              </a:rPr>
              <a:t>Resource</a:t>
            </a:r>
            <a:r>
              <a:rPr lang="de-DE" sz="2699" dirty="0">
                <a:solidFill>
                  <a:srgbClr val="666666"/>
                </a:solidFill>
                <a:latin typeface="Arial" panose="020B0604020202020204" pitchFamily="34" charset="0"/>
              </a:rPr>
              <a:t> Model</a:t>
            </a:r>
            <a:endParaRPr lang="en-US" sz="2699" dirty="0">
              <a:solidFill>
                <a:srgbClr val="666666"/>
              </a:solidFill>
              <a:latin typeface="Arial" panose="020B0604020202020204" pitchFamily="34" charset="0"/>
            </a:endParaRPr>
          </a:p>
        </p:txBody>
      </p:sp>
      <p:sp>
        <p:nvSpPr>
          <p:cNvPr id="4" name="Rounded Rectangle 3">
            <a:hlinkClick r:id="rId3" action="ppaction://hlinksldjump" highlightClick="1"/>
          </p:cNvPr>
          <p:cNvSpPr/>
          <p:nvPr/>
        </p:nvSpPr>
        <p:spPr bwMode="gray">
          <a:xfrm>
            <a:off x="7522489" y="470681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Solution</a:t>
            </a:r>
          </a:p>
        </p:txBody>
      </p:sp>
      <p:sp>
        <p:nvSpPr>
          <p:cNvPr id="7" name="Text Placeholder 2"/>
          <p:cNvSpPr txBox="1">
            <a:spLocks/>
          </p:cNvSpPr>
          <p:nvPr/>
        </p:nvSpPr>
        <p:spPr bwMode="gray">
          <a:xfrm>
            <a:off x="663497" y="1217206"/>
            <a:ext cx="7564748" cy="455585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8507" indent="-308507">
              <a:buClr>
                <a:srgbClr val="000000"/>
              </a:buClr>
              <a:buFont typeface="+mj-lt"/>
              <a:buAutoNum type="arabicPeriod"/>
            </a:pPr>
            <a:r>
              <a:rPr lang="en-US" sz="1440" b="0" dirty="0">
                <a:solidFill>
                  <a:srgbClr val="000000"/>
                </a:solidFill>
              </a:rPr>
              <a:t>Within  the controller of the </a:t>
            </a:r>
            <a:r>
              <a:rPr lang="en-US" sz="1440" b="0" dirty="0" err="1">
                <a:solidFill>
                  <a:srgbClr val="000000"/>
                </a:solidFill>
              </a:rPr>
              <a:t>XMLView</a:t>
            </a:r>
            <a:r>
              <a:rPr lang="en-US" sz="1440" b="0" dirty="0">
                <a:solidFill>
                  <a:srgbClr val="000000"/>
                </a:solidFill>
              </a:rPr>
              <a:t> </a:t>
            </a:r>
            <a:br>
              <a:rPr lang="en-US" sz="1440" b="0" dirty="0">
                <a:solidFill>
                  <a:srgbClr val="000000"/>
                </a:solidFill>
              </a:rPr>
            </a:br>
            <a:r>
              <a:rPr lang="en-US" sz="1440" b="0" dirty="0">
                <a:solidFill>
                  <a:srgbClr val="000000"/>
                </a:solidFill>
              </a:rPr>
              <a:t>implement/uncomment the </a:t>
            </a:r>
            <a:r>
              <a:rPr lang="en-US" sz="1440" dirty="0" err="1">
                <a:solidFill>
                  <a:srgbClr val="0076CB"/>
                </a:solidFill>
                <a:latin typeface="Consolas" pitchFamily="49" charset="0"/>
                <a:cs typeface="Consolas" pitchFamily="49" charset="0"/>
              </a:rPr>
              <a:t>onInit</a:t>
            </a:r>
            <a:r>
              <a:rPr lang="en-US" sz="1440" dirty="0">
                <a:solidFill>
                  <a:srgbClr val="0076CB"/>
                </a:solidFill>
                <a:latin typeface="Consolas" pitchFamily="49" charset="0"/>
                <a:cs typeface="Consolas" pitchFamily="49" charset="0"/>
              </a:rPr>
              <a:t> </a:t>
            </a:r>
            <a:r>
              <a:rPr lang="en-US" sz="1440" b="0" dirty="0">
                <a:solidFill>
                  <a:srgbClr val="000000"/>
                </a:solidFill>
              </a:rPr>
              <a:t>method</a:t>
            </a:r>
          </a:p>
          <a:p>
            <a:pPr marL="308507" indent="-308507">
              <a:buClr>
                <a:srgbClr val="000000"/>
              </a:buClr>
              <a:buFont typeface="+mj-lt"/>
              <a:buAutoNum type="arabicPeriod"/>
            </a:pPr>
            <a:r>
              <a:rPr lang="en-US" sz="1440" b="0" dirty="0">
                <a:solidFill>
                  <a:srgbClr val="000000"/>
                </a:solidFill>
              </a:rPr>
              <a:t>Create a </a:t>
            </a:r>
          </a:p>
          <a:p>
            <a:pPr marL="632399" lvl="3" indent="-308507">
              <a:buClr>
                <a:srgbClr val="F0AB00"/>
              </a:buClr>
              <a:buFont typeface="Arial" pitchFamily="34" charset="0"/>
              <a:buChar char="•"/>
            </a:pPr>
            <a:r>
              <a:rPr lang="de-DE" sz="1260" b="1" dirty="0" err="1">
                <a:solidFill>
                  <a:srgbClr val="0076CB"/>
                </a:solidFill>
                <a:latin typeface="Consolas" pitchFamily="49" charset="0"/>
                <a:cs typeface="Consolas" pitchFamily="49" charset="0"/>
              </a:rPr>
              <a:t>new</a:t>
            </a:r>
            <a:r>
              <a:rPr lang="de-DE" sz="1260" b="1" dirty="0">
                <a:solidFill>
                  <a:srgbClr val="0076CB"/>
                </a:solidFill>
                <a:latin typeface="Consolas" pitchFamily="49" charset="0"/>
                <a:cs typeface="Consolas" pitchFamily="49" charset="0"/>
              </a:rPr>
              <a:t> </a:t>
            </a:r>
            <a:r>
              <a:rPr lang="de-DE" sz="1260" b="1" dirty="0" err="1">
                <a:solidFill>
                  <a:srgbClr val="0076CB"/>
                </a:solidFill>
                <a:latin typeface="Consolas" pitchFamily="49" charset="0"/>
                <a:cs typeface="Consolas" pitchFamily="49" charset="0"/>
              </a:rPr>
              <a:t>sap.ui.model.resource.ResourceModel</a:t>
            </a:r>
            <a:r>
              <a:rPr lang="de-DE" sz="1260" b="1" dirty="0">
                <a:solidFill>
                  <a:srgbClr val="0076CB"/>
                </a:solidFill>
                <a:latin typeface="Consolas" pitchFamily="49" charset="0"/>
                <a:cs typeface="Consolas" pitchFamily="49" charset="0"/>
              </a:rPr>
              <a:t> </a:t>
            </a:r>
            <a:r>
              <a:rPr lang="de-DE" sz="1260" dirty="0">
                <a:solidFill>
                  <a:srgbClr val="0076CB"/>
                </a:solidFill>
                <a:latin typeface="Consolas" pitchFamily="49" charset="0"/>
                <a:cs typeface="Consolas" pitchFamily="49" charset="0"/>
              </a:rPr>
              <a:t/>
            </a:r>
            <a:br>
              <a:rPr lang="de-DE" sz="1260" dirty="0">
                <a:solidFill>
                  <a:srgbClr val="0076CB"/>
                </a:solidFill>
                <a:latin typeface="Consolas" pitchFamily="49" charset="0"/>
                <a:cs typeface="Consolas" pitchFamily="49" charset="0"/>
              </a:rPr>
            </a:br>
            <a:r>
              <a:rPr lang="de-DE" sz="1260" dirty="0" err="1">
                <a:solidFill>
                  <a:srgbClr val="000000"/>
                </a:solidFill>
              </a:rPr>
              <a:t>with</a:t>
            </a:r>
            <a:r>
              <a:rPr lang="de-DE" sz="1260" dirty="0">
                <a:solidFill>
                  <a:srgbClr val="000000"/>
                </a:solidFill>
              </a:rPr>
              <a:t>   </a:t>
            </a:r>
          </a:p>
          <a:p>
            <a:pPr marL="632399" lvl="3" indent="-308507">
              <a:buClr>
                <a:srgbClr val="F0AB00"/>
              </a:buClr>
              <a:buFont typeface="Arial" pitchFamily="34" charset="0"/>
              <a:buChar char="•"/>
            </a:pPr>
            <a:r>
              <a:rPr lang="de-DE" sz="1260" b="1" dirty="0" err="1">
                <a:solidFill>
                  <a:srgbClr val="0076CB"/>
                </a:solidFill>
                <a:latin typeface="Consolas" pitchFamily="49" charset="0"/>
                <a:cs typeface="Consolas" pitchFamily="49" charset="0"/>
              </a:rPr>
              <a:t>bundleUrl</a:t>
            </a:r>
            <a:r>
              <a:rPr lang="de-DE" sz="1260" b="1" dirty="0">
                <a:solidFill>
                  <a:srgbClr val="0076CB"/>
                </a:solidFill>
                <a:latin typeface="Consolas" pitchFamily="49" charset="0"/>
                <a:cs typeface="Consolas" pitchFamily="49" charset="0"/>
              </a:rPr>
              <a:t>: "i18n/i18n.properties" </a:t>
            </a:r>
            <a:r>
              <a:rPr lang="de-DE" sz="1260" dirty="0">
                <a:solidFill>
                  <a:srgbClr val="0076CB"/>
                </a:solidFill>
                <a:latin typeface="Consolas" pitchFamily="49" charset="0"/>
                <a:cs typeface="Consolas" pitchFamily="49" charset="0"/>
              </a:rPr>
              <a:t/>
            </a:r>
            <a:br>
              <a:rPr lang="de-DE" sz="1260" dirty="0">
                <a:solidFill>
                  <a:srgbClr val="0076CB"/>
                </a:solidFill>
                <a:latin typeface="Consolas" pitchFamily="49" charset="0"/>
                <a:cs typeface="Consolas" pitchFamily="49" charset="0"/>
              </a:rPr>
            </a:br>
            <a:r>
              <a:rPr lang="de-DE" sz="1260" dirty="0">
                <a:solidFill>
                  <a:srgbClr val="0076CB"/>
                </a:solidFill>
              </a:rPr>
              <a:t> </a:t>
            </a:r>
            <a:r>
              <a:rPr lang="de-DE" sz="1260" dirty="0">
                <a:solidFill>
                  <a:srgbClr val="000000"/>
                </a:solidFill>
              </a:rPr>
              <a:t>(</a:t>
            </a:r>
            <a:r>
              <a:rPr lang="de-DE" sz="1260" dirty="0" err="1">
                <a:solidFill>
                  <a:srgbClr val="000000"/>
                </a:solidFill>
              </a:rPr>
              <a:t>the</a:t>
            </a:r>
            <a:r>
              <a:rPr lang="de-DE" sz="1260" dirty="0">
                <a:solidFill>
                  <a:srgbClr val="000000"/>
                </a:solidFill>
              </a:rPr>
              <a:t> </a:t>
            </a:r>
            <a:r>
              <a:rPr lang="de-DE" sz="1260" dirty="0" err="1">
                <a:solidFill>
                  <a:srgbClr val="000000"/>
                </a:solidFill>
              </a:rPr>
              <a:t>current</a:t>
            </a:r>
            <a:r>
              <a:rPr lang="de-DE" sz="1260" dirty="0">
                <a:solidFill>
                  <a:srgbClr val="000000"/>
                </a:solidFill>
              </a:rPr>
              <a:t> </a:t>
            </a:r>
            <a:r>
              <a:rPr lang="de-DE" sz="1260" dirty="0" err="1">
                <a:solidFill>
                  <a:srgbClr val="000000"/>
                </a:solidFill>
              </a:rPr>
              <a:t>language</a:t>
            </a:r>
            <a:r>
              <a:rPr lang="de-DE" sz="1260" dirty="0">
                <a:solidFill>
                  <a:srgbClr val="000000"/>
                </a:solidFill>
              </a:rPr>
              <a:t> </a:t>
            </a:r>
            <a:r>
              <a:rPr lang="de-DE" sz="1260" dirty="0" err="1">
                <a:solidFill>
                  <a:srgbClr val="000000"/>
                </a:solidFill>
              </a:rPr>
              <a:t>is</a:t>
            </a:r>
            <a:r>
              <a:rPr lang="de-DE" sz="1260" dirty="0">
                <a:solidFill>
                  <a:srgbClr val="000000"/>
                </a:solidFill>
              </a:rPr>
              <a:t> </a:t>
            </a:r>
            <a:r>
              <a:rPr lang="de-DE" sz="1260" dirty="0" err="1">
                <a:solidFill>
                  <a:srgbClr val="000000"/>
                </a:solidFill>
              </a:rPr>
              <a:t>automatically</a:t>
            </a:r>
            <a:r>
              <a:rPr lang="de-DE" sz="1260" dirty="0">
                <a:solidFill>
                  <a:srgbClr val="000000"/>
                </a:solidFill>
              </a:rPr>
              <a:t> </a:t>
            </a:r>
            <a:r>
              <a:rPr lang="de-DE" sz="1260" dirty="0" err="1">
                <a:solidFill>
                  <a:srgbClr val="000000"/>
                </a:solidFill>
              </a:rPr>
              <a:t>used</a:t>
            </a:r>
            <a:r>
              <a:rPr lang="de-DE" sz="1260" dirty="0">
                <a:solidFill>
                  <a:srgbClr val="000000"/>
                </a:solidFill>
              </a:rPr>
              <a:t>)</a:t>
            </a:r>
            <a:endParaRPr lang="en-US" sz="1260" dirty="0">
              <a:solidFill>
                <a:srgbClr val="000000"/>
              </a:solidFill>
              <a:latin typeface="Consolas" pitchFamily="49" charset="0"/>
              <a:cs typeface="Consolas" pitchFamily="49" charset="0"/>
            </a:endParaRPr>
          </a:p>
          <a:p>
            <a:pPr marL="308507" indent="-308507">
              <a:buClr>
                <a:srgbClr val="000000"/>
              </a:buClr>
              <a:buFont typeface="+mj-lt"/>
              <a:buAutoNum type="arabicPeriod"/>
            </a:pPr>
            <a:r>
              <a:rPr lang="en-US" sz="1440" b="0" dirty="0">
                <a:solidFill>
                  <a:srgbClr val="000000"/>
                </a:solidFill>
              </a:rPr>
              <a:t>Set this </a:t>
            </a:r>
            <a:r>
              <a:rPr lang="en-US" sz="1440" b="0" dirty="0" err="1">
                <a:solidFill>
                  <a:srgbClr val="000000"/>
                </a:solidFill>
              </a:rPr>
              <a:t>ResourceModel</a:t>
            </a:r>
            <a:r>
              <a:rPr lang="en-US" sz="1440" b="0" dirty="0">
                <a:solidFill>
                  <a:srgbClr val="000000"/>
                </a:solidFill>
              </a:rPr>
              <a:t> as model </a:t>
            </a:r>
            <a:br>
              <a:rPr lang="en-US" sz="1440" b="0" dirty="0">
                <a:solidFill>
                  <a:srgbClr val="000000"/>
                </a:solidFill>
              </a:rPr>
            </a:br>
            <a:r>
              <a:rPr lang="en-US" sz="1440" b="0" dirty="0">
                <a:solidFill>
                  <a:srgbClr val="000000"/>
                </a:solidFill>
              </a:rPr>
              <a:t>on the View or (globally) on the Core, but set it as named model (name: “i18n”)</a:t>
            </a:r>
          </a:p>
          <a:p>
            <a:pPr lvl="4">
              <a:buClr>
                <a:srgbClr val="F0AB00"/>
              </a:buClr>
              <a:buFont typeface="Arial" pitchFamily="34" charset="0"/>
              <a:buChar char="•"/>
            </a:pPr>
            <a:r>
              <a:rPr lang="de-DE" sz="1260" b="1" dirty="0">
                <a:solidFill>
                  <a:srgbClr val="0076CB"/>
                </a:solidFill>
                <a:latin typeface="Consolas" pitchFamily="49" charset="0"/>
                <a:cs typeface="Consolas" pitchFamily="49" charset="0"/>
              </a:rPr>
              <a:t>….</a:t>
            </a:r>
            <a:r>
              <a:rPr lang="de-DE" sz="1260" b="1" dirty="0" err="1">
                <a:solidFill>
                  <a:srgbClr val="0076CB"/>
                </a:solidFill>
                <a:latin typeface="Consolas" pitchFamily="49" charset="0"/>
                <a:cs typeface="Consolas" pitchFamily="49" charset="0"/>
              </a:rPr>
              <a:t>setModel</a:t>
            </a:r>
            <a:r>
              <a:rPr lang="de-DE" sz="1260" b="1" dirty="0">
                <a:solidFill>
                  <a:srgbClr val="0076CB"/>
                </a:solidFill>
                <a:latin typeface="Consolas" pitchFamily="49" charset="0"/>
                <a:cs typeface="Consolas" pitchFamily="49" charset="0"/>
              </a:rPr>
              <a:t>(</a:t>
            </a:r>
            <a:r>
              <a:rPr lang="de-DE" sz="1260" b="1" dirty="0" err="1">
                <a:solidFill>
                  <a:srgbClr val="0076CB"/>
                </a:solidFill>
                <a:latin typeface="Consolas" pitchFamily="49" charset="0"/>
                <a:cs typeface="Consolas" pitchFamily="49" charset="0"/>
              </a:rPr>
              <a:t>oModel</a:t>
            </a:r>
            <a:r>
              <a:rPr lang="de-DE" sz="1260" b="1" dirty="0">
                <a:solidFill>
                  <a:srgbClr val="0076CB"/>
                </a:solidFill>
                <a:latin typeface="Consolas" pitchFamily="49" charset="0"/>
                <a:cs typeface="Consolas" pitchFamily="49" charset="0"/>
              </a:rPr>
              <a:t>, "i18n");</a:t>
            </a:r>
          </a:p>
          <a:p>
            <a:pPr marL="308507" indent="-308507">
              <a:buClr>
                <a:srgbClr val="000000"/>
              </a:buClr>
              <a:buFont typeface="+mj-lt"/>
              <a:buAutoNum type="arabicPeriod"/>
            </a:pPr>
            <a:r>
              <a:rPr lang="en-US" sz="1440" b="0" dirty="0">
                <a:solidFill>
                  <a:srgbClr val="000000"/>
                </a:solidFill>
              </a:rPr>
              <a:t>Now use data binding to bind the translated text to the Button in the </a:t>
            </a:r>
            <a:r>
              <a:rPr lang="en-US" sz="1440" b="0" dirty="0" err="1">
                <a:solidFill>
                  <a:srgbClr val="000000"/>
                </a:solidFill>
              </a:rPr>
              <a:t>XMLView</a:t>
            </a:r>
            <a:endParaRPr lang="en-US" sz="1440" b="0" dirty="0">
              <a:solidFill>
                <a:srgbClr val="000000"/>
              </a:solidFill>
            </a:endParaRPr>
          </a:p>
          <a:p>
            <a:pPr marL="308507" lvl="2" indent="-308507">
              <a:buClr>
                <a:srgbClr val="000000"/>
              </a:buClr>
              <a:buFont typeface="+mj-lt"/>
              <a:buAutoNum type="arabicPeriod" startAt="5"/>
            </a:pPr>
            <a:r>
              <a:rPr lang="en-US" sz="1440" dirty="0">
                <a:solidFill>
                  <a:srgbClr val="000000"/>
                </a:solidFill>
              </a:rPr>
              <a:t>Binding expression is: </a:t>
            </a:r>
            <a:r>
              <a:rPr lang="en-US" sz="1440" b="1" dirty="0">
                <a:solidFill>
                  <a:srgbClr val="0076CB"/>
                </a:solidFill>
                <a:latin typeface="Consolas" pitchFamily="49" charset="0"/>
                <a:cs typeface="Consolas" pitchFamily="49" charset="0"/>
              </a:rPr>
              <a:t>"{i18n&gt;MSG_HELLO_WORLD}"</a:t>
            </a:r>
            <a:endParaRPr lang="en-US" sz="1440" dirty="0">
              <a:solidFill>
                <a:srgbClr val="0076CB"/>
              </a:solidFill>
              <a:latin typeface="Consolas" pitchFamily="49" charset="0"/>
              <a:cs typeface="Consolas" pitchFamily="49"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854" y="1237089"/>
            <a:ext cx="3188057" cy="1881477"/>
          </a:xfrm>
          <a:prstGeom prst="rect">
            <a:avLst/>
          </a:prstGeom>
          <a:ln>
            <a:solidFill>
              <a:schemeClr val="bg1">
                <a:lumMod val="50000"/>
              </a:schemeClr>
            </a:solidFill>
          </a:ln>
          <a:effectLst>
            <a:innerShdw blurRad="114300">
              <a:prstClr val="black"/>
            </a:innerShdw>
          </a:effectLst>
        </p:spPr>
      </p:pic>
    </p:spTree>
    <p:extLst>
      <p:ext uri="{BB962C8B-B14F-4D97-AF65-F5344CB8AC3E}">
        <p14:creationId xmlns:p14="http://schemas.microsoft.com/office/powerpoint/2010/main" val="3724624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79" dirty="0"/>
              <a:t>Solution </a:t>
            </a:r>
            <a:r>
              <a:rPr lang="de-DE" sz="2879" dirty="0" err="1"/>
              <a:t>for</a:t>
            </a:r>
            <a:r>
              <a:rPr lang="de-DE" sz="2879" dirty="0"/>
              <a:t> </a:t>
            </a:r>
            <a:r>
              <a:rPr lang="de-DE" sz="2879" dirty="0" err="1"/>
              <a:t>Exercise</a:t>
            </a:r>
            <a:r>
              <a:rPr lang="de-DE" sz="2879" dirty="0"/>
              <a:t> 18</a:t>
            </a:r>
            <a:endParaRPr lang="en-US" sz="2879" dirty="0"/>
          </a:p>
        </p:txBody>
      </p:sp>
      <p:sp>
        <p:nvSpPr>
          <p:cNvPr id="4" name="Rounded Rectangle 3">
            <a:hlinkClick r:id="rId3" action="ppaction://hlinksldjump" highlightClick="1"/>
          </p:cNvPr>
          <p:cNvSpPr/>
          <p:nvPr/>
        </p:nvSpPr>
        <p:spPr bwMode="gray">
          <a:xfrm>
            <a:off x="7522490" y="5384025"/>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Back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434" y="3225026"/>
            <a:ext cx="7648476" cy="1725983"/>
          </a:xfrm>
          <a:prstGeom prst="rect">
            <a:avLst/>
          </a:prstGeom>
          <a:effectLst>
            <a:innerShdw blurRad="114300">
              <a:prstClr val="black"/>
            </a:innerShdw>
          </a:effectLst>
        </p:spPr>
      </p:pic>
      <p:sp>
        <p:nvSpPr>
          <p:cNvPr id="8" name="Rectangle 7"/>
          <p:cNvSpPr/>
          <p:nvPr/>
        </p:nvSpPr>
        <p:spPr bwMode="gray">
          <a:xfrm>
            <a:off x="6941716" y="3407801"/>
            <a:ext cx="2192730"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solidFill>
                <a:srgbClr val="000000"/>
              </a:solidFill>
              <a:ea typeface="Arial Unicode MS" pitchFamily="34" charset="-128"/>
              <a:cs typeface="Arial Unicode MS" pitchFamily="34" charset="-128"/>
            </a:endParaRPr>
          </a:p>
        </p:txBody>
      </p:sp>
      <p:sp>
        <p:nvSpPr>
          <p:cNvPr id="9" name="Text Placeholder 5"/>
          <p:cNvSpPr txBox="1">
            <a:spLocks/>
          </p:cNvSpPr>
          <p:nvPr/>
        </p:nvSpPr>
        <p:spPr bwMode="gray">
          <a:xfrm>
            <a:off x="7061697" y="3501187"/>
            <a:ext cx="1979675"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F0AB00"/>
              </a:buClr>
            </a:pPr>
            <a:r>
              <a:rPr lang="en-GB" sz="1440" b="0" dirty="0">
                <a:solidFill>
                  <a:srgbClr val="000000"/>
                </a:solidFill>
              </a:rPr>
              <a:t>xml.controller.js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434" y="1788839"/>
            <a:ext cx="7648476" cy="787855"/>
          </a:xfrm>
          <a:prstGeom prst="rect">
            <a:avLst/>
          </a:prstGeom>
          <a:effectLst>
            <a:innerShdw blurRad="114300">
              <a:prstClr val="black"/>
            </a:innerShdw>
          </a:effectLst>
        </p:spPr>
      </p:pic>
      <p:sp>
        <p:nvSpPr>
          <p:cNvPr id="13" name="Rectangle 12"/>
          <p:cNvSpPr/>
          <p:nvPr/>
        </p:nvSpPr>
        <p:spPr bwMode="gray">
          <a:xfrm>
            <a:off x="6955167" y="1981372"/>
            <a:ext cx="2192730" cy="402791"/>
          </a:xfrm>
          <a:prstGeom prst="rect">
            <a:avLst/>
          </a:prstGeom>
          <a:solidFill>
            <a:srgbClr val="FFC000"/>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endParaRPr lang="en-US" sz="1457" kern="0" dirty="0">
              <a:solidFill>
                <a:srgbClr val="000000"/>
              </a:solidFill>
              <a:ea typeface="Arial Unicode MS" pitchFamily="34" charset="-128"/>
              <a:cs typeface="Arial Unicode MS" pitchFamily="34" charset="-128"/>
            </a:endParaRPr>
          </a:p>
        </p:txBody>
      </p:sp>
      <p:sp>
        <p:nvSpPr>
          <p:cNvPr id="14" name="Text Placeholder 5_"/>
          <p:cNvSpPr txBox="1">
            <a:spLocks/>
          </p:cNvSpPr>
          <p:nvPr/>
        </p:nvSpPr>
        <p:spPr bwMode="gray">
          <a:xfrm>
            <a:off x="7075148" y="2074758"/>
            <a:ext cx="1979675"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F0AB00"/>
              </a:buClr>
            </a:pPr>
            <a:r>
              <a:rPr lang="en-GB" sz="1440" b="0" dirty="0">
                <a:solidFill>
                  <a:srgbClr val="000000"/>
                </a:solidFill>
              </a:rPr>
              <a:t>xml.view.xml</a:t>
            </a:r>
          </a:p>
        </p:txBody>
      </p:sp>
    </p:spTree>
    <p:extLst>
      <p:ext uri="{BB962C8B-B14F-4D97-AF65-F5344CB8AC3E}">
        <p14:creationId xmlns:p14="http://schemas.microsoft.com/office/powerpoint/2010/main" val="2464213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6</a:t>
            </a:r>
            <a:r>
              <a:rPr lang="en-GB" sz="4000" dirty="0" smtClean="0">
                <a:solidFill>
                  <a:srgbClr val="A80163"/>
                </a:solidFill>
                <a:ea typeface="+mj-ea"/>
                <a:cs typeface="+mj-cs"/>
              </a:rPr>
              <a:t>, </a:t>
            </a:r>
            <a:r>
              <a:rPr lang="en-GB" sz="4000" dirty="0" smtClean="0">
                <a:solidFill>
                  <a:srgbClr val="A80163"/>
                </a:solidFill>
                <a:ea typeface="+mj-ea"/>
                <a:cs typeface="+mj-cs"/>
                <a:hlinkClick r:id="rId9"/>
              </a:rPr>
              <a:t>8</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8674236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a:solidFill>
                  <a:schemeClr val="accent1"/>
                </a:solidFill>
                <a:latin typeface="Arial" panose="020B0604020202020204" pitchFamily="34" charset="0"/>
              </a:rPr>
              <a:t> Explaining </a:t>
            </a:r>
            <a:r>
              <a:rPr lang="en-GB" sz="4000" dirty="0" smtClean="0">
                <a:solidFill>
                  <a:schemeClr val="accent1"/>
                </a:solidFill>
                <a:latin typeface="Arial" panose="020B0604020202020204" pitchFamily="34" charset="0"/>
              </a:rPr>
              <a:t>Component </a:t>
            </a:r>
            <a:r>
              <a:rPr lang="en-GB" sz="4000" dirty="0">
                <a:solidFill>
                  <a:schemeClr val="accent1"/>
                </a:solidFill>
                <a:latin typeface="Arial" panose="020B0604020202020204" pitchFamily="34" charset="0"/>
              </a:rPr>
              <a:t>File</a:t>
            </a:r>
            <a:endParaRPr lang="en-US" sz="4000" dirty="0">
              <a:solidFill>
                <a:schemeClr val="accent1"/>
              </a:solidFill>
            </a:endParaRPr>
          </a:p>
        </p:txBody>
      </p:sp>
    </p:spTree>
    <p:custDataLst>
      <p:tags r:id="rId1"/>
    </p:custDataLst>
    <p:extLst>
      <p:ext uri="{BB962C8B-B14F-4D97-AF65-F5344CB8AC3E}">
        <p14:creationId xmlns:p14="http://schemas.microsoft.com/office/powerpoint/2010/main" val="10880440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35" y="408304"/>
            <a:ext cx="8221605" cy="388800"/>
          </a:xfrm>
        </p:spPr>
        <p:txBody>
          <a:bodyPr/>
          <a:lstStyle/>
          <a:p>
            <a:r>
              <a:rPr lang="de-DE" sz="2879" dirty="0" err="1">
                <a:solidFill>
                  <a:schemeClr val="accent1"/>
                </a:solidFill>
              </a:rPr>
              <a:t>Overview</a:t>
            </a:r>
            <a:endParaRPr lang="de-DE" sz="2879" dirty="0">
              <a:solidFill>
                <a:schemeClr val="accent1"/>
              </a:solidFill>
            </a:endParaRPr>
          </a:p>
        </p:txBody>
      </p:sp>
      <p:sp>
        <p:nvSpPr>
          <p:cNvPr id="3" name="Text Placeholder 2"/>
          <p:cNvSpPr>
            <a:spLocks noGrp="1"/>
          </p:cNvSpPr>
          <p:nvPr>
            <p:ph type="body" sz="quarter" idx="10"/>
          </p:nvPr>
        </p:nvSpPr>
        <p:spPr>
          <a:xfrm>
            <a:off x="1168796" y="1084116"/>
            <a:ext cx="8800827" cy="4312072"/>
          </a:xfrm>
        </p:spPr>
        <p:txBody>
          <a:bodyPr/>
          <a:lstStyle/>
          <a:p>
            <a:r>
              <a:rPr lang="en-US" sz="1600" dirty="0"/>
              <a:t>UI5 components are independent and reusable parts of the UI5 </a:t>
            </a:r>
            <a:r>
              <a:rPr lang="en-US" sz="1600" dirty="0" smtClean="0"/>
              <a:t>Applications </a:t>
            </a:r>
            <a:r>
              <a:rPr lang="en-US" sz="1600" dirty="0"/>
              <a:t>that may be developed by different development teams in different projects. </a:t>
            </a:r>
            <a:endParaRPr lang="en-US" sz="1600" dirty="0" smtClean="0"/>
          </a:p>
          <a:p>
            <a:r>
              <a:rPr lang="en-US" sz="1600" b="0" dirty="0" smtClean="0"/>
              <a:t>A </a:t>
            </a:r>
            <a:r>
              <a:rPr lang="en-US" sz="1600" b="0" dirty="0"/>
              <a:t>UI5 component consists of a folder that has a name of the component and that at least contains two files: </a:t>
            </a:r>
            <a:endParaRPr lang="en-US" sz="1600" b="0" dirty="0" smtClean="0"/>
          </a:p>
          <a:p>
            <a:pPr marL="419035" lvl="2" indent="-257089">
              <a:buFont typeface="Arial" pitchFamily="34" charset="0"/>
              <a:buChar char="•"/>
            </a:pPr>
            <a:r>
              <a:rPr lang="en-US" sz="1400" b="1" dirty="0" smtClean="0"/>
              <a:t>Component.js</a:t>
            </a:r>
            <a:r>
              <a:rPr lang="en-US" sz="1400" b="0" dirty="0" smtClean="0"/>
              <a:t> </a:t>
            </a:r>
            <a:r>
              <a:rPr lang="en-US" sz="1400" b="0" dirty="0"/>
              <a:t>- the Component Controller that also includes the metadata for </a:t>
            </a:r>
            <a:r>
              <a:rPr lang="en-US" sz="1400" b="0" dirty="0" smtClean="0"/>
              <a:t>runtime</a:t>
            </a:r>
          </a:p>
          <a:p>
            <a:pPr marL="419035" lvl="2" indent="-257089">
              <a:buFont typeface="Arial" pitchFamily="34" charset="0"/>
              <a:buChar char="•"/>
            </a:pPr>
            <a:r>
              <a:rPr lang="en-US" sz="1400" b="1" dirty="0" err="1" smtClean="0"/>
              <a:t>component.json</a:t>
            </a:r>
            <a:r>
              <a:rPr lang="en-US" sz="1400" b="0" dirty="0" smtClean="0"/>
              <a:t> </a:t>
            </a:r>
            <a:r>
              <a:rPr lang="en-US" sz="1400" b="0" dirty="0"/>
              <a:t>- Component descriptor that contains the metadata for design </a:t>
            </a:r>
            <a:r>
              <a:rPr lang="en-US" sz="1400" b="0" dirty="0" smtClean="0"/>
              <a:t>time </a:t>
            </a:r>
            <a:r>
              <a:rPr lang="en-US" sz="1400" dirty="0"/>
              <a:t>and also expresses the component dependencies and configuration </a:t>
            </a:r>
            <a:endParaRPr lang="en-US" sz="1400" b="0" dirty="0" smtClean="0"/>
          </a:p>
          <a:p>
            <a:r>
              <a:rPr lang="en-US" sz="1600" b="0" dirty="0"/>
              <a:t>There are two types of </a:t>
            </a:r>
            <a:r>
              <a:rPr lang="en-US" sz="1600" b="0" dirty="0" smtClean="0"/>
              <a:t>components:  </a:t>
            </a:r>
            <a:endParaRPr lang="en-US" sz="1600" b="0" dirty="0"/>
          </a:p>
          <a:p>
            <a:pPr marL="419035" lvl="2" indent="-257089">
              <a:buFont typeface="Arial" pitchFamily="34" charset="0"/>
              <a:buChar char="•"/>
            </a:pPr>
            <a:r>
              <a:rPr lang="en-US" sz="1400" b="0" dirty="0" smtClean="0"/>
              <a:t>a </a:t>
            </a:r>
            <a:r>
              <a:rPr lang="en-US" sz="1400" b="1" dirty="0" err="1" smtClean="0"/>
              <a:t>UIComponent</a:t>
            </a:r>
            <a:r>
              <a:rPr lang="en-US" sz="1400" b="0" dirty="0" smtClean="0"/>
              <a:t> has </a:t>
            </a:r>
            <a:r>
              <a:rPr lang="en-US" sz="1400" b="0" dirty="0"/>
              <a:t>a UI part </a:t>
            </a:r>
            <a:r>
              <a:rPr lang="en-US" sz="1400" b="0" dirty="0" smtClean="0"/>
              <a:t>(examples: custom button or a form)</a:t>
            </a:r>
          </a:p>
          <a:p>
            <a:pPr marL="744131" lvl="4" indent="-257089">
              <a:buClr>
                <a:schemeClr val="accent1"/>
              </a:buClr>
              <a:buFont typeface="Arial" pitchFamily="34" charset="0"/>
              <a:buChar char="►"/>
            </a:pPr>
            <a:r>
              <a:rPr lang="en-US" sz="1400" dirty="0"/>
              <a:t>Base class for all UI Components: </a:t>
            </a:r>
            <a:r>
              <a:rPr lang="en-US" sz="1400" b="1" dirty="0" err="1">
                <a:solidFill>
                  <a:schemeClr val="tx2"/>
                </a:solidFill>
                <a:latin typeface="Consolas" pitchFamily="49" charset="0"/>
                <a:cs typeface="Consolas" pitchFamily="49" charset="0"/>
              </a:rPr>
              <a:t>sap.ui.core.UIComponent</a:t>
            </a:r>
            <a:endParaRPr lang="en-US" sz="1400" b="1" dirty="0">
              <a:solidFill>
                <a:schemeClr val="tx2"/>
              </a:solidFill>
              <a:latin typeface="Consolas" pitchFamily="49" charset="0"/>
              <a:cs typeface="Consolas" pitchFamily="49" charset="0"/>
            </a:endParaRPr>
          </a:p>
          <a:p>
            <a:pPr marL="419035" lvl="2" indent="-257089">
              <a:buFont typeface="Arial" pitchFamily="34" charset="0"/>
              <a:buChar char="•"/>
            </a:pPr>
            <a:r>
              <a:rPr lang="en-US" sz="1400" b="0" dirty="0" smtClean="0"/>
              <a:t>a </a:t>
            </a:r>
            <a:r>
              <a:rPr lang="en-US" sz="1400" b="1" dirty="0" smtClean="0"/>
              <a:t>Faceless Component </a:t>
            </a:r>
            <a:r>
              <a:rPr lang="en-US" sz="1400" b="0" dirty="0" smtClean="0"/>
              <a:t>does not </a:t>
            </a:r>
            <a:r>
              <a:rPr lang="en-US" sz="1400" dirty="0"/>
              <a:t>have a user interface and are </a:t>
            </a:r>
            <a:r>
              <a:rPr lang="en-US" sz="1400" dirty="0" smtClean="0"/>
              <a:t>used </a:t>
            </a:r>
            <a:r>
              <a:rPr lang="en-US" sz="1400" b="0" dirty="0" smtClean="0"/>
              <a:t>(examples: data transfer helper) </a:t>
            </a:r>
          </a:p>
          <a:p>
            <a:pPr marL="744131" lvl="4" indent="-257089">
              <a:buClr>
                <a:schemeClr val="accent1"/>
              </a:buClr>
              <a:buFontTx/>
              <a:buChar char="►"/>
            </a:pPr>
            <a:r>
              <a:rPr lang="en-US" sz="1400" dirty="0"/>
              <a:t>Base class for all Faceless Components: </a:t>
            </a:r>
            <a:r>
              <a:rPr lang="en-US" sz="1400" b="1" dirty="0" err="1">
                <a:solidFill>
                  <a:schemeClr val="tx2"/>
                </a:solidFill>
                <a:latin typeface="Consolas" pitchFamily="49" charset="0"/>
                <a:cs typeface="Consolas" pitchFamily="49" charset="0"/>
              </a:rPr>
              <a:t>sap.ui.core.Component</a:t>
            </a:r>
            <a:endParaRPr lang="en-US" sz="1400" b="1" dirty="0">
              <a:solidFill>
                <a:schemeClr val="tx2"/>
              </a:solidFill>
              <a:latin typeface="Consolas" pitchFamily="49" charset="0"/>
              <a:cs typeface="Consolas" pitchFamily="49" charset="0"/>
            </a:endParaRPr>
          </a:p>
          <a:p>
            <a:pPr marL="419035" lvl="2" indent="-257089">
              <a:buFont typeface="Arial" pitchFamily="34" charset="0"/>
              <a:buChar char="•"/>
            </a:pPr>
            <a:endParaRPr lang="en-US" sz="1400" b="0" dirty="0" smtClean="0"/>
          </a:p>
          <a:p>
            <a:r>
              <a:rPr lang="en-US" sz="1600" b="0" dirty="0" smtClean="0"/>
              <a:t>Components </a:t>
            </a:r>
            <a:r>
              <a:rPr lang="en-US" sz="1600" b="0" dirty="0"/>
              <a:t>can either inherit from their base classes or from other component in order to inherit and extend its functionality. </a:t>
            </a:r>
          </a:p>
          <a:p>
            <a:endParaRPr lang="en-US" b="0" dirty="0"/>
          </a:p>
        </p:txBody>
      </p:sp>
    </p:spTree>
    <p:extLst>
      <p:ext uri="{BB962C8B-B14F-4D97-AF65-F5344CB8AC3E}">
        <p14:creationId xmlns:p14="http://schemas.microsoft.com/office/powerpoint/2010/main" val="2304309624"/>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gray">
          <a:xfrm>
            <a:off x="1398451" y="2628431"/>
            <a:ext cx="7645829" cy="1412285"/>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6" name="Rectangle 5"/>
          <p:cNvSpPr/>
          <p:nvPr/>
        </p:nvSpPr>
        <p:spPr bwMode="gray">
          <a:xfrm>
            <a:off x="1398451" y="1337090"/>
            <a:ext cx="7645829" cy="607120"/>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407713" y="446904"/>
            <a:ext cx="8221605" cy="388800"/>
          </a:xfrm>
        </p:spPr>
        <p:txBody>
          <a:bodyPr/>
          <a:lstStyle/>
          <a:p>
            <a:r>
              <a:rPr lang="de-DE" sz="2789" dirty="0" err="1"/>
              <a:t>Creating</a:t>
            </a:r>
            <a:r>
              <a:rPr lang="de-DE" sz="2789" dirty="0"/>
              <a:t> a </a:t>
            </a:r>
            <a:r>
              <a:rPr lang="de-DE" sz="2789" dirty="0" err="1"/>
              <a:t>new</a:t>
            </a:r>
            <a:r>
              <a:rPr lang="de-DE" sz="2789" dirty="0"/>
              <a:t> </a:t>
            </a:r>
            <a:r>
              <a:rPr lang="de-DE" sz="2789" dirty="0" err="1"/>
              <a:t>Component</a:t>
            </a:r>
            <a:r>
              <a:rPr lang="de-DE" sz="2789" dirty="0"/>
              <a:t> – Component.js</a:t>
            </a:r>
          </a:p>
        </p:txBody>
      </p:sp>
      <p:sp>
        <p:nvSpPr>
          <p:cNvPr id="3" name="Text Placeholder 2"/>
          <p:cNvSpPr>
            <a:spLocks noGrp="1"/>
          </p:cNvSpPr>
          <p:nvPr>
            <p:ph type="body" sz="quarter" idx="10"/>
          </p:nvPr>
        </p:nvSpPr>
        <p:spPr>
          <a:xfrm>
            <a:off x="1372984" y="1036563"/>
            <a:ext cx="7524341" cy="4542434"/>
          </a:xfrm>
        </p:spPr>
        <p:txBody>
          <a:bodyPr/>
          <a:lstStyle/>
          <a:p>
            <a:pPr marL="308507" lvl="2" indent="-308507">
              <a:buFont typeface="+mj-lt"/>
              <a:buAutoNum type="arabicPeriod"/>
            </a:pPr>
            <a:r>
              <a:rPr lang="en-GB" sz="1619" dirty="0"/>
              <a:t>Define an new (UI)Component:</a:t>
            </a:r>
          </a:p>
          <a:p>
            <a:pPr marL="308507" lvl="2" indent="-308507">
              <a:buFont typeface="+mj-lt"/>
              <a:buAutoNum type="arabicPeriod"/>
            </a:pPr>
            <a:endParaRPr lang="en-GB" sz="1619" dirty="0"/>
          </a:p>
          <a:p>
            <a:pPr marL="308507" lvl="2" indent="-308507">
              <a:buFont typeface="+mj-lt"/>
              <a:buAutoNum type="arabicPeriod"/>
            </a:pPr>
            <a:endParaRPr lang="en-GB" sz="1619" dirty="0"/>
          </a:p>
          <a:p>
            <a:pPr marL="308507" lvl="2" indent="-308507">
              <a:buFont typeface="+mj-lt"/>
              <a:buAutoNum type="arabicPeriod"/>
            </a:pPr>
            <a:endParaRPr lang="en-GB" sz="1619" dirty="0"/>
          </a:p>
          <a:p>
            <a:pPr marL="308507" lvl="2" indent="-308507">
              <a:spcBef>
                <a:spcPts val="1080"/>
              </a:spcBef>
              <a:buFont typeface="+mj-lt"/>
              <a:buAutoNum type="arabicPeriod"/>
            </a:pPr>
            <a:r>
              <a:rPr lang="en-GB" sz="1619" dirty="0"/>
              <a:t>Set the metadata (properties, aggregations, events of the new component)</a:t>
            </a:r>
          </a:p>
          <a:p>
            <a:pPr marL="308507" lvl="2" indent="-308507">
              <a:spcBef>
                <a:spcPts val="1080"/>
              </a:spcBef>
              <a:buFont typeface="+mj-lt"/>
              <a:buAutoNum type="arabicPeriod"/>
            </a:pPr>
            <a:endParaRPr lang="en-GB" sz="1619" dirty="0"/>
          </a:p>
          <a:p>
            <a:pPr marL="308507" lvl="2" indent="-308507">
              <a:spcBef>
                <a:spcPts val="1080"/>
              </a:spcBef>
              <a:buFont typeface="+mj-lt"/>
              <a:buAutoNum type="arabicPeriod"/>
            </a:pPr>
            <a:endParaRPr lang="en-GB" sz="1619" dirty="0"/>
          </a:p>
          <a:p>
            <a:pPr marL="308507" lvl="2" indent="-308507">
              <a:spcBef>
                <a:spcPts val="1080"/>
              </a:spcBef>
              <a:buFont typeface="+mj-lt"/>
              <a:buAutoNum type="arabicPeriod"/>
            </a:pPr>
            <a:endParaRPr lang="en-GB" sz="1619" dirty="0"/>
          </a:p>
          <a:p>
            <a:pPr marL="308507" lvl="2" indent="-308507">
              <a:spcBef>
                <a:spcPts val="1080"/>
              </a:spcBef>
              <a:buFont typeface="+mj-lt"/>
              <a:buAutoNum type="arabicPeriod"/>
            </a:pPr>
            <a:endParaRPr lang="en-GB" sz="1619" dirty="0"/>
          </a:p>
          <a:p>
            <a:pPr marL="308507" lvl="2" indent="-308507">
              <a:spcBef>
                <a:spcPts val="540"/>
              </a:spcBef>
              <a:buFont typeface="+mj-lt"/>
              <a:buAutoNum type="arabicPeriod"/>
            </a:pPr>
            <a:r>
              <a:rPr lang="en-GB" sz="1619" dirty="0"/>
              <a:t>Set the methods the component should have </a:t>
            </a:r>
          </a:p>
          <a:p>
            <a:pPr marL="308507" lvl="2" indent="-308507">
              <a:spcBef>
                <a:spcPts val="1080"/>
              </a:spcBef>
              <a:buFont typeface="+mj-lt"/>
              <a:buAutoNum type="arabicPeriod"/>
            </a:pPr>
            <a:endParaRPr lang="en-GB" sz="1619" dirty="0"/>
          </a:p>
          <a:p>
            <a:pPr marL="308507" lvl="2" indent="-308507">
              <a:buFont typeface="+mj-lt"/>
              <a:buAutoNum type="arabicPeriod"/>
            </a:pPr>
            <a:endParaRPr lang="en-GB" sz="1619" dirty="0"/>
          </a:p>
          <a:p>
            <a:pPr marL="308507" indent="-308507">
              <a:buFont typeface="+mj-lt"/>
              <a:buAutoNum type="arabicPeriod"/>
            </a:pPr>
            <a:endParaRPr lang="en-GB" b="0" dirty="0" smtClean="0"/>
          </a:p>
        </p:txBody>
      </p:sp>
      <p:sp>
        <p:nvSpPr>
          <p:cNvPr id="4" name="Rectangle 3"/>
          <p:cNvSpPr/>
          <p:nvPr/>
        </p:nvSpPr>
        <p:spPr>
          <a:xfrm>
            <a:off x="1782388" y="1449305"/>
            <a:ext cx="6208808" cy="313932"/>
          </a:xfrm>
          <a:prstGeom prst="rect">
            <a:avLst/>
          </a:prstGeom>
        </p:spPr>
        <p:txBody>
          <a:bodyPr wrap="square">
            <a:spAutoFit/>
          </a:bodyPr>
          <a:lstStyle/>
          <a:p>
            <a:r>
              <a:rPr lang="en-US" sz="1440" b="1" dirty="0" err="1">
                <a:solidFill>
                  <a:schemeClr val="tx2"/>
                </a:solidFill>
                <a:latin typeface="Consolas" pitchFamily="49" charset="0"/>
                <a:cs typeface="Consolas" pitchFamily="49" charset="0"/>
              </a:rPr>
              <a:t>s</a:t>
            </a:r>
            <a:r>
              <a:rPr lang="en-US" sz="1440" b="1" dirty="0" err="1" smtClean="0">
                <a:solidFill>
                  <a:schemeClr val="tx2"/>
                </a:solidFill>
                <a:latin typeface="Consolas" pitchFamily="49" charset="0"/>
                <a:cs typeface="Consolas" pitchFamily="49" charset="0"/>
              </a:rPr>
              <a:t>ap.ui.require</a:t>
            </a:r>
            <a:r>
              <a:rPr lang="en-US" sz="1440" b="1" dirty="0">
                <a:solidFill>
                  <a:schemeClr val="tx2"/>
                </a:solidFill>
                <a:latin typeface="Consolas" pitchFamily="49" charset="0"/>
                <a:cs typeface="Consolas" pitchFamily="49" charset="0"/>
              </a:rPr>
              <a:t>("</a:t>
            </a:r>
            <a:r>
              <a:rPr lang="en-US" sz="1440" b="1" dirty="0" err="1">
                <a:solidFill>
                  <a:schemeClr val="accent5"/>
                </a:solidFill>
                <a:latin typeface="Consolas" pitchFamily="49" charset="0"/>
                <a:cs typeface="Consolas" pitchFamily="49" charset="0"/>
              </a:rPr>
              <a:t>sap.ui.core.UIComponent</a:t>
            </a:r>
            <a:r>
              <a:rPr lang="en-US" sz="1440" b="1" dirty="0">
                <a:solidFill>
                  <a:schemeClr val="tx2"/>
                </a:solidFill>
                <a:latin typeface="Consolas" pitchFamily="49" charset="0"/>
                <a:cs typeface="Consolas" pitchFamily="49" charset="0"/>
              </a:rPr>
              <a:t>"); </a:t>
            </a:r>
          </a:p>
        </p:txBody>
      </p:sp>
      <p:sp>
        <p:nvSpPr>
          <p:cNvPr id="5" name="Rectangle 4"/>
          <p:cNvSpPr/>
          <p:nvPr/>
        </p:nvSpPr>
        <p:spPr>
          <a:xfrm>
            <a:off x="1782388" y="2628431"/>
            <a:ext cx="7404497" cy="1421928"/>
          </a:xfrm>
          <a:prstGeom prst="rect">
            <a:avLst/>
          </a:prstGeom>
        </p:spPr>
        <p:txBody>
          <a:bodyPr wrap="square">
            <a:spAutoFit/>
          </a:bodyPr>
          <a:lstStyle/>
          <a:p>
            <a:r>
              <a:rPr lang="en-US" sz="1440" b="1" dirty="0" err="1">
                <a:solidFill>
                  <a:schemeClr val="tx2"/>
                </a:solidFill>
                <a:latin typeface="Consolas" pitchFamily="49" charset="0"/>
                <a:cs typeface="Consolas" pitchFamily="49" charset="0"/>
              </a:rPr>
              <a:t>sap.ui.core.UIComponent.extend</a:t>
            </a:r>
            <a:r>
              <a:rPr lang="en-US" sz="1440" b="1" dirty="0">
                <a:solidFill>
                  <a:schemeClr val="tx2"/>
                </a:solidFill>
                <a:latin typeface="Consolas" pitchFamily="49" charset="0"/>
                <a:cs typeface="Consolas" pitchFamily="49" charset="0"/>
              </a:rPr>
              <a:t>("</a:t>
            </a:r>
            <a:r>
              <a:rPr lang="en-US" sz="1440" b="1" dirty="0" err="1">
                <a:solidFill>
                  <a:schemeClr val="tx2"/>
                </a:solidFill>
                <a:latin typeface="Consolas" pitchFamily="49" charset="0"/>
                <a:cs typeface="Consolas" pitchFamily="49" charset="0"/>
              </a:rPr>
              <a:t>samples.components.button.Component</a:t>
            </a:r>
            <a:r>
              <a:rPr lang="en-US" sz="1440" b="1" dirty="0">
                <a:solidFill>
                  <a:schemeClr val="tx2"/>
                </a:solidFill>
                <a:latin typeface="Consolas" pitchFamily="49" charset="0"/>
                <a:cs typeface="Consolas" pitchFamily="49" charset="0"/>
              </a:rPr>
              <a:t>", { 	metadata : { </a:t>
            </a:r>
            <a:br>
              <a:rPr lang="en-US" sz="1440" b="1" dirty="0">
                <a:solidFill>
                  <a:schemeClr val="tx2"/>
                </a:solidFill>
                <a:latin typeface="Consolas" pitchFamily="49" charset="0"/>
                <a:cs typeface="Consolas" pitchFamily="49" charset="0"/>
              </a:rPr>
            </a:br>
            <a:r>
              <a:rPr lang="en-US" sz="1440" b="1" dirty="0">
                <a:solidFill>
                  <a:schemeClr val="tx2"/>
                </a:solidFill>
                <a:latin typeface="Consolas" pitchFamily="49" charset="0"/>
                <a:cs typeface="Consolas" pitchFamily="49" charset="0"/>
              </a:rPr>
              <a:t>		</a:t>
            </a:r>
            <a:r>
              <a:rPr lang="en-US" sz="1440" b="1" dirty="0">
                <a:solidFill>
                  <a:schemeClr val="accent5"/>
                </a:solidFill>
                <a:latin typeface="Consolas" pitchFamily="49" charset="0"/>
                <a:cs typeface="Consolas" pitchFamily="49" charset="0"/>
              </a:rPr>
              <a:t>properties</a:t>
            </a:r>
            <a:r>
              <a:rPr lang="en-US" sz="1440" b="1" dirty="0">
                <a:solidFill>
                  <a:schemeClr val="tx2"/>
                </a:solidFill>
                <a:latin typeface="Consolas" pitchFamily="49" charset="0"/>
                <a:cs typeface="Consolas" pitchFamily="49" charset="0"/>
              </a:rPr>
              <a:t> : { </a:t>
            </a:r>
            <a:br>
              <a:rPr lang="en-US" sz="1440" b="1" dirty="0">
                <a:solidFill>
                  <a:schemeClr val="tx2"/>
                </a:solidFill>
                <a:latin typeface="Consolas" pitchFamily="49" charset="0"/>
                <a:cs typeface="Consolas" pitchFamily="49" charset="0"/>
              </a:rPr>
            </a:br>
            <a:r>
              <a:rPr lang="en-US" sz="1440" b="1" dirty="0">
                <a:solidFill>
                  <a:schemeClr val="tx2"/>
                </a:solidFill>
                <a:latin typeface="Consolas" pitchFamily="49" charset="0"/>
                <a:cs typeface="Consolas" pitchFamily="49" charset="0"/>
              </a:rPr>
              <a:t>			text: "string" </a:t>
            </a:r>
            <a:br>
              <a:rPr lang="en-US" sz="1440" b="1" dirty="0">
                <a:solidFill>
                  <a:schemeClr val="tx2"/>
                </a:solidFill>
                <a:latin typeface="Consolas" pitchFamily="49" charset="0"/>
                <a:cs typeface="Consolas" pitchFamily="49" charset="0"/>
              </a:rPr>
            </a:br>
            <a:r>
              <a:rPr lang="en-US" sz="1440" b="1" dirty="0">
                <a:solidFill>
                  <a:schemeClr val="tx2"/>
                </a:solidFill>
                <a:latin typeface="Consolas" pitchFamily="49" charset="0"/>
                <a:cs typeface="Consolas" pitchFamily="49" charset="0"/>
              </a:rPr>
              <a:t>			} </a:t>
            </a:r>
            <a:br>
              <a:rPr lang="en-US" sz="1440" b="1" dirty="0">
                <a:solidFill>
                  <a:schemeClr val="tx2"/>
                </a:solidFill>
                <a:latin typeface="Consolas" pitchFamily="49" charset="0"/>
                <a:cs typeface="Consolas" pitchFamily="49" charset="0"/>
              </a:rPr>
            </a:br>
            <a:r>
              <a:rPr lang="en-US" sz="1440" b="1" dirty="0">
                <a:solidFill>
                  <a:schemeClr val="tx2"/>
                </a:solidFill>
                <a:latin typeface="Consolas" pitchFamily="49" charset="0"/>
                <a:cs typeface="Consolas" pitchFamily="49" charset="0"/>
              </a:rPr>
              <a:t>		}}); </a:t>
            </a:r>
          </a:p>
        </p:txBody>
      </p:sp>
      <p:sp>
        <p:nvSpPr>
          <p:cNvPr id="11" name="Rectangle 10"/>
          <p:cNvSpPr/>
          <p:nvPr/>
        </p:nvSpPr>
        <p:spPr bwMode="gray">
          <a:xfrm>
            <a:off x="1398451" y="4526176"/>
            <a:ext cx="7645829" cy="932155"/>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2" name="Rectangle 11"/>
          <p:cNvSpPr/>
          <p:nvPr/>
        </p:nvSpPr>
        <p:spPr>
          <a:xfrm>
            <a:off x="1425875" y="4526177"/>
            <a:ext cx="8117523" cy="757130"/>
          </a:xfrm>
          <a:prstGeom prst="rect">
            <a:avLst/>
          </a:prstGeom>
        </p:spPr>
        <p:txBody>
          <a:bodyPr wrap="square">
            <a:spAutoFit/>
          </a:bodyPr>
          <a:lstStyle/>
          <a:p>
            <a:r>
              <a:rPr lang="en-US" sz="1440" b="1" dirty="0" err="1">
                <a:solidFill>
                  <a:schemeClr val="tx2"/>
                </a:solidFill>
                <a:latin typeface="Consolas" pitchFamily="49" charset="0"/>
                <a:cs typeface="Consolas" pitchFamily="49" charset="0"/>
              </a:rPr>
              <a:t>samples.components.button.Component.prototype.</a:t>
            </a:r>
            <a:r>
              <a:rPr lang="en-US" sz="1440" b="1" dirty="0" err="1">
                <a:solidFill>
                  <a:schemeClr val="accent5"/>
                </a:solidFill>
                <a:latin typeface="Consolas" pitchFamily="49" charset="0"/>
                <a:cs typeface="Consolas" pitchFamily="49" charset="0"/>
              </a:rPr>
              <a:t>createContent</a:t>
            </a:r>
            <a:r>
              <a:rPr lang="en-US" sz="1440" b="1" dirty="0">
                <a:solidFill>
                  <a:schemeClr val="tx2"/>
                </a:solidFill>
                <a:latin typeface="Consolas" pitchFamily="49" charset="0"/>
                <a:cs typeface="Consolas" pitchFamily="49" charset="0"/>
              </a:rPr>
              <a:t> = function(){ </a:t>
            </a:r>
            <a:r>
              <a:rPr lang="en-US" sz="1440" b="1" dirty="0" err="1">
                <a:solidFill>
                  <a:schemeClr val="tx2"/>
                </a:solidFill>
                <a:latin typeface="Consolas" pitchFamily="49" charset="0"/>
                <a:cs typeface="Consolas" pitchFamily="49" charset="0"/>
              </a:rPr>
              <a:t>this.oButton</a:t>
            </a:r>
            <a:r>
              <a:rPr lang="en-US" sz="1440" b="1" dirty="0">
                <a:solidFill>
                  <a:schemeClr val="tx2"/>
                </a:solidFill>
                <a:latin typeface="Consolas" pitchFamily="49" charset="0"/>
                <a:cs typeface="Consolas" pitchFamily="49" charset="0"/>
              </a:rPr>
              <a:t> = new </a:t>
            </a:r>
            <a:r>
              <a:rPr lang="en-US" sz="1440" b="1" dirty="0" err="1">
                <a:solidFill>
                  <a:schemeClr val="tx2"/>
                </a:solidFill>
                <a:latin typeface="Consolas" pitchFamily="49" charset="0"/>
                <a:cs typeface="Consolas" pitchFamily="49" charset="0"/>
              </a:rPr>
              <a:t>sap.ui.commons.Button</a:t>
            </a:r>
            <a:r>
              <a:rPr lang="en-US" sz="1440" b="1" dirty="0">
                <a:solidFill>
                  <a:schemeClr val="tx2"/>
                </a:solidFill>
                <a:latin typeface="Consolas" pitchFamily="49" charset="0"/>
                <a:cs typeface="Consolas" pitchFamily="49" charset="0"/>
              </a:rPr>
              <a:t>("</a:t>
            </a:r>
            <a:r>
              <a:rPr lang="en-US" sz="1440" b="1" dirty="0" err="1">
                <a:solidFill>
                  <a:schemeClr val="tx2"/>
                </a:solidFill>
                <a:latin typeface="Consolas" pitchFamily="49" charset="0"/>
                <a:cs typeface="Consolas" pitchFamily="49" charset="0"/>
              </a:rPr>
              <a:t>btn</a:t>
            </a:r>
            <a:r>
              <a:rPr lang="en-US" sz="1440" b="1" dirty="0">
                <a:solidFill>
                  <a:schemeClr val="tx2"/>
                </a:solidFill>
                <a:latin typeface="Consolas" pitchFamily="49" charset="0"/>
                <a:cs typeface="Consolas" pitchFamily="49" charset="0"/>
              </a:rPr>
              <a:t>"); </a:t>
            </a:r>
          </a:p>
          <a:p>
            <a:r>
              <a:rPr lang="en-US" sz="1440" b="1" dirty="0">
                <a:solidFill>
                  <a:schemeClr val="tx2"/>
                </a:solidFill>
                <a:latin typeface="Consolas" pitchFamily="49" charset="0"/>
                <a:cs typeface="Consolas" pitchFamily="49" charset="0"/>
              </a:rPr>
              <a:t>return </a:t>
            </a:r>
            <a:r>
              <a:rPr lang="en-US" sz="1440" b="1" dirty="0" err="1">
                <a:solidFill>
                  <a:schemeClr val="tx2"/>
                </a:solidFill>
                <a:latin typeface="Consolas" pitchFamily="49" charset="0"/>
                <a:cs typeface="Consolas" pitchFamily="49" charset="0"/>
              </a:rPr>
              <a:t>this.oButton</a:t>
            </a:r>
            <a:r>
              <a:rPr lang="en-US" sz="1440" b="1" dirty="0">
                <a:solidFill>
                  <a:schemeClr val="tx2"/>
                </a:solidFill>
                <a:latin typeface="Consolas" pitchFamily="49" charset="0"/>
                <a:cs typeface="Consolas" pitchFamily="49" charset="0"/>
              </a:rPr>
              <a:t>; };</a:t>
            </a:r>
          </a:p>
        </p:txBody>
      </p:sp>
    </p:spTree>
    <p:extLst>
      <p:ext uri="{BB962C8B-B14F-4D97-AF65-F5344CB8AC3E}">
        <p14:creationId xmlns:p14="http://schemas.microsoft.com/office/powerpoint/2010/main" val="2452259881"/>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gray">
          <a:xfrm>
            <a:off x="1620392" y="2368590"/>
            <a:ext cx="7645829" cy="2555923"/>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641786" y="282737"/>
            <a:ext cx="7826007" cy="680203"/>
          </a:xfrm>
        </p:spPr>
        <p:txBody>
          <a:bodyPr/>
          <a:lstStyle/>
          <a:p>
            <a:r>
              <a:rPr lang="de-DE" sz="2699" dirty="0" err="1">
                <a:solidFill>
                  <a:schemeClr val="accent1"/>
                </a:solidFill>
              </a:rPr>
              <a:t>Creating</a:t>
            </a:r>
            <a:r>
              <a:rPr lang="de-DE" sz="2699" dirty="0">
                <a:solidFill>
                  <a:schemeClr val="accent1"/>
                </a:solidFill>
              </a:rPr>
              <a:t> a </a:t>
            </a:r>
            <a:r>
              <a:rPr lang="de-DE" sz="2699" dirty="0" err="1">
                <a:solidFill>
                  <a:schemeClr val="accent1"/>
                </a:solidFill>
              </a:rPr>
              <a:t>new</a:t>
            </a:r>
            <a:r>
              <a:rPr lang="de-DE" sz="2699" dirty="0">
                <a:solidFill>
                  <a:schemeClr val="accent1"/>
                </a:solidFill>
              </a:rPr>
              <a:t> </a:t>
            </a:r>
            <a:r>
              <a:rPr lang="de-DE" sz="2699" dirty="0" err="1">
                <a:solidFill>
                  <a:schemeClr val="accent1"/>
                </a:solidFill>
              </a:rPr>
              <a:t>Component</a:t>
            </a:r>
            <a:r>
              <a:rPr lang="de-DE" sz="2699" dirty="0">
                <a:solidFill>
                  <a:schemeClr val="accent1"/>
                </a:solidFill>
              </a:rPr>
              <a:t> – </a:t>
            </a:r>
            <a:r>
              <a:rPr lang="de-DE" sz="2699" dirty="0" err="1">
                <a:solidFill>
                  <a:schemeClr val="accent1"/>
                </a:solidFill>
              </a:rPr>
              <a:t>component.json</a:t>
            </a:r>
            <a:endParaRPr lang="de-DE" sz="2699" dirty="0">
              <a:solidFill>
                <a:schemeClr val="accent1"/>
              </a:solidFill>
            </a:endParaRPr>
          </a:p>
        </p:txBody>
      </p:sp>
      <p:sp>
        <p:nvSpPr>
          <p:cNvPr id="3" name="Text Placeholder 2"/>
          <p:cNvSpPr>
            <a:spLocks noGrp="1"/>
          </p:cNvSpPr>
          <p:nvPr>
            <p:ph type="body" sz="quarter" idx="10"/>
          </p:nvPr>
        </p:nvSpPr>
        <p:spPr>
          <a:xfrm>
            <a:off x="1319717" y="1083870"/>
            <a:ext cx="7524341" cy="1163790"/>
          </a:xfrm>
        </p:spPr>
        <p:txBody>
          <a:bodyPr/>
          <a:lstStyle/>
          <a:p>
            <a:pPr marL="0" lvl="2" indent="0">
              <a:buNone/>
            </a:pPr>
            <a:r>
              <a:rPr lang="en-US" sz="1619" dirty="0"/>
              <a:t>The </a:t>
            </a:r>
            <a:r>
              <a:rPr lang="en-US" sz="1619" dirty="0" err="1"/>
              <a:t>component.json</a:t>
            </a:r>
            <a:r>
              <a:rPr lang="en-US" sz="1619" dirty="0"/>
              <a:t> file is needed for design time environments so they know the specifics of the component. </a:t>
            </a:r>
          </a:p>
          <a:p>
            <a:pPr marL="0" lvl="2" indent="0">
              <a:buNone/>
            </a:pPr>
            <a:r>
              <a:rPr lang="en-US" sz="1619" dirty="0"/>
              <a:t>The file is not loaded during the runtime of an application and thus not needed there.</a:t>
            </a:r>
            <a:endParaRPr lang="en-GB" b="0" dirty="0" smtClean="0"/>
          </a:p>
        </p:txBody>
      </p:sp>
      <p:sp>
        <p:nvSpPr>
          <p:cNvPr id="5" name="Rectangle 4"/>
          <p:cNvSpPr/>
          <p:nvPr/>
        </p:nvSpPr>
        <p:spPr>
          <a:xfrm>
            <a:off x="2004329" y="2489520"/>
            <a:ext cx="6910864" cy="2308324"/>
          </a:xfrm>
          <a:prstGeom prst="rect">
            <a:avLst/>
          </a:prstGeom>
        </p:spPr>
        <p:txBody>
          <a:bodyPr wrap="square">
            <a:spAutoFit/>
          </a:bodyPr>
          <a:lstStyle/>
          <a:p>
            <a:r>
              <a:rPr lang="en-US" sz="1440" b="1" dirty="0">
                <a:solidFill>
                  <a:schemeClr val="tx2"/>
                </a:solidFill>
                <a:latin typeface="Consolas" pitchFamily="49" charset="0"/>
                <a:cs typeface="Consolas" pitchFamily="49" charset="0"/>
              </a:rPr>
              <a:t>{ </a:t>
            </a:r>
          </a:p>
          <a:p>
            <a:r>
              <a:rPr lang="en-US" sz="1440" b="1" dirty="0">
                <a:solidFill>
                  <a:schemeClr val="tx2"/>
                </a:solidFill>
                <a:latin typeface="Consolas" pitchFamily="49" charset="0"/>
                <a:cs typeface="Consolas" pitchFamily="49" charset="0"/>
              </a:rPr>
              <a:t>	"name": "</a:t>
            </a:r>
            <a:r>
              <a:rPr lang="en-US" sz="1440" b="1" dirty="0" err="1">
                <a:solidFill>
                  <a:schemeClr val="tx2"/>
                </a:solidFill>
                <a:latin typeface="Consolas" pitchFamily="49" charset="0"/>
                <a:cs typeface="Consolas" pitchFamily="49" charset="0"/>
              </a:rPr>
              <a:t>samples.components.button</a:t>
            </a:r>
            <a:r>
              <a:rPr lang="en-US" sz="1440" b="1" dirty="0">
                <a:solidFill>
                  <a:schemeClr val="tx2"/>
                </a:solidFill>
                <a:latin typeface="Consolas" pitchFamily="49" charset="0"/>
                <a:cs typeface="Consolas" pitchFamily="49" charset="0"/>
              </a:rPr>
              <a:t>", </a:t>
            </a:r>
          </a:p>
          <a:p>
            <a:r>
              <a:rPr lang="en-US" sz="1440" b="1" dirty="0">
                <a:solidFill>
                  <a:schemeClr val="tx2"/>
                </a:solidFill>
                <a:latin typeface="Consolas" pitchFamily="49" charset="0"/>
                <a:cs typeface="Consolas" pitchFamily="49" charset="0"/>
              </a:rPr>
              <a:t>	"version": "0.1.0", </a:t>
            </a:r>
          </a:p>
          <a:p>
            <a:r>
              <a:rPr lang="en-US" sz="1440" b="1" dirty="0">
                <a:solidFill>
                  <a:schemeClr val="tx2"/>
                </a:solidFill>
                <a:latin typeface="Consolas" pitchFamily="49" charset="0"/>
                <a:cs typeface="Consolas" pitchFamily="49" charset="0"/>
              </a:rPr>
              <a:t>	"description": "Sample button components", </a:t>
            </a:r>
          </a:p>
          <a:p>
            <a:r>
              <a:rPr lang="en-US" sz="1440" b="1" dirty="0">
                <a:solidFill>
                  <a:schemeClr val="tx2"/>
                </a:solidFill>
                <a:latin typeface="Consolas" pitchFamily="49" charset="0"/>
                <a:cs typeface="Consolas" pitchFamily="49" charset="0"/>
              </a:rPr>
              <a:t>	"keywords": [ </a:t>
            </a:r>
          </a:p>
          <a:p>
            <a:r>
              <a:rPr lang="en-US" sz="1440" b="1" dirty="0">
                <a:solidFill>
                  <a:schemeClr val="tx2"/>
                </a:solidFill>
                <a:latin typeface="Consolas" pitchFamily="49" charset="0"/>
                <a:cs typeface="Consolas" pitchFamily="49" charset="0"/>
              </a:rPr>
              <a:t>		"button", </a:t>
            </a:r>
          </a:p>
          <a:p>
            <a:r>
              <a:rPr lang="en-US" sz="1440" b="1" dirty="0">
                <a:solidFill>
                  <a:schemeClr val="tx2"/>
                </a:solidFill>
                <a:latin typeface="Consolas" pitchFamily="49" charset="0"/>
                <a:cs typeface="Consolas" pitchFamily="49" charset="0"/>
              </a:rPr>
              <a:t>		"example" </a:t>
            </a:r>
          </a:p>
          <a:p>
            <a:r>
              <a:rPr lang="en-US" sz="1440" b="1" dirty="0">
                <a:solidFill>
                  <a:schemeClr val="tx2"/>
                </a:solidFill>
                <a:latin typeface="Consolas" pitchFamily="49" charset="0"/>
                <a:cs typeface="Consolas" pitchFamily="49" charset="0"/>
              </a:rPr>
              <a:t>		], </a:t>
            </a:r>
          </a:p>
          <a:p>
            <a:r>
              <a:rPr lang="en-US" sz="1440" b="1" dirty="0">
                <a:solidFill>
                  <a:schemeClr val="tx2"/>
                </a:solidFill>
                <a:latin typeface="Consolas" pitchFamily="49" charset="0"/>
                <a:cs typeface="Consolas" pitchFamily="49" charset="0"/>
              </a:rPr>
              <a:t>	"dependencies": { } </a:t>
            </a:r>
          </a:p>
          <a:p>
            <a:r>
              <a:rPr lang="en-US" sz="1440" b="1" dirty="0">
                <a:solidFill>
                  <a:schemeClr val="tx2"/>
                </a:solidFill>
                <a:latin typeface="Consolas" pitchFamily="49" charset="0"/>
                <a:cs typeface="Consolas" pitchFamily="49" charset="0"/>
              </a:rPr>
              <a:t>} </a:t>
            </a:r>
          </a:p>
        </p:txBody>
      </p:sp>
    </p:spTree>
    <p:extLst>
      <p:ext uri="{BB962C8B-B14F-4D97-AF65-F5344CB8AC3E}">
        <p14:creationId xmlns:p14="http://schemas.microsoft.com/office/powerpoint/2010/main" val="325386892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p:cNvSpPr/>
          <p:nvPr/>
        </p:nvSpPr>
        <p:spPr bwMode="gray">
          <a:xfrm>
            <a:off x="1594024" y="2317943"/>
            <a:ext cx="7687308" cy="2092577"/>
          </a:xfrm>
          <a:prstGeom prst="roundRect">
            <a:avLst>
              <a:gd name="adj" fmla="val 7226"/>
            </a:avLst>
          </a:prstGeom>
          <a:solidFill>
            <a:schemeClr val="bg1">
              <a:lumMod val="85000"/>
            </a:schemeClr>
          </a:solidFill>
          <a:ln w="6350" algn="ctr">
            <a:noFill/>
            <a:miter lim="800000"/>
            <a:headEnd/>
            <a:tailEnd/>
          </a:ln>
          <a:effectLst/>
          <a:scene3d>
            <a:camera prst="orthographicFront">
              <a:rot lat="0" lon="0" rev="0"/>
            </a:camera>
            <a:lightRig rig="chilly" dir="t">
              <a:rot lat="0" lon="0" rev="18480000"/>
            </a:lightRig>
          </a:scene3d>
          <a:sp3d prstMaterial="clear">
            <a:bevelT h="63500"/>
          </a:sp3d>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110" name="Rounded Rectangle 109"/>
          <p:cNvSpPr/>
          <p:nvPr/>
        </p:nvSpPr>
        <p:spPr bwMode="gray">
          <a:xfrm>
            <a:off x="1594024" y="4410520"/>
            <a:ext cx="7687308" cy="1130890"/>
          </a:xfrm>
          <a:prstGeom prst="roundRect">
            <a:avLst>
              <a:gd name="adj" fmla="val 8282"/>
            </a:avLst>
          </a:prstGeom>
          <a:solidFill>
            <a:schemeClr val="bg1">
              <a:lumMod val="85000"/>
            </a:schemeClr>
          </a:solidFill>
          <a:ln w="6350" algn="ctr">
            <a:noFill/>
            <a:miter lim="800000"/>
            <a:headEnd/>
            <a:tailEnd/>
          </a:ln>
          <a:effectLst/>
          <a:scene3d>
            <a:camera prst="orthographicFront">
              <a:rot lat="0" lon="0" rev="0"/>
            </a:camera>
            <a:lightRig rig="chilly" dir="t">
              <a:rot lat="0" lon="0" rev="18480000"/>
            </a:lightRig>
          </a:scene3d>
          <a:sp3d prstMaterial="clear">
            <a:bevelT h="63500"/>
          </a:sp3d>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 name="Title 1"/>
          <p:cNvSpPr>
            <a:spLocks noGrp="1"/>
          </p:cNvSpPr>
          <p:nvPr>
            <p:ph type="title"/>
          </p:nvPr>
        </p:nvSpPr>
        <p:spPr>
          <a:xfrm>
            <a:off x="499451" y="455384"/>
            <a:ext cx="7644188" cy="680203"/>
          </a:xfrm>
        </p:spPr>
        <p:txBody>
          <a:bodyPr/>
          <a:lstStyle/>
          <a:p>
            <a:r>
              <a:rPr lang="de-DE" sz="2879" dirty="0">
                <a:solidFill>
                  <a:schemeClr val="accent1"/>
                </a:solidFill>
              </a:rPr>
              <a:t>UI5 Architecture Overview</a:t>
            </a:r>
            <a:endParaRPr lang="en-US" sz="2879" dirty="0">
              <a:solidFill>
                <a:schemeClr val="accent1"/>
              </a:solidFill>
            </a:endParaRPr>
          </a:p>
        </p:txBody>
      </p:sp>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808" y="919300"/>
            <a:ext cx="7044821" cy="4621792"/>
          </a:xfrm>
          <a:prstGeom prst="rect">
            <a:avLst/>
          </a:prstGeom>
          <a:ln w="28575">
            <a:headEnd type="none" w="med" len="med"/>
            <a:tailEnd type="triangle" w="med" len="med"/>
          </a:ln>
        </p:spPr>
      </p:pic>
      <p:sp>
        <p:nvSpPr>
          <p:cNvPr id="21" name="Freeform 20"/>
          <p:cNvSpPr/>
          <p:nvPr/>
        </p:nvSpPr>
        <p:spPr bwMode="gray">
          <a:xfrm>
            <a:off x="3592959" y="2103695"/>
            <a:ext cx="1142168" cy="514200"/>
          </a:xfrm>
          <a:custGeom>
            <a:avLst/>
            <a:gdLst>
              <a:gd name="connsiteX0" fmla="*/ 1362075 w 1374218"/>
              <a:gd name="connsiteY0" fmla="*/ 495300 h 495300"/>
              <a:gd name="connsiteX1" fmla="*/ 1209675 w 1374218"/>
              <a:gd name="connsiteY1" fmla="*/ 66675 h 495300"/>
              <a:gd name="connsiteX2" fmla="*/ 209550 w 1374218"/>
              <a:gd name="connsiteY2" fmla="*/ 104775 h 495300"/>
              <a:gd name="connsiteX3" fmla="*/ 0 w 1374218"/>
              <a:gd name="connsiteY3" fmla="*/ 0 h 495300"/>
              <a:gd name="connsiteX4" fmla="*/ 0 w 1374218"/>
              <a:gd name="connsiteY4" fmla="*/ 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218" h="495300">
                <a:moveTo>
                  <a:pt x="1362075" y="495300"/>
                </a:moveTo>
                <a:cubicBezTo>
                  <a:pt x="1381918" y="313531"/>
                  <a:pt x="1401762" y="131762"/>
                  <a:pt x="1209675" y="66675"/>
                </a:cubicBezTo>
                <a:cubicBezTo>
                  <a:pt x="1017588" y="1588"/>
                  <a:pt x="411162" y="115887"/>
                  <a:pt x="209550" y="104775"/>
                </a:cubicBezTo>
                <a:cubicBezTo>
                  <a:pt x="7938" y="93663"/>
                  <a:pt x="0" y="0"/>
                  <a:pt x="0" y="0"/>
                </a:cubicBezTo>
                <a:lnTo>
                  <a:pt x="0" y="0"/>
                </a:lnTo>
              </a:path>
            </a:pathLst>
          </a:custGeom>
          <a:ln>
            <a:solidFill>
              <a:schemeClr val="accent1"/>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23" name="Freeform 22"/>
          <p:cNvSpPr/>
          <p:nvPr/>
        </p:nvSpPr>
        <p:spPr bwMode="gray">
          <a:xfrm>
            <a:off x="4884619" y="2103693"/>
            <a:ext cx="1005104" cy="514201"/>
          </a:xfrm>
          <a:custGeom>
            <a:avLst/>
            <a:gdLst>
              <a:gd name="connsiteX0" fmla="*/ 50306 w 1117106"/>
              <a:gd name="connsiteY0" fmla="*/ 485775 h 485775"/>
              <a:gd name="connsiteX1" fmla="*/ 97931 w 1117106"/>
              <a:gd name="connsiteY1" fmla="*/ 114300 h 485775"/>
              <a:gd name="connsiteX2" fmla="*/ 936131 w 1117106"/>
              <a:gd name="connsiteY2" fmla="*/ 142875 h 485775"/>
              <a:gd name="connsiteX3" fmla="*/ 1117106 w 1117106"/>
              <a:gd name="connsiteY3" fmla="*/ 0 h 485775"/>
              <a:gd name="connsiteX4" fmla="*/ 1117106 w 1117106"/>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106" h="485775">
                <a:moveTo>
                  <a:pt x="50306" y="485775"/>
                </a:moveTo>
                <a:cubicBezTo>
                  <a:pt x="300" y="328612"/>
                  <a:pt x="-49706" y="171450"/>
                  <a:pt x="97931" y="114300"/>
                </a:cubicBezTo>
                <a:cubicBezTo>
                  <a:pt x="245568" y="57150"/>
                  <a:pt x="766269" y="161925"/>
                  <a:pt x="936131" y="142875"/>
                </a:cubicBezTo>
                <a:cubicBezTo>
                  <a:pt x="1105993" y="123825"/>
                  <a:pt x="1117106" y="0"/>
                  <a:pt x="1117106" y="0"/>
                </a:cubicBezTo>
                <a:lnTo>
                  <a:pt x="1117106" y="0"/>
                </a:lnTo>
              </a:path>
            </a:pathLst>
          </a:custGeom>
          <a:ln w="19050">
            <a:solidFill>
              <a:schemeClr val="accent1"/>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24" name="Freeform 23"/>
          <p:cNvSpPr/>
          <p:nvPr/>
        </p:nvSpPr>
        <p:spPr bwMode="gray">
          <a:xfrm>
            <a:off x="6086835" y="2103694"/>
            <a:ext cx="574915" cy="522771"/>
          </a:xfrm>
          <a:custGeom>
            <a:avLst/>
            <a:gdLst>
              <a:gd name="connsiteX0" fmla="*/ 638175 w 638979"/>
              <a:gd name="connsiteY0" fmla="*/ 457200 h 457200"/>
              <a:gd name="connsiteX1" fmla="*/ 561975 w 638979"/>
              <a:gd name="connsiteY1" fmla="*/ 95250 h 457200"/>
              <a:gd name="connsiteX2" fmla="*/ 152400 w 638979"/>
              <a:gd name="connsiteY2" fmla="*/ 57150 h 457200"/>
              <a:gd name="connsiteX3" fmla="*/ 0 w 638979"/>
              <a:gd name="connsiteY3" fmla="*/ 0 h 457200"/>
            </a:gdLst>
            <a:ahLst/>
            <a:cxnLst>
              <a:cxn ang="0">
                <a:pos x="connsiteX0" y="connsiteY0"/>
              </a:cxn>
              <a:cxn ang="0">
                <a:pos x="connsiteX1" y="connsiteY1"/>
              </a:cxn>
              <a:cxn ang="0">
                <a:pos x="connsiteX2" y="connsiteY2"/>
              </a:cxn>
              <a:cxn ang="0">
                <a:pos x="connsiteX3" y="connsiteY3"/>
              </a:cxn>
            </a:cxnLst>
            <a:rect l="l" t="t" r="r" b="b"/>
            <a:pathLst>
              <a:path w="638979" h="457200">
                <a:moveTo>
                  <a:pt x="638175" y="457200"/>
                </a:moveTo>
                <a:cubicBezTo>
                  <a:pt x="640556" y="309562"/>
                  <a:pt x="642938" y="161925"/>
                  <a:pt x="561975" y="95250"/>
                </a:cubicBezTo>
                <a:cubicBezTo>
                  <a:pt x="481012" y="28575"/>
                  <a:pt x="246062" y="73025"/>
                  <a:pt x="152400" y="57150"/>
                </a:cubicBezTo>
                <a:cubicBezTo>
                  <a:pt x="58738" y="41275"/>
                  <a:pt x="29369" y="20637"/>
                  <a:pt x="0" y="0"/>
                </a:cubicBezTo>
              </a:path>
            </a:pathLst>
          </a:custGeom>
          <a:ln w="19050">
            <a:solidFill>
              <a:schemeClr val="accent1"/>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26" name="Freeform 25"/>
          <p:cNvSpPr/>
          <p:nvPr/>
        </p:nvSpPr>
        <p:spPr bwMode="gray">
          <a:xfrm>
            <a:off x="6739761" y="2103694"/>
            <a:ext cx="1566708" cy="522771"/>
          </a:xfrm>
          <a:custGeom>
            <a:avLst/>
            <a:gdLst>
              <a:gd name="connsiteX0" fmla="*/ 74415 w 1741290"/>
              <a:gd name="connsiteY0" fmla="*/ 495300 h 495300"/>
              <a:gd name="connsiteX1" fmla="*/ 150615 w 1741290"/>
              <a:gd name="connsiteY1" fmla="*/ 76200 h 495300"/>
              <a:gd name="connsiteX2" fmla="*/ 1426965 w 1741290"/>
              <a:gd name="connsiteY2" fmla="*/ 123825 h 495300"/>
              <a:gd name="connsiteX3" fmla="*/ 1741290 w 1741290"/>
              <a:gd name="connsiteY3" fmla="*/ 0 h 495300"/>
            </a:gdLst>
            <a:ahLst/>
            <a:cxnLst>
              <a:cxn ang="0">
                <a:pos x="connsiteX0" y="connsiteY0"/>
              </a:cxn>
              <a:cxn ang="0">
                <a:pos x="connsiteX1" y="connsiteY1"/>
              </a:cxn>
              <a:cxn ang="0">
                <a:pos x="connsiteX2" y="connsiteY2"/>
              </a:cxn>
              <a:cxn ang="0">
                <a:pos x="connsiteX3" y="connsiteY3"/>
              </a:cxn>
            </a:cxnLst>
            <a:rect l="l" t="t" r="r" b="b"/>
            <a:pathLst>
              <a:path w="1741290" h="495300">
                <a:moveTo>
                  <a:pt x="74415" y="495300"/>
                </a:moveTo>
                <a:cubicBezTo>
                  <a:pt x="-198" y="316706"/>
                  <a:pt x="-74810" y="138113"/>
                  <a:pt x="150615" y="76200"/>
                </a:cubicBezTo>
                <a:cubicBezTo>
                  <a:pt x="376040" y="14287"/>
                  <a:pt x="1161853" y="136525"/>
                  <a:pt x="1426965" y="123825"/>
                </a:cubicBezTo>
                <a:cubicBezTo>
                  <a:pt x="1692077" y="111125"/>
                  <a:pt x="1716683" y="55562"/>
                  <a:pt x="1741290" y="0"/>
                </a:cubicBezTo>
              </a:path>
            </a:pathLst>
          </a:custGeom>
          <a:ln w="19050">
            <a:solidFill>
              <a:schemeClr val="accent1"/>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27" name="Freeform 26"/>
          <p:cNvSpPr/>
          <p:nvPr/>
        </p:nvSpPr>
        <p:spPr bwMode="gray">
          <a:xfrm>
            <a:off x="5581994" y="2994976"/>
            <a:ext cx="282020" cy="368511"/>
          </a:xfrm>
          <a:custGeom>
            <a:avLst/>
            <a:gdLst>
              <a:gd name="connsiteX0" fmla="*/ 113421 w 313446"/>
              <a:gd name="connsiteY0" fmla="*/ 409575 h 409575"/>
              <a:gd name="connsiteX1" fmla="*/ 8646 w 313446"/>
              <a:gd name="connsiteY1" fmla="*/ 190500 h 409575"/>
              <a:gd name="connsiteX2" fmla="*/ 313446 w 313446"/>
              <a:gd name="connsiteY2" fmla="*/ 0 h 409575"/>
            </a:gdLst>
            <a:ahLst/>
            <a:cxnLst>
              <a:cxn ang="0">
                <a:pos x="connsiteX0" y="connsiteY0"/>
              </a:cxn>
              <a:cxn ang="0">
                <a:pos x="connsiteX1" y="connsiteY1"/>
              </a:cxn>
              <a:cxn ang="0">
                <a:pos x="connsiteX2" y="connsiteY2"/>
              </a:cxn>
            </a:cxnLst>
            <a:rect l="l" t="t" r="r" b="b"/>
            <a:pathLst>
              <a:path w="313446" h="409575">
                <a:moveTo>
                  <a:pt x="113421" y="409575"/>
                </a:moveTo>
                <a:cubicBezTo>
                  <a:pt x="44365" y="334168"/>
                  <a:pt x="-24691" y="258762"/>
                  <a:pt x="8646" y="190500"/>
                </a:cubicBezTo>
                <a:cubicBezTo>
                  <a:pt x="41983" y="122238"/>
                  <a:pt x="177714" y="61119"/>
                  <a:pt x="313446" y="0"/>
                </a:cubicBezTo>
              </a:path>
            </a:pathLst>
          </a:custGeom>
          <a:ln w="19050">
            <a:solidFill>
              <a:schemeClr val="accent3"/>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29" name="Freeform 28"/>
          <p:cNvSpPr/>
          <p:nvPr/>
        </p:nvSpPr>
        <p:spPr bwMode="gray">
          <a:xfrm>
            <a:off x="4562444" y="3312066"/>
            <a:ext cx="435998" cy="413365"/>
          </a:xfrm>
          <a:custGeom>
            <a:avLst/>
            <a:gdLst>
              <a:gd name="connsiteX0" fmla="*/ 484582 w 484582"/>
              <a:gd name="connsiteY0" fmla="*/ 419100 h 459427"/>
              <a:gd name="connsiteX1" fmla="*/ 17857 w 484582"/>
              <a:gd name="connsiteY1" fmla="*/ 419100 h 459427"/>
              <a:gd name="connsiteX2" fmla="*/ 141682 w 484582"/>
              <a:gd name="connsiteY2" fmla="*/ 0 h 459427"/>
            </a:gdLst>
            <a:ahLst/>
            <a:cxnLst>
              <a:cxn ang="0">
                <a:pos x="connsiteX0" y="connsiteY0"/>
              </a:cxn>
              <a:cxn ang="0">
                <a:pos x="connsiteX1" y="connsiteY1"/>
              </a:cxn>
              <a:cxn ang="0">
                <a:pos x="connsiteX2" y="connsiteY2"/>
              </a:cxn>
            </a:cxnLst>
            <a:rect l="l" t="t" r="r" b="b"/>
            <a:pathLst>
              <a:path w="484582" h="459427">
                <a:moveTo>
                  <a:pt x="484582" y="419100"/>
                </a:moveTo>
                <a:cubicBezTo>
                  <a:pt x="279794" y="454025"/>
                  <a:pt x="75007" y="488950"/>
                  <a:pt x="17857" y="419100"/>
                </a:cubicBezTo>
                <a:cubicBezTo>
                  <a:pt x="-39293" y="349250"/>
                  <a:pt x="51194" y="174625"/>
                  <a:pt x="141682" y="0"/>
                </a:cubicBezTo>
              </a:path>
            </a:pathLst>
          </a:custGeom>
          <a:ln w="19050">
            <a:solidFill>
              <a:schemeClr val="accent3"/>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30" name="Freeform 29"/>
          <p:cNvSpPr/>
          <p:nvPr/>
        </p:nvSpPr>
        <p:spPr bwMode="gray">
          <a:xfrm>
            <a:off x="6361076" y="3320635"/>
            <a:ext cx="1499753" cy="326150"/>
          </a:xfrm>
          <a:custGeom>
            <a:avLst/>
            <a:gdLst>
              <a:gd name="connsiteX0" fmla="*/ 0 w 2085975"/>
              <a:gd name="connsiteY0" fmla="*/ 323850 h 362494"/>
              <a:gd name="connsiteX1" fmla="*/ 1666875 w 2085975"/>
              <a:gd name="connsiteY1" fmla="*/ 333375 h 362494"/>
              <a:gd name="connsiteX2" fmla="*/ 2085975 w 2085975"/>
              <a:gd name="connsiteY2" fmla="*/ 0 h 362494"/>
            </a:gdLst>
            <a:ahLst/>
            <a:cxnLst>
              <a:cxn ang="0">
                <a:pos x="connsiteX0" y="connsiteY0"/>
              </a:cxn>
              <a:cxn ang="0">
                <a:pos x="connsiteX1" y="connsiteY1"/>
              </a:cxn>
              <a:cxn ang="0">
                <a:pos x="connsiteX2" y="connsiteY2"/>
              </a:cxn>
            </a:cxnLst>
            <a:rect l="l" t="t" r="r" b="b"/>
            <a:pathLst>
              <a:path w="2085975" h="362494">
                <a:moveTo>
                  <a:pt x="0" y="323850"/>
                </a:moveTo>
                <a:cubicBezTo>
                  <a:pt x="659606" y="355600"/>
                  <a:pt x="1319213" y="387350"/>
                  <a:pt x="1666875" y="333375"/>
                </a:cubicBezTo>
                <a:cubicBezTo>
                  <a:pt x="2014537" y="279400"/>
                  <a:pt x="2050256" y="139700"/>
                  <a:pt x="2085975" y="0"/>
                </a:cubicBezTo>
              </a:path>
            </a:pathLst>
          </a:custGeom>
          <a:ln w="19050">
            <a:solidFill>
              <a:schemeClr val="accent3"/>
            </a:solidFill>
            <a:headEnd type="none" w="med" len="med"/>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31" name="Freeform 30"/>
          <p:cNvSpPr/>
          <p:nvPr/>
        </p:nvSpPr>
        <p:spPr bwMode="gray">
          <a:xfrm>
            <a:off x="7555513" y="3312065"/>
            <a:ext cx="588126" cy="1177110"/>
          </a:xfrm>
          <a:custGeom>
            <a:avLst/>
            <a:gdLst>
              <a:gd name="connsiteX0" fmla="*/ 653662 w 653662"/>
              <a:gd name="connsiteY0" fmla="*/ 0 h 1143000"/>
              <a:gd name="connsiteX1" fmla="*/ 501262 w 653662"/>
              <a:gd name="connsiteY1" fmla="*/ 485775 h 1143000"/>
              <a:gd name="connsiteX2" fmla="*/ 53587 w 653662"/>
              <a:gd name="connsiteY2" fmla="*/ 666750 h 1143000"/>
              <a:gd name="connsiteX3" fmla="*/ 25012 w 653662"/>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653662" h="1143000">
                <a:moveTo>
                  <a:pt x="653662" y="0"/>
                </a:moveTo>
                <a:cubicBezTo>
                  <a:pt x="627468" y="187325"/>
                  <a:pt x="601274" y="374650"/>
                  <a:pt x="501262" y="485775"/>
                </a:cubicBezTo>
                <a:cubicBezTo>
                  <a:pt x="401249" y="596900"/>
                  <a:pt x="132962" y="557213"/>
                  <a:pt x="53587" y="666750"/>
                </a:cubicBezTo>
                <a:cubicBezTo>
                  <a:pt x="-25788" y="776287"/>
                  <a:pt x="-388" y="959643"/>
                  <a:pt x="25012" y="1143000"/>
                </a:cubicBezTo>
              </a:path>
            </a:pathLst>
          </a:custGeom>
          <a:ln w="19050">
            <a:solidFill>
              <a:schemeClr val="accent4"/>
            </a:solidFill>
            <a:headEnd type="triangle" w="lg" len="lg"/>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sp>
        <p:nvSpPr>
          <p:cNvPr id="96" name="Freeform 95"/>
          <p:cNvSpPr/>
          <p:nvPr/>
        </p:nvSpPr>
        <p:spPr bwMode="gray">
          <a:xfrm>
            <a:off x="8443589" y="3320637"/>
            <a:ext cx="304974" cy="1448333"/>
          </a:xfrm>
          <a:custGeom>
            <a:avLst/>
            <a:gdLst>
              <a:gd name="connsiteX0" fmla="*/ 0 w 338958"/>
              <a:gd name="connsiteY0" fmla="*/ 0 h 1609725"/>
              <a:gd name="connsiteX1" fmla="*/ 314325 w 338958"/>
              <a:gd name="connsiteY1" fmla="*/ 619125 h 1609725"/>
              <a:gd name="connsiteX2" fmla="*/ 295275 w 338958"/>
              <a:gd name="connsiteY2" fmla="*/ 1609725 h 1609725"/>
            </a:gdLst>
            <a:ahLst/>
            <a:cxnLst>
              <a:cxn ang="0">
                <a:pos x="connsiteX0" y="connsiteY0"/>
              </a:cxn>
              <a:cxn ang="0">
                <a:pos x="connsiteX1" y="connsiteY1"/>
              </a:cxn>
              <a:cxn ang="0">
                <a:pos x="connsiteX2" y="connsiteY2"/>
              </a:cxn>
            </a:cxnLst>
            <a:rect l="l" t="t" r="r" b="b"/>
            <a:pathLst>
              <a:path w="338958" h="1609725">
                <a:moveTo>
                  <a:pt x="0" y="0"/>
                </a:moveTo>
                <a:cubicBezTo>
                  <a:pt x="132556" y="175419"/>
                  <a:pt x="265113" y="350838"/>
                  <a:pt x="314325" y="619125"/>
                </a:cubicBezTo>
                <a:cubicBezTo>
                  <a:pt x="363537" y="887412"/>
                  <a:pt x="329406" y="1248568"/>
                  <a:pt x="295275" y="1609725"/>
                </a:cubicBezTo>
              </a:path>
            </a:pathLst>
          </a:custGeom>
          <a:ln w="19050">
            <a:solidFill>
              <a:schemeClr val="accent4"/>
            </a:solidFill>
            <a:headEnd type="triangle" w="lg" len="lg"/>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457"/>
          </a:p>
        </p:txBody>
      </p:sp>
      <p:cxnSp>
        <p:nvCxnSpPr>
          <p:cNvPr id="98" name="Straight Arrow Connector 97"/>
          <p:cNvCxnSpPr/>
          <p:nvPr/>
        </p:nvCxnSpPr>
        <p:spPr>
          <a:xfrm>
            <a:off x="7646578" y="4779253"/>
            <a:ext cx="0" cy="231391"/>
          </a:xfrm>
          <a:prstGeom prst="straightConnector1">
            <a:avLst/>
          </a:prstGeom>
          <a:ln>
            <a:solidFill>
              <a:schemeClr val="tx1"/>
            </a:solidFill>
            <a:headEnd type="triangle" w="lg" len="med"/>
            <a:tailEnd type="triangle" w="lg" len="med"/>
          </a:ln>
          <a:effectLst/>
        </p:spPr>
        <p:style>
          <a:lnRef idx="2">
            <a:schemeClr val="dk1"/>
          </a:lnRef>
          <a:fillRef idx="0">
            <a:schemeClr val="dk1"/>
          </a:fillRef>
          <a:effectRef idx="1">
            <a:schemeClr val="dk1"/>
          </a:effectRef>
          <a:fontRef idx="minor">
            <a:schemeClr val="tx1"/>
          </a:fontRef>
        </p:style>
      </p:cxnSp>
      <p:cxnSp>
        <p:nvCxnSpPr>
          <p:cNvPr id="39" name="Straight Arrow Connector 38"/>
          <p:cNvCxnSpPr/>
          <p:nvPr/>
        </p:nvCxnSpPr>
        <p:spPr>
          <a:xfrm>
            <a:off x="5581994" y="4272038"/>
            <a:ext cx="0" cy="276968"/>
          </a:xfrm>
          <a:prstGeom prst="straightConnector1">
            <a:avLst/>
          </a:prstGeom>
          <a:ln>
            <a:headEnd type="triangle" w="lg" len="med"/>
            <a:tailEnd type="none" w="med" len="med"/>
          </a:ln>
          <a:effectLst/>
        </p:spPr>
        <p:style>
          <a:lnRef idx="2">
            <a:schemeClr val="dk1"/>
          </a:lnRef>
          <a:fillRef idx="0">
            <a:schemeClr val="dk1"/>
          </a:fillRef>
          <a:effectRef idx="1">
            <a:schemeClr val="dk1"/>
          </a:effectRef>
          <a:fontRef idx="minor">
            <a:schemeClr val="tx1"/>
          </a:fontRef>
        </p:style>
      </p:cxnSp>
      <p:sp>
        <p:nvSpPr>
          <p:cNvPr id="112" name="Rectangle 111"/>
          <p:cNvSpPr/>
          <p:nvPr/>
        </p:nvSpPr>
        <p:spPr>
          <a:xfrm>
            <a:off x="1781601" y="2998298"/>
            <a:ext cx="1180852" cy="531532"/>
          </a:xfrm>
          <a:prstGeom prst="rect">
            <a:avLst/>
          </a:prstGeom>
          <a:noFill/>
        </p:spPr>
        <p:txBody>
          <a:bodyPr wrap="none" lIns="82272" tIns="41136" rIns="82272" bIns="41136">
            <a:spAutoFit/>
          </a:bodyPr>
          <a:lstStyle/>
          <a:p>
            <a:pPr algn="ctr"/>
            <a:r>
              <a:rPr lang="en-US" sz="1457" b="1" dirty="0">
                <a:ln w="1905"/>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effectLst>
                  <a:innerShdw blurRad="114300">
                    <a:prstClr val="black"/>
                  </a:innerShdw>
                </a:effectLst>
              </a:rPr>
              <a:t>Application</a:t>
            </a:r>
          </a:p>
          <a:p>
            <a:pPr algn="ctr"/>
            <a:r>
              <a:rPr lang="en-US" sz="1457"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CLIENT</a:t>
            </a:r>
            <a:endParaRPr lang="en-US" sz="1457" b="1" dirty="0">
              <a:ln w="1905"/>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effectLst>
                <a:innerShdw blurRad="114300">
                  <a:prstClr val="black"/>
                </a:innerShdw>
              </a:effectLst>
            </a:endParaRPr>
          </a:p>
        </p:txBody>
      </p:sp>
      <p:sp>
        <p:nvSpPr>
          <p:cNvPr id="59" name="Rectangle 58"/>
          <p:cNvSpPr/>
          <p:nvPr/>
        </p:nvSpPr>
        <p:spPr>
          <a:xfrm>
            <a:off x="1781601" y="4637384"/>
            <a:ext cx="1180852" cy="531532"/>
          </a:xfrm>
          <a:prstGeom prst="rect">
            <a:avLst/>
          </a:prstGeom>
          <a:noFill/>
        </p:spPr>
        <p:txBody>
          <a:bodyPr wrap="none" lIns="82272" tIns="41136" rIns="82272" bIns="41136">
            <a:spAutoFit/>
          </a:bodyPr>
          <a:lstStyle/>
          <a:p>
            <a:pPr algn="ctr"/>
            <a:r>
              <a:rPr lang="en-US" sz="1457" b="1" dirty="0">
                <a:ln w="1905"/>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effectLst>
                  <a:innerShdw blurRad="114300">
                    <a:prstClr val="black"/>
                  </a:innerShdw>
                </a:effectLst>
              </a:rPr>
              <a:t>Application</a:t>
            </a:r>
          </a:p>
          <a:p>
            <a:pPr algn="ctr"/>
            <a:r>
              <a:rPr lang="en-US" sz="1457"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SERVER</a:t>
            </a:r>
            <a:endParaRPr lang="en-US" sz="1457" b="1" dirty="0">
              <a:ln w="1905"/>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effectLst>
                <a:innerShdw blurRad="114300">
                  <a:prstClr val="black"/>
                </a:innerShdw>
              </a:effectLst>
            </a:endParaRPr>
          </a:p>
        </p:txBody>
      </p:sp>
      <p:cxnSp>
        <p:nvCxnSpPr>
          <p:cNvPr id="72" name="Straight Arrow Connector 71"/>
          <p:cNvCxnSpPr/>
          <p:nvPr/>
        </p:nvCxnSpPr>
        <p:spPr>
          <a:xfrm>
            <a:off x="4622152" y="4272038"/>
            <a:ext cx="0" cy="276968"/>
          </a:xfrm>
          <a:prstGeom prst="straightConnector1">
            <a:avLst/>
          </a:prstGeom>
          <a:ln>
            <a:headEnd type="triangle" w="lg" len="med"/>
            <a:tailEnd type="none" w="med" len="med"/>
          </a:ln>
          <a:effectLst/>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a:xfrm>
            <a:off x="3685163" y="4272038"/>
            <a:ext cx="0" cy="276968"/>
          </a:xfrm>
          <a:prstGeom prst="straightConnector1">
            <a:avLst/>
          </a:prstGeom>
          <a:ln>
            <a:headEnd type="triangle" w="lg" len="med"/>
            <a:tailEnd type="none" w="med" len="med"/>
          </a:ln>
          <a:effectLst/>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a:off x="6507556" y="4272038"/>
            <a:ext cx="0" cy="276968"/>
          </a:xfrm>
          <a:prstGeom prst="straightConnector1">
            <a:avLst/>
          </a:prstGeom>
          <a:ln>
            <a:headEnd type="triangle" w="lg" len="med"/>
            <a:tailEnd type="none" w="med"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63745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550" y="452779"/>
            <a:ext cx="8221605" cy="388800"/>
          </a:xfrm>
        </p:spPr>
        <p:txBody>
          <a:bodyPr/>
          <a:lstStyle/>
          <a:p>
            <a:r>
              <a:rPr lang="de-DE" sz="2879" dirty="0" err="1">
                <a:solidFill>
                  <a:schemeClr val="accent1"/>
                </a:solidFill>
              </a:rPr>
              <a:t>Using</a:t>
            </a:r>
            <a:r>
              <a:rPr lang="de-DE" sz="2879" dirty="0">
                <a:solidFill>
                  <a:schemeClr val="accent1"/>
                </a:solidFill>
              </a:rPr>
              <a:t> </a:t>
            </a:r>
            <a:r>
              <a:rPr lang="de-DE" sz="2879" dirty="0" err="1">
                <a:solidFill>
                  <a:schemeClr val="accent1"/>
                </a:solidFill>
              </a:rPr>
              <a:t>the</a:t>
            </a:r>
            <a:r>
              <a:rPr lang="de-DE" sz="2879" dirty="0">
                <a:solidFill>
                  <a:schemeClr val="accent1"/>
                </a:solidFill>
              </a:rPr>
              <a:t> </a:t>
            </a:r>
            <a:r>
              <a:rPr lang="de-DE" sz="2879" dirty="0" err="1">
                <a:solidFill>
                  <a:schemeClr val="accent1"/>
                </a:solidFill>
              </a:rPr>
              <a:t>new</a:t>
            </a:r>
            <a:r>
              <a:rPr lang="de-DE" sz="2879" dirty="0">
                <a:solidFill>
                  <a:schemeClr val="accent1"/>
                </a:solidFill>
              </a:rPr>
              <a:t> </a:t>
            </a:r>
            <a:r>
              <a:rPr lang="de-DE" sz="2879" dirty="0" err="1">
                <a:solidFill>
                  <a:schemeClr val="accent1"/>
                </a:solidFill>
              </a:rPr>
              <a:t>Component</a:t>
            </a:r>
            <a:endParaRPr lang="de-DE" sz="2879" dirty="0">
              <a:solidFill>
                <a:schemeClr val="accent1"/>
              </a:solidFill>
            </a:endParaRPr>
          </a:p>
        </p:txBody>
      </p:sp>
      <p:sp>
        <p:nvSpPr>
          <p:cNvPr id="3" name="Text Placeholder 2"/>
          <p:cNvSpPr>
            <a:spLocks noGrp="1"/>
          </p:cNvSpPr>
          <p:nvPr>
            <p:ph type="body" sz="quarter" idx="10"/>
          </p:nvPr>
        </p:nvSpPr>
        <p:spPr>
          <a:xfrm>
            <a:off x="1086814" y="1156011"/>
            <a:ext cx="7524341" cy="670157"/>
          </a:xfrm>
        </p:spPr>
        <p:txBody>
          <a:bodyPr/>
          <a:lstStyle/>
          <a:p>
            <a:pPr marL="0" lvl="2" indent="0">
              <a:buNone/>
            </a:pPr>
            <a:r>
              <a:rPr lang="en-US" sz="1619" dirty="0"/>
              <a:t>Once the Component is defined as above, it can be used right away, just like any other UI5 Component. </a:t>
            </a:r>
            <a:endParaRPr lang="en-GB" dirty="0" smtClean="0"/>
          </a:p>
        </p:txBody>
      </p:sp>
      <p:sp>
        <p:nvSpPr>
          <p:cNvPr id="6" name="Rectangle 5"/>
          <p:cNvSpPr/>
          <p:nvPr/>
        </p:nvSpPr>
        <p:spPr bwMode="gray">
          <a:xfrm>
            <a:off x="1700291" y="2073358"/>
            <a:ext cx="7645829" cy="3049556"/>
          </a:xfrm>
          <a:prstGeom prst="rect">
            <a:avLst/>
          </a:prstGeom>
          <a:solidFill>
            <a:schemeClr val="bg1"/>
          </a:solidFill>
          <a:ln w="6350" algn="ctr">
            <a:noFill/>
            <a:miter lim="800000"/>
            <a:headEnd/>
            <a:tailEnd/>
          </a:ln>
          <a:effectLst>
            <a:innerShdw blurRad="114300">
              <a:prstClr val="black"/>
            </a:inn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7" name="Rectangle 6"/>
          <p:cNvSpPr/>
          <p:nvPr/>
        </p:nvSpPr>
        <p:spPr>
          <a:xfrm>
            <a:off x="2084228" y="2249135"/>
            <a:ext cx="6910864" cy="2751522"/>
          </a:xfrm>
          <a:prstGeom prst="rect">
            <a:avLst/>
          </a:prstGeom>
        </p:spPr>
        <p:txBody>
          <a:bodyPr wrap="square">
            <a:spAutoFit/>
          </a:bodyPr>
          <a:lstStyle/>
          <a:p>
            <a:r>
              <a:rPr lang="en-US" sz="1440" b="1" dirty="0" err="1">
                <a:solidFill>
                  <a:schemeClr val="tx2"/>
                </a:solidFill>
                <a:latin typeface="Consolas" pitchFamily="49" charset="0"/>
                <a:cs typeface="Consolas" pitchFamily="49" charset="0"/>
              </a:rPr>
              <a:t>var</a:t>
            </a:r>
            <a:r>
              <a:rPr lang="en-US" sz="1440" b="1" dirty="0">
                <a:solidFill>
                  <a:schemeClr val="tx2"/>
                </a:solidFill>
                <a:latin typeface="Consolas" pitchFamily="49" charset="0"/>
                <a:cs typeface="Consolas" pitchFamily="49" charset="0"/>
              </a:rPr>
              <a:t> </a:t>
            </a:r>
            <a:r>
              <a:rPr lang="en-US" sz="1440" b="1" dirty="0" err="1">
                <a:solidFill>
                  <a:schemeClr val="tx2"/>
                </a:solidFill>
                <a:latin typeface="Consolas" pitchFamily="49" charset="0"/>
                <a:cs typeface="Consolas" pitchFamily="49" charset="0"/>
              </a:rPr>
              <a:t>oComponent</a:t>
            </a:r>
            <a:r>
              <a:rPr lang="en-US" sz="1440" b="1" dirty="0">
                <a:solidFill>
                  <a:schemeClr val="tx2"/>
                </a:solidFill>
                <a:latin typeface="Consolas" pitchFamily="49" charset="0"/>
                <a:cs typeface="Consolas" pitchFamily="49" charset="0"/>
              </a:rPr>
              <a:t> = </a:t>
            </a:r>
            <a:r>
              <a:rPr lang="en-US" sz="1440" b="1" dirty="0" err="1">
                <a:solidFill>
                  <a:schemeClr val="tx2"/>
                </a:solidFill>
                <a:latin typeface="Consolas" pitchFamily="49" charset="0"/>
                <a:cs typeface="Consolas" pitchFamily="49" charset="0"/>
              </a:rPr>
              <a:t>sap.ui.getCore</a:t>
            </a:r>
            <a:r>
              <a:rPr lang="en-US" sz="1440" b="1" dirty="0">
                <a:solidFill>
                  <a:schemeClr val="tx2"/>
                </a:solidFill>
                <a:latin typeface="Consolas" pitchFamily="49" charset="0"/>
                <a:cs typeface="Consolas" pitchFamily="49" charset="0"/>
              </a:rPr>
              <a:t>().</a:t>
            </a:r>
            <a:r>
              <a:rPr lang="en-US" sz="1440" b="1" dirty="0" err="1">
                <a:solidFill>
                  <a:schemeClr val="tx2"/>
                </a:solidFill>
                <a:latin typeface="Consolas" pitchFamily="49" charset="0"/>
                <a:cs typeface="Consolas" pitchFamily="49" charset="0"/>
              </a:rPr>
              <a:t>createComponent</a:t>
            </a:r>
            <a:r>
              <a:rPr lang="en-US" sz="1440" b="1" dirty="0">
                <a:solidFill>
                  <a:schemeClr val="tx2"/>
                </a:solidFill>
                <a:latin typeface="Consolas" pitchFamily="49" charset="0"/>
                <a:cs typeface="Consolas" pitchFamily="49" charset="0"/>
              </a:rPr>
              <a:t>({</a:t>
            </a:r>
          </a:p>
          <a:p>
            <a:r>
              <a:rPr lang="en-US" sz="1440" b="1" dirty="0">
                <a:solidFill>
                  <a:schemeClr val="tx2"/>
                </a:solidFill>
                <a:latin typeface="Consolas" pitchFamily="49" charset="0"/>
                <a:cs typeface="Consolas" pitchFamily="49" charset="0"/>
              </a:rPr>
              <a:t>        name: "</a:t>
            </a:r>
            <a:r>
              <a:rPr lang="en-US" sz="1440" b="1" dirty="0" err="1">
                <a:solidFill>
                  <a:schemeClr val="tx2"/>
                </a:solidFill>
                <a:latin typeface="Consolas" pitchFamily="49" charset="0"/>
                <a:cs typeface="Consolas" pitchFamily="49" charset="0"/>
              </a:rPr>
              <a:t>samples.components.button</a:t>
            </a:r>
            <a:r>
              <a:rPr lang="en-US" sz="1440" b="1" dirty="0">
                <a:solidFill>
                  <a:schemeClr val="tx2"/>
                </a:solidFill>
                <a:latin typeface="Consolas" pitchFamily="49" charset="0"/>
                <a:cs typeface="Consolas" pitchFamily="49" charset="0"/>
              </a:rPr>
              <a:t>",</a:t>
            </a:r>
          </a:p>
          <a:p>
            <a:r>
              <a:rPr lang="en-US" sz="1440" b="1" dirty="0">
                <a:solidFill>
                  <a:schemeClr val="tx2"/>
                </a:solidFill>
                <a:latin typeface="Consolas" pitchFamily="49" charset="0"/>
                <a:cs typeface="Consolas" pitchFamily="49" charset="0"/>
              </a:rPr>
              <a:t>        id: "Comp", </a:t>
            </a:r>
          </a:p>
          <a:p>
            <a:r>
              <a:rPr lang="en-US" sz="1440" b="1" dirty="0">
                <a:solidFill>
                  <a:schemeClr val="tx2"/>
                </a:solidFill>
                <a:latin typeface="Consolas" pitchFamily="49" charset="0"/>
                <a:cs typeface="Consolas" pitchFamily="49" charset="0"/>
              </a:rPr>
              <a:t>        settings: {text: "Hello World"}</a:t>
            </a:r>
          </a:p>
          <a:p>
            <a:r>
              <a:rPr lang="en-US" sz="1440" b="1" dirty="0">
                <a:solidFill>
                  <a:schemeClr val="tx2"/>
                </a:solidFill>
                <a:latin typeface="Consolas" pitchFamily="49" charset="0"/>
                <a:cs typeface="Consolas" pitchFamily="49" charset="0"/>
              </a:rPr>
              <a:t>    });</a:t>
            </a:r>
          </a:p>
          <a:p>
            <a:endParaRPr lang="en-US" sz="1440" b="1" dirty="0">
              <a:solidFill>
                <a:schemeClr val="tx2"/>
              </a:solidFill>
              <a:latin typeface="Consolas" pitchFamily="49" charset="0"/>
              <a:cs typeface="Consolas" pitchFamily="49" charset="0"/>
            </a:endParaRPr>
          </a:p>
          <a:p>
            <a:r>
              <a:rPr lang="en-US" sz="1440" b="1" dirty="0">
                <a:solidFill>
                  <a:schemeClr val="tx2"/>
                </a:solidFill>
                <a:latin typeface="Consolas" pitchFamily="49" charset="0"/>
                <a:cs typeface="Consolas" pitchFamily="49" charset="0"/>
              </a:rPr>
              <a:t>    </a:t>
            </a:r>
            <a:r>
              <a:rPr lang="en-US" sz="1440" b="1" dirty="0" err="1">
                <a:solidFill>
                  <a:schemeClr val="tx2"/>
                </a:solidFill>
                <a:latin typeface="Consolas" pitchFamily="49" charset="0"/>
                <a:cs typeface="Consolas" pitchFamily="49" charset="0"/>
              </a:rPr>
              <a:t>var</a:t>
            </a:r>
            <a:r>
              <a:rPr lang="en-US" sz="1440" b="1" dirty="0">
                <a:solidFill>
                  <a:schemeClr val="tx2"/>
                </a:solidFill>
                <a:latin typeface="Consolas" pitchFamily="49" charset="0"/>
                <a:cs typeface="Consolas" pitchFamily="49" charset="0"/>
              </a:rPr>
              <a:t> </a:t>
            </a:r>
            <a:r>
              <a:rPr lang="en-US" sz="1440" b="1" dirty="0" err="1">
                <a:solidFill>
                  <a:schemeClr val="tx2"/>
                </a:solidFill>
                <a:latin typeface="Consolas" pitchFamily="49" charset="0"/>
                <a:cs typeface="Consolas" pitchFamily="49" charset="0"/>
              </a:rPr>
              <a:t>oComponentCont</a:t>
            </a:r>
            <a:r>
              <a:rPr lang="en-US" sz="1440" b="1" dirty="0">
                <a:solidFill>
                  <a:schemeClr val="tx2"/>
                </a:solidFill>
                <a:latin typeface="Consolas" pitchFamily="49" charset="0"/>
                <a:cs typeface="Consolas" pitchFamily="49" charset="0"/>
              </a:rPr>
              <a:t> = new </a:t>
            </a:r>
            <a:r>
              <a:rPr lang="en-US" sz="1440" b="1" dirty="0" err="1">
                <a:solidFill>
                  <a:schemeClr val="tx2"/>
                </a:solidFill>
                <a:latin typeface="Consolas" pitchFamily="49" charset="0"/>
                <a:cs typeface="Consolas" pitchFamily="49" charset="0"/>
              </a:rPr>
              <a:t>sap.ui.core.ComponentContainer</a:t>
            </a:r>
            <a:r>
              <a:rPr lang="en-US" sz="1440" b="1" dirty="0">
                <a:solidFill>
                  <a:schemeClr val="tx2"/>
                </a:solidFill>
                <a:latin typeface="Consolas" pitchFamily="49" charset="0"/>
                <a:cs typeface="Consolas" pitchFamily="49" charset="0"/>
              </a:rPr>
              <a:t>("</a:t>
            </a:r>
            <a:r>
              <a:rPr lang="en-US" sz="1440" b="1" dirty="0" err="1">
                <a:solidFill>
                  <a:schemeClr val="tx2"/>
                </a:solidFill>
                <a:latin typeface="Consolas" pitchFamily="49" charset="0"/>
                <a:cs typeface="Consolas" pitchFamily="49" charset="0"/>
              </a:rPr>
              <a:t>CompCont</a:t>
            </a:r>
            <a:r>
              <a:rPr lang="en-US" sz="1440" b="1" dirty="0">
                <a:solidFill>
                  <a:schemeClr val="tx2"/>
                </a:solidFill>
                <a:latin typeface="Consolas" pitchFamily="49" charset="0"/>
                <a:cs typeface="Consolas" pitchFamily="49" charset="0"/>
              </a:rPr>
              <a:t>", {</a:t>
            </a:r>
          </a:p>
          <a:p>
            <a:r>
              <a:rPr lang="en-US" sz="1440" b="1" dirty="0">
                <a:solidFill>
                  <a:schemeClr val="tx2"/>
                </a:solidFill>
                <a:latin typeface="Consolas" pitchFamily="49" charset="0"/>
                <a:cs typeface="Consolas" pitchFamily="49" charset="0"/>
              </a:rPr>
              <a:t>        component: </a:t>
            </a:r>
            <a:r>
              <a:rPr lang="en-US" sz="1440" b="1" dirty="0" err="1">
                <a:solidFill>
                  <a:schemeClr val="tx2"/>
                </a:solidFill>
                <a:latin typeface="Consolas" pitchFamily="49" charset="0"/>
                <a:cs typeface="Consolas" pitchFamily="49" charset="0"/>
              </a:rPr>
              <a:t>oComponent</a:t>
            </a:r>
            <a:endParaRPr lang="en-US" sz="1440" b="1" dirty="0">
              <a:solidFill>
                <a:schemeClr val="tx2"/>
              </a:solidFill>
              <a:latin typeface="Consolas" pitchFamily="49" charset="0"/>
              <a:cs typeface="Consolas" pitchFamily="49" charset="0"/>
            </a:endParaRPr>
          </a:p>
          <a:p>
            <a:r>
              <a:rPr lang="en-US" sz="1440" b="1" dirty="0">
                <a:solidFill>
                  <a:schemeClr val="tx2"/>
                </a:solidFill>
                <a:latin typeface="Consolas" pitchFamily="49" charset="0"/>
                <a:cs typeface="Consolas" pitchFamily="49" charset="0"/>
              </a:rPr>
              <a:t>    });</a:t>
            </a:r>
          </a:p>
          <a:p>
            <a:r>
              <a:rPr lang="en-US" sz="1440" b="1" dirty="0">
                <a:solidFill>
                  <a:schemeClr val="tx2"/>
                </a:solidFill>
                <a:latin typeface="Consolas" pitchFamily="49" charset="0"/>
                <a:cs typeface="Consolas" pitchFamily="49" charset="0"/>
              </a:rPr>
              <a:t>    </a:t>
            </a:r>
            <a:r>
              <a:rPr lang="en-US" sz="1440" b="1" dirty="0" err="1">
                <a:solidFill>
                  <a:schemeClr val="tx2"/>
                </a:solidFill>
                <a:latin typeface="Consolas" pitchFamily="49" charset="0"/>
                <a:cs typeface="Consolas" pitchFamily="49" charset="0"/>
              </a:rPr>
              <a:t>oCompCont.placeAt</a:t>
            </a:r>
            <a:r>
              <a:rPr lang="en-US" sz="1440" b="1" dirty="0">
                <a:solidFill>
                  <a:schemeClr val="tx2"/>
                </a:solidFill>
                <a:latin typeface="Consolas" pitchFamily="49" charset="0"/>
                <a:cs typeface="Consolas" pitchFamily="49" charset="0"/>
              </a:rPr>
              <a:t>("content");</a:t>
            </a:r>
          </a:p>
          <a:p>
            <a:r>
              <a:rPr lang="en-US" sz="1440" b="1" dirty="0">
                <a:solidFill>
                  <a:schemeClr val="tx2"/>
                </a:solidFill>
                <a:latin typeface="Consolas" pitchFamily="49" charset="0"/>
                <a:cs typeface="Consolas" pitchFamily="49" charset="0"/>
              </a:rPr>
              <a:t>    </a:t>
            </a:r>
          </a:p>
        </p:txBody>
      </p:sp>
      <p:sp>
        <p:nvSpPr>
          <p:cNvPr id="10" name="Rounded Rectangle 9">
            <a:hlinkClick r:id="rId3" action="ppaction://hlinksldjump" highlightClick="1"/>
          </p:cNvPr>
          <p:cNvSpPr/>
          <p:nvPr/>
        </p:nvSpPr>
        <p:spPr bwMode="gray">
          <a:xfrm>
            <a:off x="7501121" y="458917"/>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err="1">
                <a:ea typeface="Arial Unicode MS" pitchFamily="34" charset="-128"/>
                <a:cs typeface="Arial Unicode MS" pitchFamily="34" charset="-128"/>
              </a:rPr>
              <a:t>Exercise</a:t>
            </a:r>
            <a:r>
              <a:rPr lang="de-DE" sz="1457" kern="0" dirty="0">
                <a:ea typeface="Arial Unicode MS" pitchFamily="34" charset="-128"/>
                <a:cs typeface="Arial Unicode MS" pitchFamily="34" charset="-128"/>
              </a:rPr>
              <a:t> 23</a:t>
            </a:r>
          </a:p>
        </p:txBody>
      </p:sp>
    </p:spTree>
    <p:extLst>
      <p:ext uri="{BB962C8B-B14F-4D97-AF65-F5344CB8AC3E}">
        <p14:creationId xmlns:p14="http://schemas.microsoft.com/office/powerpoint/2010/main" val="382997537"/>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79" dirty="0"/>
              <a:t>Exercise 23 </a:t>
            </a:r>
            <a:r>
              <a:rPr lang="en-US" sz="2879" dirty="0"/>
              <a:t>–</a:t>
            </a:r>
            <a:r>
              <a:rPr lang="en-GB" sz="2879" dirty="0"/>
              <a:t> Components</a:t>
            </a:r>
          </a:p>
        </p:txBody>
      </p:sp>
      <p:sp>
        <p:nvSpPr>
          <p:cNvPr id="4" name="Rounded Rectangle 3">
            <a:hlinkClick r:id="rId3" action="ppaction://hlinksldjump" highlightClick="1"/>
          </p:cNvPr>
          <p:cNvSpPr/>
          <p:nvPr/>
        </p:nvSpPr>
        <p:spPr bwMode="gray">
          <a:xfrm>
            <a:off x="7501121" y="4489726"/>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Solution</a:t>
            </a:r>
          </a:p>
        </p:txBody>
      </p:sp>
      <p:sp>
        <p:nvSpPr>
          <p:cNvPr id="5" name="TextBox 4"/>
          <p:cNvSpPr txBox="1"/>
          <p:nvPr/>
        </p:nvSpPr>
        <p:spPr>
          <a:xfrm>
            <a:off x="803863" y="1516572"/>
            <a:ext cx="7580969" cy="1952842"/>
          </a:xfrm>
          <a:prstGeom prst="rect">
            <a:avLst/>
          </a:prstGeom>
          <a:noFill/>
        </p:spPr>
        <p:txBody>
          <a:bodyPr wrap="square" lIns="0" tIns="0" rIns="0" bIns="0" rtlCol="0">
            <a:spAutoFit/>
          </a:bodyPr>
          <a:lstStyle/>
          <a:p>
            <a:pPr marL="308507" indent="-308507">
              <a:spcBef>
                <a:spcPct val="50000"/>
              </a:spcBef>
              <a:buSzPct val="100000"/>
              <a:buFont typeface="+mj-lt"/>
              <a:buAutoNum type="arabicPeriod"/>
            </a:pPr>
            <a:r>
              <a:rPr lang="de-DE" sz="1440" dirty="0">
                <a:solidFill>
                  <a:srgbClr val="000000"/>
                </a:solidFill>
              </a:rPr>
              <a:t>Open </a:t>
            </a:r>
            <a:r>
              <a:rPr lang="de-DE" sz="1440" dirty="0" smtClean="0">
                <a:solidFill>
                  <a:srgbClr val="000000"/>
                </a:solidFill>
              </a:rPr>
              <a:t>SAP Web IDE </a:t>
            </a:r>
            <a:r>
              <a:rPr lang="de-DE" sz="1440" dirty="0">
                <a:solidFill>
                  <a:srgbClr val="000000"/>
                </a:solidFill>
              </a:rPr>
              <a:t>in your </a:t>
            </a:r>
            <a:r>
              <a:rPr lang="de-DE" sz="1440" dirty="0" smtClean="0">
                <a:solidFill>
                  <a:srgbClr val="000000"/>
                </a:solidFill>
              </a:rPr>
              <a:t>browser</a:t>
            </a:r>
            <a:endParaRPr lang="de-DE" sz="1440" dirty="0">
              <a:solidFill>
                <a:srgbClr val="000000"/>
              </a:solidFill>
            </a:endParaRPr>
          </a:p>
          <a:p>
            <a:pPr marL="308507" indent="-308507">
              <a:spcBef>
                <a:spcPct val="50000"/>
              </a:spcBef>
              <a:buSzPct val="100000"/>
              <a:buFont typeface="+mj-lt"/>
              <a:buAutoNum type="arabicPeriod"/>
            </a:pPr>
            <a:r>
              <a:rPr lang="en-US" sz="1440" dirty="0">
                <a:solidFill>
                  <a:srgbClr val="000000"/>
                </a:solidFill>
              </a:rPr>
              <a:t>Create a new Button Component</a:t>
            </a:r>
            <a:r>
              <a:rPr lang="hr-HR" sz="1440" i="1" dirty="0">
                <a:latin typeface="Consolas"/>
                <a:cs typeface="Consolas"/>
              </a:rPr>
              <a:t/>
            </a:r>
            <a:br>
              <a:rPr lang="hr-HR" sz="1440" i="1" dirty="0">
                <a:latin typeface="Consolas"/>
                <a:cs typeface="Consolas"/>
              </a:rPr>
            </a:br>
            <a:endParaRPr lang="en-US" sz="1440" kern="0" dirty="0">
              <a:latin typeface="Consolas"/>
              <a:ea typeface="Arial Unicode MS" pitchFamily="34" charset="-128"/>
              <a:cs typeface="Consolas"/>
            </a:endParaRPr>
          </a:p>
          <a:p>
            <a:pPr marL="308507" indent="-308507">
              <a:buSzPct val="100000"/>
              <a:buFont typeface="+mj-lt"/>
              <a:buAutoNum type="arabicPeriod"/>
            </a:pPr>
            <a:r>
              <a:rPr lang="de-DE" sz="1440" kern="0" dirty="0">
                <a:solidFill>
                  <a:srgbClr val="000000"/>
                </a:solidFill>
                <a:ea typeface="Arial Unicode MS" pitchFamily="34" charset="-128"/>
                <a:cs typeface="Arial Unicode MS" pitchFamily="34" charset="-128"/>
              </a:rPr>
              <a:t>Set its </a:t>
            </a:r>
            <a:r>
              <a:rPr lang="de-DE" sz="1440" kern="0" dirty="0" smtClean="0">
                <a:solidFill>
                  <a:srgbClr val="000000"/>
                </a:solidFill>
                <a:ea typeface="Arial Unicode MS" pitchFamily="34" charset="-128"/>
                <a:cs typeface="Arial Unicode MS" pitchFamily="34" charset="-128"/>
              </a:rPr>
              <a:t>„text</a:t>
            </a:r>
            <a:r>
              <a:rPr lang="de-DE" sz="1440" kern="0" dirty="0">
                <a:solidFill>
                  <a:srgbClr val="000000"/>
                </a:solidFill>
                <a:ea typeface="Arial Unicode MS" pitchFamily="34" charset="-128"/>
                <a:cs typeface="Arial Unicode MS" pitchFamily="34" charset="-128"/>
              </a:rPr>
              <a:t>“ property</a:t>
            </a:r>
          </a:p>
          <a:p>
            <a:pPr marL="308507" indent="-308507">
              <a:spcBef>
                <a:spcPct val="50000"/>
              </a:spcBef>
              <a:buSzPct val="100000"/>
              <a:buFont typeface="+mj-lt"/>
              <a:buAutoNum type="arabicPeriod"/>
            </a:pPr>
            <a:r>
              <a:rPr lang="de-DE" sz="1440" kern="0" dirty="0" err="1">
                <a:solidFill>
                  <a:srgbClr val="000000"/>
                </a:solidFill>
                <a:ea typeface="Arial Unicode MS" pitchFamily="34" charset="-128"/>
                <a:cs typeface="Arial Unicode MS" pitchFamily="34" charset="-128"/>
              </a:rPr>
              <a:t>Replace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Submit</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button</a:t>
            </a:r>
            <a:r>
              <a:rPr lang="de-DE" sz="1440" kern="0" dirty="0">
                <a:solidFill>
                  <a:srgbClr val="000000"/>
                </a:solidFill>
                <a:ea typeface="Arial Unicode MS" pitchFamily="34" charset="-128"/>
                <a:cs typeface="Arial Unicode MS" pitchFamily="34" charset="-128"/>
              </a:rPr>
              <a:t> in </a:t>
            </a:r>
            <a:r>
              <a:rPr lang="de-DE" sz="1440" kern="0" dirty="0" err="1">
                <a:solidFill>
                  <a:srgbClr val="000000"/>
                </a:solidFill>
                <a:ea typeface="Arial Unicode MS" pitchFamily="34" charset="-128"/>
                <a:cs typeface="Arial Unicode MS" pitchFamily="34" charset="-128"/>
              </a:rPr>
              <a:t>the</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Enter</a:t>
            </a:r>
            <a:r>
              <a:rPr lang="de-DE" sz="1440" kern="0" dirty="0">
                <a:solidFill>
                  <a:srgbClr val="000000"/>
                </a:solidFill>
                <a:ea typeface="Arial Unicode MS" pitchFamily="34" charset="-128"/>
                <a:cs typeface="Arial Unicode MS" pitchFamily="34" charset="-128"/>
              </a:rPr>
              <a:t> Data“ </a:t>
            </a:r>
            <a:r>
              <a:rPr lang="de-DE" sz="1440" kern="0" dirty="0" err="1">
                <a:solidFill>
                  <a:srgbClr val="000000"/>
                </a:solidFill>
                <a:ea typeface="Arial Unicode MS" pitchFamily="34" charset="-128"/>
                <a:cs typeface="Arial Unicode MS" pitchFamily="34" charset="-128"/>
              </a:rPr>
              <a:t>panel</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with</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your</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new</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custom</a:t>
            </a:r>
            <a:r>
              <a:rPr lang="de-DE" sz="1440" kern="0" dirty="0">
                <a:solidFill>
                  <a:srgbClr val="000000"/>
                </a:solidFill>
                <a:ea typeface="Arial Unicode MS" pitchFamily="34" charset="-128"/>
                <a:cs typeface="Arial Unicode MS" pitchFamily="34" charset="-128"/>
              </a:rPr>
              <a:t> </a:t>
            </a:r>
            <a:r>
              <a:rPr lang="de-DE" sz="1440" kern="0" dirty="0" err="1">
                <a:solidFill>
                  <a:srgbClr val="000000"/>
                </a:solidFill>
                <a:ea typeface="Arial Unicode MS" pitchFamily="34" charset="-128"/>
                <a:cs typeface="Arial Unicode MS" pitchFamily="34" charset="-128"/>
              </a:rPr>
              <a:t>button</a:t>
            </a:r>
            <a:endParaRPr lang="de-DE" sz="1440" kern="0" dirty="0">
              <a:solidFill>
                <a:srgbClr val="000000"/>
              </a:solidFill>
              <a:ea typeface="Arial Unicode MS" pitchFamily="34" charset="-128"/>
              <a:cs typeface="Arial Unicode MS" pitchFamily="34" charset="-128"/>
            </a:endParaRPr>
          </a:p>
          <a:p>
            <a:pPr marL="308507" indent="-308507">
              <a:spcBef>
                <a:spcPct val="50000"/>
              </a:spcBef>
              <a:buSzPct val="100000"/>
              <a:buFont typeface="+mj-lt"/>
              <a:buAutoNum type="arabicPeriod"/>
            </a:pPr>
            <a:endParaRPr lang="de-DE" sz="1440" kern="0" dirty="0">
              <a:solidFill>
                <a:srgbClr val="000000"/>
              </a:solidFill>
              <a:ea typeface="Arial Unicode MS" pitchFamily="34" charset="-128"/>
              <a:cs typeface="Arial Unicode MS" pitchFamily="34" charset="-128"/>
            </a:endParaRPr>
          </a:p>
          <a:p>
            <a:pPr marL="308507" indent="-308507">
              <a:spcBef>
                <a:spcPct val="50000"/>
              </a:spcBef>
              <a:buSzPct val="100000"/>
              <a:buFont typeface="+mj-lt"/>
              <a:buAutoNum type="arabicPeriod"/>
            </a:pPr>
            <a:endParaRPr lang="de-DE" sz="1260" b="1" kern="0" dirty="0">
              <a:solidFill>
                <a:schemeClr val="tx2"/>
              </a:solidFill>
              <a:latin typeface="Consolas" pitchFamily="49" charset="0"/>
              <a:ea typeface="Arial Unicode MS" pitchFamily="34" charset="-128"/>
              <a:cs typeface="Consolas" pitchFamily="49"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888" y="1353043"/>
            <a:ext cx="3609655" cy="1076937"/>
          </a:xfrm>
          <a:prstGeom prst="rect">
            <a:avLst/>
          </a:prstGeom>
          <a:ln>
            <a:solidFill>
              <a:schemeClr val="bg1">
                <a:lumMod val="50000"/>
              </a:schemeClr>
            </a:solidFill>
          </a:ln>
          <a:effectLst>
            <a:innerShdw blurRad="114300">
              <a:prstClr val="black"/>
            </a:innerShdw>
          </a:effectLst>
        </p:spPr>
      </p:pic>
    </p:spTree>
    <p:extLst>
      <p:ext uri="{BB962C8B-B14F-4D97-AF65-F5344CB8AC3E}">
        <p14:creationId xmlns:p14="http://schemas.microsoft.com/office/powerpoint/2010/main" val="195743309"/>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8936" y="446453"/>
            <a:ext cx="8221605" cy="388800"/>
          </a:xfrm>
        </p:spPr>
        <p:txBody>
          <a:bodyPr/>
          <a:lstStyle/>
          <a:p>
            <a:r>
              <a:rPr lang="en-GB" sz="2879" dirty="0"/>
              <a:t>Solution to Exercise 23</a:t>
            </a:r>
          </a:p>
        </p:txBody>
      </p:sp>
      <p:sp>
        <p:nvSpPr>
          <p:cNvPr id="7" name="Rounded Rectangle 6">
            <a:hlinkClick r:id="rId3" action="ppaction://hlinksldjump" highlightClick="1"/>
          </p:cNvPr>
          <p:cNvSpPr/>
          <p:nvPr/>
        </p:nvSpPr>
        <p:spPr bwMode="gray">
          <a:xfrm>
            <a:off x="7522484" y="5311568"/>
            <a:ext cx="1767422" cy="382662"/>
          </a:xfrm>
          <a:prstGeom prst="roundRect">
            <a:avLst/>
          </a:prstGeom>
          <a:solidFill>
            <a:srgbClr val="FFC000"/>
          </a:solidFill>
          <a:ln w="19050" algn="ctr">
            <a:solidFill>
              <a:srgbClr val="FFC000"/>
            </a:solidFill>
            <a:miter lim="800000"/>
            <a:headEnd/>
            <a:tailEnd/>
          </a:ln>
          <a:effectLst>
            <a:outerShdw blurRad="63500" sx="102000" sy="102000" algn="ctr" rotWithShape="0">
              <a:prstClr val="black">
                <a:alpha val="40000"/>
              </a:prstClr>
            </a:outerShdw>
          </a:effectLst>
        </p:spPr>
        <p:txBody>
          <a:bodyPr lIns="80977" tIns="64781" rIns="80977" bIns="64781" rtlCol="0" anchor="ctr"/>
          <a:lstStyle/>
          <a:p>
            <a:pPr algn="ctr" fontAlgn="base">
              <a:spcBef>
                <a:spcPct val="50000"/>
              </a:spcBef>
              <a:spcAft>
                <a:spcPct val="0"/>
              </a:spcAft>
              <a:buClr>
                <a:srgbClr val="F0AB00"/>
              </a:buClr>
              <a:buSzPct val="80000"/>
            </a:pPr>
            <a:r>
              <a:rPr lang="de-DE" sz="1457" kern="0" dirty="0">
                <a:solidFill>
                  <a:srgbClr val="000000"/>
                </a:solidFill>
                <a:ea typeface="Arial Unicode MS" pitchFamily="34" charset="-128"/>
                <a:cs typeface="Arial Unicode MS" pitchFamily="34" charset="-128"/>
              </a:rPr>
              <a:t>Back</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869" y="1303339"/>
            <a:ext cx="7623672" cy="1699476"/>
          </a:xfrm>
          <a:prstGeom prst="rect">
            <a:avLst/>
          </a:prstGeom>
          <a:effectLst>
            <a:innerShdw blurRad="114300">
              <a:prstClr val="black"/>
            </a:inn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869" y="3306189"/>
            <a:ext cx="7623673" cy="931371"/>
          </a:xfrm>
          <a:prstGeom prst="rect">
            <a:avLst/>
          </a:prstGeom>
          <a:effectLst>
            <a:innerShdw blurRad="114300">
              <a:prstClr val="black"/>
            </a:innerShdw>
          </a:effec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869" y="4605348"/>
            <a:ext cx="7623673" cy="513242"/>
          </a:xfrm>
          <a:prstGeom prst="rect">
            <a:avLst/>
          </a:prstGeom>
          <a:effectLst>
            <a:innerShdw blurRad="114300">
              <a:prstClr val="black"/>
            </a:innerShdw>
          </a:effectLst>
        </p:spPr>
      </p:pic>
      <p:sp>
        <p:nvSpPr>
          <p:cNvPr id="14" name="Text Placeholder 5"/>
          <p:cNvSpPr txBox="1">
            <a:spLocks/>
          </p:cNvSpPr>
          <p:nvPr/>
        </p:nvSpPr>
        <p:spPr bwMode="gray">
          <a:xfrm>
            <a:off x="6373353" y="3691110"/>
            <a:ext cx="2668018"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r>
              <a:rPr lang="en-GB" sz="1440" b="0" dirty="0"/>
              <a:t>Using the new component</a:t>
            </a:r>
          </a:p>
        </p:txBody>
      </p:sp>
      <p:sp>
        <p:nvSpPr>
          <p:cNvPr id="16" name="Text Placeholder 5_"/>
          <p:cNvSpPr txBox="1">
            <a:spLocks/>
          </p:cNvSpPr>
          <p:nvPr/>
        </p:nvSpPr>
        <p:spPr bwMode="gray">
          <a:xfrm>
            <a:off x="6373353" y="2184029"/>
            <a:ext cx="2668018"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r>
              <a:rPr lang="en-GB" sz="1440" b="0" dirty="0"/>
              <a:t>Creating the new component</a:t>
            </a:r>
          </a:p>
        </p:txBody>
      </p:sp>
      <p:sp>
        <p:nvSpPr>
          <p:cNvPr id="18" name="Text Placeholder 5__"/>
          <p:cNvSpPr txBox="1">
            <a:spLocks/>
          </p:cNvSpPr>
          <p:nvPr/>
        </p:nvSpPr>
        <p:spPr bwMode="gray">
          <a:xfrm>
            <a:off x="6373353" y="4753960"/>
            <a:ext cx="2668018" cy="21601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r>
              <a:rPr lang="en-GB" sz="1440" b="0" dirty="0"/>
              <a:t>Replacing the old button</a:t>
            </a:r>
          </a:p>
        </p:txBody>
      </p:sp>
      <p:sp>
        <p:nvSpPr>
          <p:cNvPr id="19" name="Rectangle 18"/>
          <p:cNvSpPr/>
          <p:nvPr/>
        </p:nvSpPr>
        <p:spPr bwMode="gray">
          <a:xfrm>
            <a:off x="1799019" y="4868550"/>
            <a:ext cx="1369009" cy="108007"/>
          </a:xfrm>
          <a:prstGeom prst="rect">
            <a:avLst/>
          </a:prstGeom>
          <a:solidFill>
            <a:schemeClr val="accent1">
              <a:alpha val="43000"/>
            </a:schemeClr>
          </a:solidFill>
          <a:ln w="38100" algn="ctr">
            <a:noFill/>
            <a:miter lim="800000"/>
            <a:headEnd/>
            <a:tailEnd/>
          </a:ln>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0" name="Right Arrow 19"/>
          <p:cNvSpPr/>
          <p:nvPr/>
        </p:nvSpPr>
        <p:spPr bwMode="gray">
          <a:xfrm rot="10800000">
            <a:off x="5753297" y="2077147"/>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1" name="Right Arrow 20"/>
          <p:cNvSpPr/>
          <p:nvPr/>
        </p:nvSpPr>
        <p:spPr bwMode="gray">
          <a:xfrm rot="10800000">
            <a:off x="5753297" y="3610035"/>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
        <p:nvSpPr>
          <p:cNvPr id="22" name="Right Arrow 21"/>
          <p:cNvSpPr/>
          <p:nvPr/>
        </p:nvSpPr>
        <p:spPr bwMode="gray">
          <a:xfrm rot="10800000">
            <a:off x="5753297" y="4653661"/>
            <a:ext cx="687648" cy="429780"/>
          </a:xfrm>
          <a:prstGeom prst="rightArrow">
            <a:avLst/>
          </a:prstGeom>
          <a:solidFill>
            <a:schemeClr val="accent1"/>
          </a:solidFill>
          <a:ln w="19050" algn="ctr">
            <a:solidFill>
              <a:schemeClr val="bg1"/>
            </a:solidFill>
            <a:miter lim="800000"/>
            <a:headEnd/>
            <a:tailEnd/>
          </a:ln>
          <a:effectLst>
            <a:outerShdw blurRad="63500" algn="ctr" rotWithShape="0">
              <a:prstClr val="black">
                <a:alpha val="40000"/>
              </a:prstClr>
            </a:outerShdw>
          </a:effectLst>
        </p:spPr>
        <p:txBody>
          <a:bodyPr lIns="80977" tIns="64781" rIns="80977" bIns="64781" rtlCol="0" anchor="ctr"/>
          <a:lstStyle/>
          <a:p>
            <a:pPr algn="ctr">
              <a:spcBef>
                <a:spcPct val="50000"/>
              </a:spcBef>
              <a:buClr>
                <a:srgbClr val="F0AB00"/>
              </a:buClr>
              <a:buSzPct val="80000"/>
            </a:pPr>
            <a:endParaRPr lang="en-US" sz="1457"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121902186"/>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GB" sz="4000" dirty="0" smtClean="0">
                <a:solidFill>
                  <a:srgbClr val="A80163"/>
                </a:solidFill>
                <a:ea typeface="+mj-ea"/>
                <a:cs typeface="+mj-cs"/>
                <a:hlinkClick r:id="rId8"/>
              </a:rPr>
              <a:t>9</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31674169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chemeClr val="accent1"/>
                </a:solidFill>
                <a:latin typeface="Arial" panose="020B0604020202020204" pitchFamily="34" charset="0"/>
              </a:rPr>
              <a:t>Reviewing </a:t>
            </a:r>
            <a:r>
              <a:rPr lang="en-GB" sz="4000" dirty="0">
                <a:solidFill>
                  <a:schemeClr val="accent1"/>
                </a:solidFill>
                <a:latin typeface="Arial" panose="020B0604020202020204" pitchFamily="34" charset="0"/>
              </a:rPr>
              <a:t>Descriptor for </a:t>
            </a:r>
            <a:r>
              <a:rPr lang="en-GB" sz="4000" dirty="0" smtClean="0">
                <a:solidFill>
                  <a:schemeClr val="accent1"/>
                </a:solidFill>
                <a:latin typeface="Arial" panose="020B0604020202020204" pitchFamily="34" charset="0"/>
              </a:rPr>
              <a:t>Application</a:t>
            </a:r>
          </a:p>
        </p:txBody>
      </p:sp>
    </p:spTree>
    <p:custDataLst>
      <p:tags r:id="rId1"/>
    </p:custDataLst>
    <p:extLst>
      <p:ext uri="{BB962C8B-B14F-4D97-AF65-F5344CB8AC3E}">
        <p14:creationId xmlns:p14="http://schemas.microsoft.com/office/powerpoint/2010/main" val="1750181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69" y="674634"/>
            <a:ext cx="8221605" cy="388800"/>
          </a:xfrm>
        </p:spPr>
        <p:txBody>
          <a:bodyPr/>
          <a:lstStyle/>
          <a:p>
            <a:r>
              <a:rPr lang="en-US" sz="2700" dirty="0">
                <a:solidFill>
                  <a:schemeClr val="accent1"/>
                </a:solidFill>
              </a:rPr>
              <a:t>Descriptor for Applications</a:t>
            </a:r>
          </a:p>
        </p:txBody>
      </p:sp>
      <p:sp>
        <p:nvSpPr>
          <p:cNvPr id="3" name="Text Placeholder 2"/>
          <p:cNvSpPr>
            <a:spLocks noGrp="1"/>
          </p:cNvSpPr>
          <p:nvPr>
            <p:ph type="body" idx="1"/>
          </p:nvPr>
        </p:nvSpPr>
        <p:spPr/>
        <p:txBody>
          <a:bodyPr/>
          <a:lstStyle/>
          <a:p>
            <a:r>
              <a:rPr lang="en-US" sz="1600" dirty="0"/>
              <a:t>All application-specific configuration settings will now further be put in a separate descriptor file called </a:t>
            </a:r>
            <a:r>
              <a:rPr lang="en-US" sz="1600" dirty="0" err="1"/>
              <a:t>manifest.json</a:t>
            </a:r>
            <a:r>
              <a:rPr lang="en-US" sz="1600" dirty="0"/>
              <a:t> </a:t>
            </a:r>
            <a:r>
              <a:rPr lang="en-US" sz="1600" dirty="0" smtClean="0"/>
              <a:t>.</a:t>
            </a:r>
          </a:p>
          <a:p>
            <a:r>
              <a:rPr lang="en-US" sz="1600" dirty="0"/>
              <a:t> Each app can define local settings, such as language properties, supported devices, and more. And </a:t>
            </a:r>
            <a:r>
              <a:rPr lang="en-US" sz="1600" dirty="0" smtClean="0"/>
              <a:t>by using </a:t>
            </a:r>
            <a:r>
              <a:rPr lang="en-US" sz="1600" dirty="0"/>
              <a:t>the descriptor file to load additional resources and instantiate models like </a:t>
            </a:r>
            <a:r>
              <a:rPr lang="en-US" sz="1600" dirty="0" smtClean="0"/>
              <a:t>i18n </a:t>
            </a:r>
            <a:r>
              <a:rPr lang="en-US" sz="1600" dirty="0"/>
              <a:t>resource bundle</a:t>
            </a:r>
            <a:r>
              <a:rPr lang="en-US" sz="1600" dirty="0" smtClean="0"/>
              <a:t>.</a:t>
            </a:r>
          </a:p>
          <a:p>
            <a:endParaRPr lang="en-US" sz="1600" dirty="0"/>
          </a:p>
          <a:p>
            <a:r>
              <a:rPr lang="en-US" sz="1600" dirty="0"/>
              <a:t>The content of the </a:t>
            </a:r>
            <a:r>
              <a:rPr lang="en-US" sz="1600" dirty="0" err="1"/>
              <a:t>manifest.json</a:t>
            </a:r>
            <a:r>
              <a:rPr lang="en-US" sz="1600" dirty="0"/>
              <a:t> file is a configuration object in </a:t>
            </a:r>
            <a:r>
              <a:rPr lang="en-US" sz="1600" b="1" dirty="0"/>
              <a:t>JSON format </a:t>
            </a:r>
            <a:r>
              <a:rPr lang="en-US" sz="1600" dirty="0"/>
              <a:t>that contains all global application settings and </a:t>
            </a:r>
            <a:r>
              <a:rPr lang="en-US" sz="1600" dirty="0" smtClean="0"/>
              <a:t>parameters</a:t>
            </a:r>
          </a:p>
          <a:p>
            <a:endParaRPr lang="en-US" sz="1600" dirty="0" smtClean="0"/>
          </a:p>
          <a:p>
            <a:r>
              <a:rPr lang="en-US" sz="1600" dirty="0"/>
              <a:t>It is stored in the </a:t>
            </a:r>
            <a:r>
              <a:rPr lang="en-US" sz="1600" dirty="0" err="1"/>
              <a:t>webapp</a:t>
            </a:r>
            <a:r>
              <a:rPr lang="en-US" sz="1600" dirty="0"/>
              <a:t> folder and read by SAPUI5 to instantiate the component. There are three important sections defined by namespaces in the </a:t>
            </a:r>
            <a:r>
              <a:rPr lang="en-US" sz="1600" dirty="0" err="1"/>
              <a:t>manifest.json</a:t>
            </a:r>
            <a:r>
              <a:rPr lang="en-US" sz="1600" dirty="0"/>
              <a:t> </a:t>
            </a:r>
            <a:r>
              <a:rPr lang="en-US" sz="1600" dirty="0" smtClean="0"/>
              <a:t>file</a:t>
            </a:r>
            <a:r>
              <a:rPr lang="en-US" sz="1600" dirty="0"/>
              <a:t>: </a:t>
            </a:r>
            <a:r>
              <a:rPr lang="en-US" sz="1600" dirty="0">
                <a:hlinkClick r:id="rId2"/>
              </a:rPr>
              <a:t>https://sapui5.hana.ondemand.com/#/topic/8f93bf2b2b13402e9f035128ce8b495f</a:t>
            </a:r>
            <a:endParaRPr lang="en-US" sz="1600" dirty="0" smtClean="0"/>
          </a:p>
          <a:p>
            <a:pPr marL="342900" indent="-342900">
              <a:buAutoNum type="arabicParenR"/>
            </a:pPr>
            <a:r>
              <a:rPr lang="en-US" b="1" dirty="0" err="1" smtClean="0"/>
              <a:t>sap.app</a:t>
            </a:r>
            <a:endParaRPr lang="en-US" b="1" dirty="0" smtClean="0"/>
          </a:p>
          <a:p>
            <a:pPr marL="342900" indent="-342900">
              <a:buAutoNum type="arabicParenR"/>
            </a:pPr>
            <a:r>
              <a:rPr lang="en-US" b="1" dirty="0" err="1" smtClean="0"/>
              <a:t>sap.ui</a:t>
            </a:r>
            <a:endParaRPr lang="en-US" b="1" dirty="0" smtClean="0"/>
          </a:p>
          <a:p>
            <a:pPr marL="342900" indent="-342900">
              <a:buAutoNum type="arabicParenR"/>
            </a:pPr>
            <a:r>
              <a:rPr lang="en-US" b="1" dirty="0"/>
              <a:t>sap.ui5</a:t>
            </a:r>
            <a:endParaRPr lang="en-US" sz="1600" dirty="0"/>
          </a:p>
        </p:txBody>
      </p:sp>
    </p:spTree>
    <p:extLst>
      <p:ext uri="{BB962C8B-B14F-4D97-AF65-F5344CB8AC3E}">
        <p14:creationId xmlns:p14="http://schemas.microsoft.com/office/powerpoint/2010/main" val="29553814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9085" y="222223"/>
            <a:ext cx="3820336" cy="5362651"/>
          </a:xfrm>
          <a:prstGeom prst="rect">
            <a:avLst/>
          </a:prstGeom>
        </p:spPr>
      </p:pic>
      <p:pic>
        <p:nvPicPr>
          <p:cNvPr id="5" name="Picture 4"/>
          <p:cNvPicPr>
            <a:picLocks noChangeAspect="1"/>
          </p:cNvPicPr>
          <p:nvPr/>
        </p:nvPicPr>
        <p:blipFill>
          <a:blip r:embed="rId4"/>
          <a:stretch>
            <a:fillRect/>
          </a:stretch>
        </p:blipFill>
        <p:spPr>
          <a:xfrm>
            <a:off x="4425274" y="2104289"/>
            <a:ext cx="3031162" cy="2841343"/>
          </a:xfrm>
          <a:prstGeom prst="rect">
            <a:avLst/>
          </a:prstGeom>
        </p:spPr>
      </p:pic>
      <p:pic>
        <p:nvPicPr>
          <p:cNvPr id="6" name="Picture 5"/>
          <p:cNvPicPr>
            <a:picLocks noChangeAspect="1"/>
          </p:cNvPicPr>
          <p:nvPr/>
        </p:nvPicPr>
        <p:blipFill>
          <a:blip r:embed="rId5"/>
          <a:stretch>
            <a:fillRect/>
          </a:stretch>
        </p:blipFill>
        <p:spPr>
          <a:xfrm>
            <a:off x="4346979" y="222223"/>
            <a:ext cx="5382948" cy="1476224"/>
          </a:xfrm>
          <a:prstGeom prst="rect">
            <a:avLst/>
          </a:prstGeom>
        </p:spPr>
      </p:pic>
    </p:spTree>
    <p:extLst>
      <p:ext uri="{BB962C8B-B14F-4D97-AF65-F5344CB8AC3E}">
        <p14:creationId xmlns:p14="http://schemas.microsoft.com/office/powerpoint/2010/main" val="32283526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4</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rgbClr val="A80163"/>
                </a:solidFill>
                <a:ea typeface="+mj-ea"/>
                <a:cs typeface="+mj-cs"/>
              </a:rPr>
              <a:t>Exercise– Walkthrough step </a:t>
            </a:r>
            <a:r>
              <a:rPr lang="en-US" altLang="zh-CN" sz="4000" dirty="0" smtClean="0">
                <a:solidFill>
                  <a:srgbClr val="A80163"/>
                </a:solidFill>
                <a:ea typeface="+mj-ea"/>
                <a:cs typeface="+mj-cs"/>
                <a:hlinkClick r:id="rId8"/>
              </a:rPr>
              <a:t>10</a:t>
            </a:r>
            <a:endParaRPr lang="en-US" sz="4000" dirty="0">
              <a:solidFill>
                <a:srgbClr val="A80163"/>
              </a:solidFill>
              <a:ea typeface="+mj-ea"/>
              <a:cs typeface="+mj-cs"/>
            </a:endParaRPr>
          </a:p>
        </p:txBody>
      </p:sp>
    </p:spTree>
    <p:custDataLst>
      <p:tags r:id="rId1"/>
    </p:custDataLst>
    <p:extLst>
      <p:ext uri="{BB962C8B-B14F-4D97-AF65-F5344CB8AC3E}">
        <p14:creationId xmlns:p14="http://schemas.microsoft.com/office/powerpoint/2010/main" val="8482399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7" name="Rectangle 6"/>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tangle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3</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tangle 4"/>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4" name="TextBox 3"/>
          <p:cNvSpPr txBox="1"/>
          <p:nvPr>
            <p:custDataLst>
              <p:tags r:id="rId6"/>
            </p:custDataLst>
          </p:nvPr>
        </p:nvSpPr>
        <p:spPr>
          <a:xfrm>
            <a:off x="259080" y="1295400"/>
            <a:ext cx="211963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ct val="107000"/>
              </a:lnSpc>
              <a:spcBef>
                <a:spcPts val="0"/>
              </a:spcBef>
              <a:spcAft>
                <a:spcPts val="0"/>
              </a:spcAft>
              <a:buClrTx/>
              <a:buSzTx/>
              <a:buFontTx/>
              <a:buNone/>
              <a:tabLst/>
            </a:pPr>
            <a:endParaRPr kumimoji="0" lang="en-US" sz="1300" b="0" i="0" u="none" strike="noStrike" kern="0" cap="none" normalizeH="0" baseline="0" noProof="0" dirty="0" err="1" smtClean="0">
              <a:ln>
                <a:noFill/>
              </a:ln>
              <a:effectLst/>
              <a:uLnTx/>
              <a:uFillTx/>
            </a:endParaRPr>
          </a:p>
        </p:txBody>
      </p:sp>
      <p:sp>
        <p:nvSpPr>
          <p:cNvPr id="2" name="Title 1"/>
          <p:cNvSpPr>
            <a:spLocks noGrp="1"/>
          </p:cNvSpPr>
          <p:nvPr>
            <p:ph type="title"/>
            <p:custDataLst>
              <p:tags r:id="rId7"/>
            </p:custDataLst>
          </p:nvPr>
        </p:nvSpPr>
        <p:spPr>
          <a:xfrm>
            <a:off x="259080" y="259080"/>
            <a:ext cx="10452100" cy="7772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en-US" sz="2800" dirty="0" smtClean="0"/>
              <a:t>Day 2 -- Agenda</a:t>
            </a:r>
            <a:endParaRPr lang="en-US" sz="2800" dirty="0"/>
          </a:p>
        </p:txBody>
      </p:sp>
      <p:sp>
        <p:nvSpPr>
          <p:cNvPr id="3" name="Text Placeholder 2"/>
          <p:cNvSpPr>
            <a:spLocks noGrp="1"/>
          </p:cNvSpPr>
          <p:nvPr>
            <p:ph type="body" idx="1"/>
            <p:custDataLst>
              <p:tags r:id="rId8"/>
            </p:custDataLst>
          </p:nvPr>
        </p:nvSpPr>
        <p:spPr>
          <a:xfrm>
            <a:off x="3026410" y="1295400"/>
            <a:ext cx="768096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buFont typeface="Wingdings 3" panose="05040102010807070707" pitchFamily="18" charset="2"/>
              <a:buAutoNum type="arabicPeriod" startAt="12"/>
            </a:pPr>
            <a:r>
              <a:rPr lang="en-US" dirty="0" smtClean="0"/>
              <a:t>Styling </a:t>
            </a:r>
            <a:r>
              <a:rPr lang="en-US" dirty="0"/>
              <a:t>and Theming</a:t>
            </a:r>
          </a:p>
          <a:p>
            <a:pPr marL="342900" indent="-342900">
              <a:buAutoNum type="arabicPeriod" startAt="12"/>
            </a:pPr>
            <a:r>
              <a:rPr lang="en-US" dirty="0" smtClean="0"/>
              <a:t>Dialogs </a:t>
            </a:r>
            <a:r>
              <a:rPr lang="en-US" dirty="0"/>
              <a:t>and </a:t>
            </a:r>
            <a:r>
              <a:rPr lang="en-US" dirty="0" smtClean="0"/>
              <a:t>Fragments</a:t>
            </a:r>
            <a:endParaRPr lang="en-US" dirty="0"/>
          </a:p>
          <a:p>
            <a:pPr marL="342900" indent="-342900">
              <a:buAutoNum type="arabicPeriod" startAt="12"/>
            </a:pPr>
            <a:r>
              <a:rPr lang="en-US" altLang="zh-CN" dirty="0" smtClean="0"/>
              <a:t>Databinding</a:t>
            </a:r>
          </a:p>
          <a:p>
            <a:pPr marL="342900" indent="-342900">
              <a:buAutoNum type="arabicPeriod" startAt="12"/>
            </a:pPr>
            <a:r>
              <a:rPr lang="en-US" dirty="0" smtClean="0"/>
              <a:t>Reviewing </a:t>
            </a:r>
            <a:r>
              <a:rPr lang="en-US" dirty="0"/>
              <a:t>the OData </a:t>
            </a:r>
            <a:r>
              <a:rPr lang="en-US" dirty="0" smtClean="0"/>
              <a:t>Model</a:t>
            </a:r>
          </a:p>
          <a:p>
            <a:pPr marL="342900" indent="-342900">
              <a:buAutoNum type="arabicPeriod" startAt="12"/>
            </a:pPr>
            <a:r>
              <a:rPr lang="en-US" dirty="0" smtClean="0"/>
              <a:t>Implementing </a:t>
            </a:r>
            <a:r>
              <a:rPr lang="en-US" dirty="0"/>
              <a:t>a Full Screen </a:t>
            </a:r>
            <a:r>
              <a:rPr lang="en-US" dirty="0" smtClean="0"/>
              <a:t>Application</a:t>
            </a:r>
          </a:p>
          <a:p>
            <a:pPr marL="342900" indent="-342900">
              <a:buAutoNum type="arabicPeriod" startAt="12"/>
            </a:pPr>
            <a:r>
              <a:rPr lang="en-US" dirty="0"/>
              <a:t>Implementing a Master-Detail </a:t>
            </a:r>
            <a:r>
              <a:rPr lang="en-US" dirty="0" smtClean="0"/>
              <a:t>Application</a:t>
            </a:r>
          </a:p>
        </p:txBody>
      </p:sp>
    </p:spTree>
    <p:custDataLst>
      <p:tags r:id="rId1"/>
    </p:custDataLst>
    <p:extLst>
      <p:ext uri="{BB962C8B-B14F-4D97-AF65-F5344CB8AC3E}">
        <p14:creationId xmlns:p14="http://schemas.microsoft.com/office/powerpoint/2010/main" val="37803564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custDataLst>
              <p:tags r:id="rId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strike="noStrike" kern="0" cap="none" normalizeH="0" baseline="0" noProof="0" smtClean="0">
                <a:ln>
                  <a:noFill/>
                </a:ln>
                <a:solidFill>
                  <a:srgbClr val="000000"/>
                </a:solidFill>
                <a:effectLst/>
                <a:uLnTx/>
                <a:uFillTx/>
                <a:ea typeface="+mn-ea"/>
                <a:cs typeface="+mn-cs"/>
              </a:rPr>
              <a:t>CI/DAV1.5 | 2018-03-05</a:t>
            </a:r>
            <a:endParaRPr kumimoji="0" lang="en-US" sz="600" strike="noStrike" kern="0" cap="none" normalizeH="0" baseline="0" noProof="0" dirty="0" smtClean="0">
              <a:ln>
                <a:noFill/>
              </a:ln>
              <a:solidFill>
                <a:srgbClr val="000000"/>
              </a:solidFill>
              <a:effectLst/>
              <a:uLnTx/>
              <a:uFillTx/>
              <a:ea typeface="+mn-ea"/>
              <a:cs typeface="+mn-cs"/>
            </a:endParaRPr>
          </a:p>
        </p:txBody>
      </p:sp>
      <p:sp>
        <p:nvSpPr>
          <p:cNvPr id="6" name="Rectangle 5"/>
          <p:cNvSpPr>
            <a:spLocks/>
          </p:cNvSpPr>
          <p:nvPr>
            <p:custDataLst>
              <p:tags r:id="rId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marL="0" marR="0" indent="0" defTabSz="914400" eaLnBrk="1" fontAlgn="auto" latinLnBrk="0" hangingPunct="1">
              <a:lnSpc>
                <a:spcPct val="107000"/>
              </a:lnSpc>
              <a:spcBef>
                <a:spcPts val="0"/>
              </a:spcBef>
              <a:spcAft>
                <a:spcPts val="100"/>
              </a:spcAft>
              <a:buClrTx/>
              <a:buSzTx/>
              <a:buFontTx/>
              <a:buNone/>
              <a:tabLst/>
            </a:pPr>
            <a:r>
              <a:rPr kumimoji="0" lang="en-US" sz="600" b="0" i="0" u="none" strike="noStrike" kern="0" cap="none" normalizeH="0" baseline="0" noProof="0" smtClean="0">
                <a:ln>
                  <a:noFill/>
                </a:ln>
                <a:solidFill>
                  <a:srgbClr val="B2B3B5"/>
                </a:solidFill>
                <a:effectLst/>
                <a:uLnTx/>
                <a:uFillTx/>
                <a:latin typeface="Bosch Office Sans"/>
                <a:ea typeface="+mn-ea"/>
                <a:cs typeface="+mn-cs"/>
              </a:rPr>
              <a:t>© Robert Bosch GmbH 2018. All rights reserved, also regarding any disposal, exploitation, reproduction, editing, distribution, as well as in the event of applications for industrial property rights.</a:t>
            </a:r>
            <a:endParaRPr kumimoji="0" lang="en-US"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5" name="Rectangle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marL="0" marR="0" indent="0" defTabSz="914400" eaLnBrk="1" fontAlgn="auto" latinLnBrk="0" hangingPunct="1">
              <a:spcBef>
                <a:spcPts val="0"/>
              </a:spcBef>
              <a:spcAft>
                <a:spcPts val="0"/>
              </a:spcAft>
              <a:buClrTx/>
              <a:buSzTx/>
              <a:buFontTx/>
              <a:buNone/>
              <a:tabLst/>
            </a:pPr>
            <a:r>
              <a:rPr kumimoji="0" lang="en-US" sz="1200" b="0" i="0" u="none" strike="noStrike" kern="0" cap="none" normalizeH="0" baseline="0" noProof="0" smtClean="0">
                <a:ln>
                  <a:noFill/>
                </a:ln>
                <a:solidFill>
                  <a:srgbClr val="999FA6"/>
                </a:solidFill>
                <a:effectLst/>
                <a:uLnTx/>
                <a:uFillTx/>
                <a:latin typeface="Bosch Office Sans"/>
                <a:ea typeface="+mn-ea"/>
                <a:cs typeface="+mn-cs"/>
              </a:rPr>
              <a:t>16</a:t>
            </a:r>
            <a:endParaRPr kumimoji="0" lang="en-US"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4" name="Rectangle 3"/>
          <p:cNvSpPr>
            <a:spLocks/>
          </p:cNvSpPr>
          <p:nvPr>
            <p:custDataLst>
              <p:tags r:id="rId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marL="0" marR="0" indent="0" defTabSz="914400" eaLnBrk="1" fontAlgn="auto" latinLnBrk="0" hangingPunct="1">
              <a:lnSpc>
                <a:spcPts val="900"/>
              </a:lnSpc>
              <a:spcBef>
                <a:spcPts val="0"/>
              </a:spcBef>
              <a:spcAft>
                <a:spcPts val="0"/>
              </a:spcAft>
              <a:buClrTx/>
              <a:buSzTx/>
              <a:buFontTx/>
              <a:buNone/>
              <a:tabLst/>
            </a:pPr>
            <a:endParaRPr kumimoji="0" lang="en-US" sz="550" b="0" i="0" u="none" strike="noStrike" kern="0" cap="none" normalizeH="0" baseline="0" noProof="0" dirty="0" smtClean="0">
              <a:ln>
                <a:noFill/>
              </a:ln>
              <a:effectLst/>
              <a:uLnTx/>
              <a:uFillTx/>
              <a:latin typeface="Bosch Office Sans"/>
              <a:ea typeface="+mn-ea"/>
              <a:cs typeface="+mn-cs"/>
            </a:endParaRPr>
          </a:p>
        </p:txBody>
      </p:sp>
      <p:sp>
        <p:nvSpPr>
          <p:cNvPr id="3" name="Text Placeholder 2"/>
          <p:cNvSpPr>
            <a:spLocks noGrp="1"/>
          </p:cNvSpPr>
          <p:nvPr>
            <p:ph type="body" idx="1"/>
            <p:custDataLst>
              <p:tags r:id="rId6"/>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ctr">
            <a:noAutofit/>
          </a:bodyPr>
          <a:lstStyle/>
          <a:p>
            <a:pPr marL="0" indent="0">
              <a:lnSpc>
                <a:spcPct val="90000"/>
              </a:lnSpc>
              <a:spcBef>
                <a:spcPts val="0"/>
              </a:spcBef>
              <a:buNone/>
            </a:pPr>
            <a:r>
              <a:rPr lang="en-GB" sz="4000" dirty="0" smtClean="0">
                <a:solidFill>
                  <a:schemeClr val="accent1"/>
                </a:solidFill>
                <a:latin typeface="Arial" panose="020B0604020202020204" pitchFamily="34" charset="0"/>
              </a:rPr>
              <a:t>Styling and Theming</a:t>
            </a:r>
          </a:p>
        </p:txBody>
      </p:sp>
    </p:spTree>
    <p:custDataLst>
      <p:tags r:id="rId1"/>
    </p:custDataLst>
    <p:extLst>
      <p:ext uri="{BB962C8B-B14F-4D97-AF65-F5344CB8AC3E}">
        <p14:creationId xmlns:p14="http://schemas.microsoft.com/office/powerpoint/2010/main" val="1575670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10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0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0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0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0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0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0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0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0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11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1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1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1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1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1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1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12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2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2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2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2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2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2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2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1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3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3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3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3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3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3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3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3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4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4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4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4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4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4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4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Lst>
</file>

<file path=ppt/tags/tag15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taticAgenda"/>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TEXT PLACEHOLDER 2_SHAPECLASSPROTECTIONTYPE" val="0"/>
  <p:tag name="TITLE 1_SHAPECLASSPROTECTIONTYPE" val="9"/>
</p:tagLst>
</file>

<file path=ppt/tags/tag15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15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taticAgenda"/>
  <p:tag name="COLORSETGROUPCLASSNAME" val="ColorSetGroup1"/>
  <p:tag name="FONTSETGROUPCLASSNAME" val="FontSetGroup1"/>
  <p:tag name="SHAPECLASSNAME" val="PageNumberOnSlides"/>
  <p:tag name="SHAPECLASSPROTECTIONTYPE" val="63"/>
</p:tagLst>
</file>

<file path=ppt/tags/tag15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taticAgenda"/>
  <p:tag name="COLORSETGROUPCLASSNAME" val="ColorSetGroup1"/>
  <p:tag name="FONTSETGROUPCLASSNAME" val="FontSetGroup1"/>
  <p:tag name="SHAPECLASSNAME" val="Attachment"/>
  <p:tag name="SHAPECLASSPROTECTIONTYPE" val="3"/>
</p:tagLst>
</file>

<file path=ppt/tags/tag15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StaticAgenda"/>
  <p:tag name="COLORSETGROUPCLASSNAME" val="ColorSetGroup1"/>
  <p:tag name="FONTSETGROUPCLASSNAME" val="FontSetGroup1"/>
  <p:tag name="SHAPECLASSNAME" val="tNavbar"/>
  <p:tag name="SHAPECLASSPROTECTIONTYPE" val="31"/>
</p:tagLst>
</file>

<file path=ppt/tags/tag15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Black;-2"/>
  <p:tag name="COLORSETCLASSNAME" val="ColorSet1"/>
  <p:tag name="MLI" val="1"/>
  <p:tag name="SHAPESETGROUPCLASSNAME" val="ShapeSetGroup1"/>
  <p:tag name="SHAPESETCLASSNAME" val="StaticAgenda"/>
  <p:tag name="COLORSETGROUPCLASSNAME" val="ColorSetGroup1"/>
  <p:tag name="FONTSETGROUPCLASSNAME" val="FontSetGroup1"/>
  <p:tag name="SHAPECLASSNAME" val="TitleOnAgenda"/>
  <p:tag name="SHAPECLASSPROTECTIONTYPE" val="9"/>
</p:tagLst>
</file>

<file path=ppt/tags/tag157.xml><?xml version="1.0" encoding="utf-8"?>
<p:tagLst xmlns:a="http://schemas.openxmlformats.org/drawingml/2006/main" xmlns:r="http://schemas.openxmlformats.org/officeDocument/2006/relationships" xmlns:p="http://schemas.openxmlformats.org/presentationml/2006/main">
  <p:tag name="FONTSETCLASSNAME" val="FontSet1"/>
  <p:tag name="COLORS" val="-2;-2;-2;-2;-2;-2"/>
  <p:tag name="COLORSETCLASSNAME" val="ColorSet1"/>
  <p:tag name="STYLENAME" val="Bodystyle"/>
  <p:tag name="MLI" val="1"/>
  <p:tag name="SHAPESETGROUPCLASSNAME" val="ShapeSetGroup1"/>
  <p:tag name="SHAPESETCLASSNAME" val="StaticAgenda"/>
  <p:tag name="COLORSETGROUPCLASSNAME" val="ColorSetGroup1"/>
  <p:tag name="FONTSETGROUPCLASSNAME" val="FontSetGroup1"/>
  <p:tag name="SHAPECLASSNAME" val="BodyOnAgenda"/>
  <p:tag name="SHAPECLASSPROTECTIONTYPE" val="0"/>
</p:tagLst>
</file>

<file path=ppt/tags/tag15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5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6.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1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6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6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6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6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6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6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7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7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7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7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7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7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7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7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Logo2016.emf"/>
  <p:tag name="MLI" val="1"/>
  <p:tag name="SHAPECLASSNAME" val="LogoOnSlides"/>
  <p:tag name="SHAPECLASSPROTECTIONTYPE" val="15"/>
</p:tagLst>
</file>

<file path=ppt/tags/tag1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8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8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8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8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8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8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8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9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9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9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9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19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19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19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19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20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0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0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0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0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0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0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0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0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1.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taticAgenda"/>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TEXT PLACEHOLDER 2_SHAPECLASSPROTECTIONTYPE" val="0"/>
  <p:tag name="TITLE 1_SHAPECLASSPROTECTIONTYPE" val="9"/>
</p:tagLst>
</file>

<file path=ppt/tags/tag21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1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1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1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1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1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1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22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2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2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2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2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2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2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2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2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2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23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3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3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3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3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3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3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3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3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3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taticAgenda"/>
  <p:tag name="COLORSETGROUPCLASSNAME" val="ColorSetGroup1"/>
  <p:tag name="FONTSETGROUPCLASSNAME" val="FontSetGroup1"/>
  <p:tag name="SHAPECLASSNAME" val="PageNumberOnSlides"/>
  <p:tag name="SHAPECLASSPROTECTIONTYPE" val="63"/>
</p:tagLst>
</file>

<file path=ppt/tags/tag24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4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4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4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4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4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4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4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taticAgenda"/>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TEXT PLACEHOLDER 2_SHAPECLASSPROTECTIONTYPE" val="0"/>
  <p:tag name="TITLE 1_SHAPECLASSPROTECTIONTYPE" val="9"/>
</p:tagLst>
</file>

<file path=ppt/tags/tag2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taticAgenda"/>
  <p:tag name="COLORSETGROUPCLASSNAME" val="ColorSetGroup1"/>
  <p:tag name="FONTSETGROUPCLASSNAME" val="FontSetGroup1"/>
  <p:tag name="SHAPECLASSNAME" val="Attachment"/>
  <p:tag name="SHAPECLASSPROTECTIONTYPE" val="3"/>
</p:tagLst>
</file>

<file path=ppt/tags/tag2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2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taticAgenda"/>
  <p:tag name="COLORSETGROUPCLASSNAME" val="ColorSetGroup1"/>
  <p:tag name="FONTSETGROUPCLASSNAME" val="FontSetGroup1"/>
  <p:tag name="SHAPECLASSNAME" val="PageNumberOnSlides"/>
  <p:tag name="SHAPECLASSPROTECTIONTYPE" val="63"/>
</p:tagLst>
</file>

<file path=ppt/tags/tag2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taticAgenda"/>
  <p:tag name="COLORSETGROUPCLASSNAME" val="ColorSetGroup1"/>
  <p:tag name="FONTSETGROUPCLASSNAME" val="FontSetGroup1"/>
  <p:tag name="SHAPECLASSNAME" val="Attachment"/>
  <p:tag name="SHAPECLASSPROTECTIONTYPE" val="3"/>
</p:tagLst>
</file>

<file path=ppt/tags/tag25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StaticAgenda"/>
  <p:tag name="COLORSETGROUPCLASSNAME" val="ColorSetGroup1"/>
  <p:tag name="FONTSETGROUPCLASSNAME" val="FontSetGroup1"/>
  <p:tag name="SHAPECLASSNAME" val="tNavbar"/>
  <p:tag name="SHAPECLASSPROTECTIONTYPE" val="31"/>
</p:tagLst>
</file>

<file path=ppt/tags/tag2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Black;-2"/>
  <p:tag name="COLORSETCLASSNAME" val="ColorSet1"/>
  <p:tag name="MLI" val="1"/>
  <p:tag name="SHAPESETGROUPCLASSNAME" val="ShapeSetGroup1"/>
  <p:tag name="SHAPESETCLASSNAME" val="StaticAgenda"/>
  <p:tag name="COLORSETGROUPCLASSNAME" val="ColorSetGroup1"/>
  <p:tag name="FONTSETGROUPCLASSNAME" val="FontSetGroup1"/>
  <p:tag name="SHAPECLASSNAME" val="TitleOnAgenda"/>
  <p:tag name="SHAPECLASSPROTECTIONTYPE" val="9"/>
</p:tagLst>
</file>

<file path=ppt/tags/tag255.xml><?xml version="1.0" encoding="utf-8"?>
<p:tagLst xmlns:a="http://schemas.openxmlformats.org/drawingml/2006/main" xmlns:r="http://schemas.openxmlformats.org/officeDocument/2006/relationships" xmlns:p="http://schemas.openxmlformats.org/presentationml/2006/main">
  <p:tag name="FONTSETCLASSNAME" val="FontSet1"/>
  <p:tag name="COLORS" val="-2;-2;-2;-2;-2;-2"/>
  <p:tag name="COLORSETCLASSNAME" val="ColorSet1"/>
  <p:tag name="STYLENAME" val="Bodystyle"/>
  <p:tag name="MLI" val="1"/>
  <p:tag name="SHAPESETGROUPCLASSNAME" val="ShapeSetGroup1"/>
  <p:tag name="SHAPESETCLASSNAME" val="StaticAgenda"/>
  <p:tag name="COLORSETGROUPCLASSNAME" val="ColorSetGroup1"/>
  <p:tag name="FONTSETGROUPCLASSNAME" val="FontSetGroup1"/>
  <p:tag name="SHAPECLASSNAME" val="BodyOnAgenda"/>
  <p:tag name="SHAPECLASSPROTECTIONTYPE" val="0"/>
</p:tagLst>
</file>

<file path=ppt/tags/tag25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5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StaticAgenda"/>
  <p:tag name="COLORSETGROUPCLASSNAME" val="ColorSetGroup1"/>
  <p:tag name="FONTSETGROUPCLASSNAME" val="FontSetGroup1"/>
  <p:tag name="SHAPECLASSNAME" val="tNavbar"/>
  <p:tag name="SHAPECLASSPROTECTIONTYPE" val="31"/>
</p:tagLst>
</file>

<file path=ppt/tags/tag2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6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6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6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6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6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6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6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6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6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Black;-2"/>
  <p:tag name="COLORSETCLASSNAME" val="ColorSet1"/>
  <p:tag name="MLI" val="1"/>
  <p:tag name="SHAPESETGROUPCLASSNAME" val="ShapeSetGroup1"/>
  <p:tag name="SHAPESETCLASSNAME" val="StaticAgenda"/>
  <p:tag name="COLORSETGROUPCLASSNAME" val="ColorSetGroup1"/>
  <p:tag name="FONTSETGROUPCLASSNAME" val="FontSetGroup1"/>
  <p:tag name="SHAPECLASSNAME" val="TitleOnAgenda"/>
  <p:tag name="SHAPECLASSPROTECTIONTYPE" val="9"/>
</p:tagLst>
</file>

<file path=ppt/tags/tag27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7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7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7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7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7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7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7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7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8.xml><?xml version="1.0" encoding="utf-8"?>
<p:tagLst xmlns:a="http://schemas.openxmlformats.org/drawingml/2006/main" xmlns:r="http://schemas.openxmlformats.org/officeDocument/2006/relationships" xmlns:p="http://schemas.openxmlformats.org/presentationml/2006/main">
  <p:tag name="FONTSETCLASSNAME" val="FontSet1"/>
  <p:tag name="COLORS" val="-2;-2;-2;-2;-2;-2"/>
  <p:tag name="COLORSETCLASSNAME" val="ColorSet1"/>
  <p:tag name="STYLENAME" val="Bodystyle"/>
  <p:tag name="MLI" val="1"/>
  <p:tag name="SHAPESETGROUPCLASSNAME" val="ShapeSetGroup1"/>
  <p:tag name="SHAPESETCLASSNAME" val="StaticAgenda"/>
  <p:tag name="COLORSETGROUPCLASSNAME" val="ColorSetGroup1"/>
  <p:tag name="FONTSETGROUPCLASSNAME" val="FontSetGroup1"/>
  <p:tag name="SHAPECLASSNAME" val="BodyOnAgenda"/>
  <p:tag name="SHAPECLASSPROTECTIONTYPE" val="0"/>
</p:tagLst>
</file>

<file path=ppt/tags/tag28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8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8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8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8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8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8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8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8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8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9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91.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9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9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29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29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29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29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29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29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3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30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30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30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30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30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30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30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30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30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30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34.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TitleOnly"/>
  <p:tag name="COLORSETGROUPCLASSNAME" val="ColorSetGroup1"/>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3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1"/>
  <p:tag name="FONTSETGROUPCLASSNAME" val="FontSetGroup1"/>
  <p:tag name="SHAPECLASSNAME" val="FooterLine1OnSlides"/>
  <p:tag name="SHAPECLASSPROTECTIONTYPE" val="63"/>
</p:tagLst>
</file>

<file path=ppt/tags/tag3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1"/>
  <p:tag name="FONTSETGROUPCLASSNAME" val="FontSetGroup1"/>
  <p:tag name="SHAPECLASSNAME" val="FooterLine2OnSlides"/>
  <p:tag name="SHAPECLASSPROTECTIONTYPE" val="63"/>
</p:tagLst>
</file>

<file path=ppt/tags/tag3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1"/>
  <p:tag name="FONTSETGROUPCLASSNAME" val="FontSetGroup1"/>
  <p:tag name="SHAPECLASSNAME" val="PageNumberOnSlides"/>
  <p:tag name="SHAPECLASSPROTECTIONTYPE" val="63"/>
</p:tagLst>
</file>

<file path=ppt/tags/tag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4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1"/>
  <p:tag name="FONTSETGROUPCLASSNAME" val="FontSetGroup1"/>
  <p:tag name="SHAPECLASSNAME" val="Attachment"/>
  <p:tag name="SHAPECLASSPROTECTIONTYPE" val="3"/>
</p:tagLst>
</file>

<file path=ppt/tags/tag4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1"/>
  <p:tag name="FONTSETGROUPCLASSNAME" val="FontSetGroup1"/>
  <p:tag name="SHAPECLASSNAME" val="tNavbar"/>
  <p:tag name="SHAPECLASSPROTECTIONTYPE" val="31"/>
</p:tagLst>
</file>

<file path=ppt/tags/tag4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1"/>
  <p:tag name="FONTSETGROUPCLASSNAME" val="FontSetGroup1"/>
  <p:tag name="SHAPECLASSNAME" val="TitleOnSlides"/>
  <p:tag name="SHAPECLASSPROTECTIONTYPE" val="9"/>
  <p:tag name="COLORS" val="-2;-2;-2;-2;Primary;-2"/>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4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4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4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4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4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5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5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5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5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5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5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Lst>
</file>

<file path=ppt/tags/tag5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6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Lst>
</file>

<file path=ppt/tags/tag63.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Lst>
</file>

<file path=ppt/tags/tag6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6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6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6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6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 val="-2;-2;-2;-2;Primary;-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Lst>
</file>

<file path=ppt/tags/tag71.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1;-2"/>
</p:tagLst>
</file>

<file path=ppt/tags/tag7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7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7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7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7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77.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taticAgenda"/>
  <p:tag name="COLORSETGROUPCLASSNAME" val="ColorSetGroup1"/>
  <p:tag name="FONTSETGROUPCLASSNAME" val="FontSetGroup1"/>
  <p:tag name="SHAPECLASSNAME" val="FooterLine2OnSlides"/>
  <p:tag name="SHAPECLASSPROTECTIONTYPE" val="63"/>
</p:tagLst>
</file>

<file path=ppt/tags/tag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83.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84.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89.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taticAgenda"/>
  <p:tag name="COLORSETGROUPCLASSNAME" val="ColorSetGroup1"/>
  <p:tag name="FONTSETGROUPCLASSNAME" val="FontSetGroup1"/>
  <p:tag name="SHAPECLASSNAME" val="FooterLine1OnSlides"/>
  <p:tag name="SHAPECLASSPROTECTIONTYPE" val="63"/>
</p:tagLst>
</file>

<file path=ppt/tags/tag90.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9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9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9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ags/tag9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Summary2"/>
  <p:tag name="COLORSETGROUPCLASSNAME" val="ColorSetGroup1"/>
  <p:tag name="FONTSETGROUPCLASSNAME" val="FontSetGroup1"/>
  <p:tag name="SHAPECLASSNAME" val="Attachment"/>
  <p:tag name="SHAPECLASSPROTECTIONTYPE" val="3"/>
</p:tagLst>
</file>

<file path=ppt/tags/tag95.xml><?xml version="1.0" encoding="utf-8"?>
<p:tagLst xmlns:a="http://schemas.openxmlformats.org/drawingml/2006/main" xmlns:r="http://schemas.openxmlformats.org/officeDocument/2006/relationships" xmlns:p="http://schemas.openxmlformats.org/presentationml/2006/main">
  <p:tag name="FONT" val="Reg40"/>
  <p:tag name="FONTSETCLASSNAME" val="FontSet1"/>
  <p:tag name="FONTCOLOR" val="Primary"/>
  <p:tag name="FONTCOLOR2" val="Primary"/>
  <p:tag name="RUNS.FONT" val="2"/>
  <p:tag name="COLORSETCLASSNAME" val="ColorSet2"/>
  <p:tag name="MLI" val="1"/>
  <p:tag name="SHAPESETGROUPCLASSNAME" val="ShapeSetGroup1"/>
  <p:tag name="SHAPESETCLASSNAME" val="Summary2"/>
  <p:tag name="COLORSETGROUPCLASSNAME" val="ColorSetGroup1"/>
  <p:tag name="FONTSETGROUPCLASSNAME" val="FontSetGroup1"/>
  <p:tag name="SHAPECLASSNAME" val="TextOnSummary2"/>
  <p:tag name="SHAPECLASSPROTECTIONTYPE" val="3"/>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DPT.CONTENT" val="CI/DAV1.5"/>
  <p:tag name="FIELD.DPT.VALUE" val="CI/DAV1.5 | "/>
  <p:tag name="FIELDS.INITIALIZED" val="1"/>
  <p:tag name="ML_1" val="RBCN_Sgh"/>
  <p:tag name="ML_2" val="Bosch2.mcr"/>
  <p:tag name="ML_LAYOUT_RESOURCE" val="BOSCH2_16_9_NAVI.mcr"/>
  <p:tag name="SHAPESETGROUPCLASSNAME" val="ShapeSetGroup1"/>
  <p:tag name="SHAPESETCLASSNAME" val="Summary2"/>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3"/>
</p:tagLst>
</file>

<file path=ppt/tags/tag9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Summary2"/>
  <p:tag name="COLORSETGROUPCLASSNAME" val="ColorSetGroup1"/>
  <p:tag name="FONTSETGROUPCLASSNAME" val="FontSetGroup1"/>
  <p:tag name="SHAPECLASSNAME" val="FooterLine1OnSlides"/>
  <p:tag name="SHAPECLASSPROTECTIONTYPE" val="63"/>
</p:tagLst>
</file>

<file path=ppt/tags/tag9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Summary2"/>
  <p:tag name="COLORSETGROUPCLASSNAME" val="ColorSetGroup1"/>
  <p:tag name="FONTSETGROUPCLASSNAME" val="FontSetGroup1"/>
  <p:tag name="SHAPECLASSNAME" val="FooterLine2OnSlides"/>
  <p:tag name="SHAPECLASSPROTECTIONTYPE" val="63"/>
</p:tagLst>
</file>

<file path=ppt/tags/tag9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Summary2"/>
  <p:tag name="COLORSETGROUPCLASSNAME" val="ColorSetGroup1"/>
  <p:tag name="FONTSETGROUPCLASSNAME" val="FontSetGroup1"/>
  <p:tag name="SHAPECLASSNAME" val="PageNumberOnSlides"/>
  <p:tag name="SHAPECLASSPROTECTIONTYPE" val="63"/>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1.pptx" id="{1E8F6F68-AF9C-48F9-8F32-A99A2E8DD941}" vid="{8EDBB8C7-DE26-4E17-B05B-F4D68BE604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Template>
  <TotalTime>0</TotalTime>
  <Words>11094</Words>
  <Application>Microsoft Office PowerPoint</Application>
  <PresentationFormat>Custom</PresentationFormat>
  <Paragraphs>2051</Paragraphs>
  <Slides>206</Slides>
  <Notes>96</Notes>
  <HiddenSlides>35</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206</vt:i4>
      </vt:variant>
    </vt:vector>
  </HeadingPairs>
  <TitlesOfParts>
    <vt:vector size="224" baseType="lpstr">
      <vt:lpstr>Arial Unicode MS</vt:lpstr>
      <vt:lpstr>Benton Sans</vt:lpstr>
      <vt:lpstr>BentonSans Book</vt:lpstr>
      <vt:lpstr>BentonSans Light</vt:lpstr>
      <vt:lpstr>Monaco</vt:lpstr>
      <vt:lpstr>MS PGothic</vt:lpstr>
      <vt:lpstr>SimSun</vt:lpstr>
      <vt:lpstr>Arial</vt:lpstr>
      <vt:lpstr>Arial monospaced for SAP</vt:lpstr>
      <vt:lpstr>Arial Rounded MT Bold</vt:lpstr>
      <vt:lpstr>Bosch Office Sans</vt:lpstr>
      <vt:lpstr>Calibri</vt:lpstr>
      <vt:lpstr>Consolas</vt:lpstr>
      <vt:lpstr>Courier New</vt:lpstr>
      <vt:lpstr>Times New Roman</vt:lpstr>
      <vt:lpstr>Wingdings</vt:lpstr>
      <vt:lpstr>Wingdings 3</vt:lpstr>
      <vt:lpstr>Bosch</vt:lpstr>
      <vt:lpstr>SAP UI5 training</vt:lpstr>
      <vt:lpstr>Day 1 -- Agenda</vt:lpstr>
      <vt:lpstr>PowerPoint Presentation</vt:lpstr>
      <vt:lpstr>SAP UI Development Toolkit for HTML5</vt:lpstr>
      <vt:lpstr>Main UI5 Characteristics</vt:lpstr>
      <vt:lpstr>UI5 Key Components</vt:lpstr>
      <vt:lpstr>UI5 Browser Support</vt:lpstr>
      <vt:lpstr>UI5 Release Plan</vt:lpstr>
      <vt:lpstr>UI5 Architecture Overview</vt:lpstr>
      <vt:lpstr>UI5 Control Libraries</vt:lpstr>
      <vt:lpstr>UI5 and Extensibility</vt:lpstr>
      <vt:lpstr>UI5 Knowledge and  Resources</vt:lpstr>
      <vt:lpstr>UI5 Application Example</vt:lpstr>
      <vt:lpstr>UI5 Application Example</vt:lpstr>
      <vt:lpstr>PowerPoint Presentation</vt:lpstr>
      <vt:lpstr>SAPUI5 bootstrap</vt:lpstr>
      <vt:lpstr>Application script and UI Area </vt:lpstr>
      <vt:lpstr>Exercise 1 – Create a Simple Application</vt:lpstr>
      <vt:lpstr>Solution for Exercise 1</vt:lpstr>
      <vt:lpstr>Useful Core functions</vt:lpstr>
      <vt:lpstr>Exercise 2 – Core Functions</vt:lpstr>
      <vt:lpstr>Solution for Exercise 2</vt:lpstr>
      <vt:lpstr>PowerPoint Presentation</vt:lpstr>
      <vt:lpstr>SAP Web IDE (online &amp; offline)</vt:lpstr>
      <vt:lpstr>Eclipse (offline)</vt:lpstr>
      <vt:lpstr>PowerPoint Presentation</vt:lpstr>
      <vt:lpstr>Basic Model-View-Controller Concept</vt:lpstr>
      <vt:lpstr>View and Controller</vt:lpstr>
      <vt:lpstr>Exercise 3 - Controllers and XMLView</vt:lpstr>
      <vt:lpstr>Solution for Exercise 3 </vt:lpstr>
      <vt:lpstr>File Location Logic</vt:lpstr>
      <vt:lpstr>Controller Events</vt:lpstr>
      <vt:lpstr>Example JS View</vt:lpstr>
      <vt:lpstr>Example XML View</vt:lpstr>
      <vt:lpstr>Example JSON View</vt:lpstr>
      <vt:lpstr>Example HTML View</vt:lpstr>
      <vt:lpstr>View Type Comparison</vt:lpstr>
      <vt:lpstr>PowerPoint Presentation</vt:lpstr>
      <vt:lpstr>Creating a new SAPUI5 Project with Eclipse</vt:lpstr>
      <vt:lpstr>Creating a new SAPUI5 Project with Eclipse</vt:lpstr>
      <vt:lpstr>Creating a new SAPUI5 Project with Eclipse</vt:lpstr>
      <vt:lpstr>Creating a new SAPUI5 Project with Eclipse</vt:lpstr>
      <vt:lpstr>Creating a new SAPUI5 Project with Eclipse</vt:lpstr>
      <vt:lpstr>The new Project with Eclipse</vt:lpstr>
      <vt:lpstr>Adding a shell to the view</vt:lpstr>
      <vt:lpstr>Adding the sap.m &amp; sap.ui.unified library</vt:lpstr>
      <vt:lpstr>Testing the Application with Eclipse</vt:lpstr>
      <vt:lpstr>Testing the Application with Eclipse</vt:lpstr>
      <vt:lpstr>Web Application Preview - Jetty</vt:lpstr>
      <vt:lpstr>Creating a new SAPUI5 Project with Web IDE</vt:lpstr>
      <vt:lpstr>Creating a new SAPUI5 Project with Web IDE</vt:lpstr>
      <vt:lpstr>Creating a new SAPUI5 Project with Web IDE</vt:lpstr>
      <vt:lpstr>Creating a new SAPUI5 Project with Web IDE</vt:lpstr>
      <vt:lpstr>Creating a new SAPUI5 Project with Web IDE</vt:lpstr>
      <vt:lpstr>Creating a new SAPUI5 Project with Web IDE</vt:lpstr>
      <vt:lpstr>PowerPoint Presentation</vt:lpstr>
      <vt:lpstr>PowerPoint Presentation</vt:lpstr>
      <vt:lpstr>Troubleshooting</vt:lpstr>
      <vt:lpstr>Troubleshooting</vt:lpstr>
      <vt:lpstr>Debugging</vt:lpstr>
      <vt:lpstr>Loading Debug Sources </vt:lpstr>
      <vt:lpstr>Switching the SAPUI5 Version </vt:lpstr>
      <vt:lpstr>Setting Breakpoints </vt:lpstr>
      <vt:lpstr>PowerPoint Presentation</vt:lpstr>
      <vt:lpstr>Logging and Tracing</vt:lpstr>
      <vt:lpstr>Logging and Tracing</vt:lpstr>
      <vt:lpstr>PowerPoint Presentation</vt:lpstr>
      <vt:lpstr>PowerPoint Presentation</vt:lpstr>
      <vt:lpstr>First-Aid Kit</vt:lpstr>
      <vt:lpstr>PowerPoint Presentation</vt:lpstr>
      <vt:lpstr>PowerPoint Presentation</vt:lpstr>
      <vt:lpstr>Overview Resource Handling</vt:lpstr>
      <vt:lpstr>PowerPoint Presentation</vt:lpstr>
      <vt:lpstr>Modularization using require</vt:lpstr>
      <vt:lpstr>Modularization using declare--</vt:lpstr>
      <vt:lpstr>Modularization using define</vt:lpstr>
      <vt:lpstr>registerModulePath</vt:lpstr>
      <vt:lpstr>PowerPoint Presentation</vt:lpstr>
      <vt:lpstr>Localization / Resource Bundle</vt:lpstr>
      <vt:lpstr>Exercise 17 – Localization /Resource Bundle</vt:lpstr>
      <vt:lpstr>Solution for Exercise 17</vt:lpstr>
      <vt:lpstr>Localization with Resource Model</vt:lpstr>
      <vt:lpstr>PowerPoint Presentation</vt:lpstr>
      <vt:lpstr>Solution for Exercise 18</vt:lpstr>
      <vt:lpstr>PowerPoint Presentation</vt:lpstr>
      <vt:lpstr>PowerPoint Presentation</vt:lpstr>
      <vt:lpstr>Overview</vt:lpstr>
      <vt:lpstr>Creating a new Component – Component.js</vt:lpstr>
      <vt:lpstr>Creating a new Component – component.json</vt:lpstr>
      <vt:lpstr>Using the new Component</vt:lpstr>
      <vt:lpstr>Exercise 23 – Components</vt:lpstr>
      <vt:lpstr>Solution to Exercise 23</vt:lpstr>
      <vt:lpstr>PowerPoint Presentation</vt:lpstr>
      <vt:lpstr>PowerPoint Presentation</vt:lpstr>
      <vt:lpstr>Descriptor for Applications</vt:lpstr>
      <vt:lpstr>PowerPoint Presentation</vt:lpstr>
      <vt:lpstr>PowerPoint Presentation</vt:lpstr>
      <vt:lpstr>Day 2 -- Agenda</vt:lpstr>
      <vt:lpstr>PowerPoint Presentation</vt:lpstr>
      <vt:lpstr>UI5 Theming</vt:lpstr>
      <vt:lpstr>Switching Themes</vt:lpstr>
      <vt:lpstr>The library.css files</vt:lpstr>
      <vt:lpstr>CSS Parameters</vt:lpstr>
      <vt:lpstr>CSS Parameters II</vt:lpstr>
      <vt:lpstr>Adjusting Styles</vt:lpstr>
      <vt:lpstr>Adjusting Styles - Examples</vt:lpstr>
      <vt:lpstr>The Theme Designer</vt:lpstr>
      <vt:lpstr>Supported Themes</vt:lpstr>
      <vt:lpstr>Exercise 19 – Theme Designer Part 1</vt:lpstr>
      <vt:lpstr>Solution for Exercise 19 - Part 1</vt:lpstr>
      <vt:lpstr>Exercise 19 – Theme Designer Part 2</vt:lpstr>
      <vt:lpstr>Solution for Exercise 19 - Part 2</vt:lpstr>
      <vt:lpstr>PowerPoint Presentation</vt:lpstr>
      <vt:lpstr>PowerPoint Presentation</vt:lpstr>
      <vt:lpstr>Fragments </vt:lpstr>
      <vt:lpstr>PowerPoint Presentation</vt:lpstr>
      <vt:lpstr>PowerPoint Presentation</vt:lpstr>
      <vt:lpstr>UI5 Data Binding</vt:lpstr>
      <vt:lpstr>Data Binding: Model Types</vt:lpstr>
      <vt:lpstr>Creating a Model Instance</vt:lpstr>
      <vt:lpstr>Assigning the Model</vt:lpstr>
      <vt:lpstr>Property Binding</vt:lpstr>
      <vt:lpstr>Example for Simple Control </vt:lpstr>
      <vt:lpstr>Exercise 5 – Data Binding</vt:lpstr>
      <vt:lpstr>Solution for Exercise 5</vt:lpstr>
      <vt:lpstr>Aggregation Binding</vt:lpstr>
      <vt:lpstr>Example of Aggregation Binding </vt:lpstr>
      <vt:lpstr>Exercise 9 – Aggregation Binding</vt:lpstr>
      <vt:lpstr>Solution for Exercise 9</vt:lpstr>
      <vt:lpstr>About Binding Paths</vt:lpstr>
      <vt:lpstr>Multiple Models / Named Models</vt:lpstr>
      <vt:lpstr>PowerPoint Presentation</vt:lpstr>
      <vt:lpstr>PowerPoint Presentation</vt:lpstr>
      <vt:lpstr>Extended Data Binding Syntax</vt:lpstr>
      <vt:lpstr>Formatters</vt:lpstr>
      <vt:lpstr>Exercise 10 – Formatters</vt:lpstr>
      <vt:lpstr>Solution for Exercise 10</vt:lpstr>
      <vt:lpstr>Type System </vt:lpstr>
      <vt:lpstr>Example – Date Type</vt:lpstr>
      <vt:lpstr>Exercise 11 – Date Type</vt:lpstr>
      <vt:lpstr>Solution for Exercise 11</vt:lpstr>
      <vt:lpstr>Custom Types</vt:lpstr>
      <vt:lpstr>Sorters and Filters</vt:lpstr>
      <vt:lpstr>Exercise 12 – Sorting &amp; Filtering</vt:lpstr>
      <vt:lpstr>Solution for Exercise 12</vt:lpstr>
      <vt:lpstr>Calculated Fields </vt:lpstr>
      <vt:lpstr>Calculated Fields – Extended Syntax </vt:lpstr>
      <vt:lpstr>Example of Calculated Fields </vt:lpstr>
      <vt:lpstr>Exercise 13 – Calculated Fields</vt:lpstr>
      <vt:lpstr>Solution for Exercise 13</vt:lpstr>
      <vt:lpstr>PowerPoint Presentation</vt:lpstr>
      <vt:lpstr>PowerPoint Presentation</vt:lpstr>
      <vt:lpstr>OData - Open Data Protocol</vt:lpstr>
      <vt:lpstr>OData - Service Document &amp; Metadata</vt:lpstr>
      <vt:lpstr>OData - System Query Options</vt:lpstr>
      <vt:lpstr>Adding OData Query Options</vt:lpstr>
      <vt:lpstr>Example code for OData</vt:lpstr>
      <vt:lpstr>Exercise 15 – OData</vt:lpstr>
      <vt:lpstr>Solution for Exercise 15</vt:lpstr>
      <vt:lpstr>PowerPoint Presentation</vt:lpstr>
      <vt:lpstr>Remote OData Service</vt:lpstr>
      <vt:lpstr>PowerPoint Presentation</vt:lpstr>
      <vt:lpstr>PowerPoint Presentation</vt:lpstr>
      <vt:lpstr>Working with the Mock Server</vt:lpstr>
      <vt:lpstr>Mock Server Configuration</vt:lpstr>
      <vt:lpstr>Mock Server Configuration</vt:lpstr>
      <vt:lpstr>Mock Server Configuration</vt:lpstr>
      <vt:lpstr>Mock Server Configuration</vt:lpstr>
      <vt:lpstr>PowerPoint Presentation</vt:lpstr>
      <vt:lpstr>PowerPoint Presentation</vt:lpstr>
      <vt:lpstr>PowerPoint Presentation</vt:lpstr>
      <vt:lpstr>Day 3 -- Agenda</vt:lpstr>
      <vt:lpstr>PowerPoint Presentation</vt:lpstr>
      <vt:lpstr>Routing and Navigation  </vt:lpstr>
      <vt:lpstr>PowerPoint Presentation</vt:lpstr>
      <vt:lpstr>PowerPoint Presentation</vt:lpstr>
      <vt:lpstr>Overview</vt:lpstr>
      <vt:lpstr>The extend Method</vt:lpstr>
      <vt:lpstr>Control Definition</vt:lpstr>
      <vt:lpstr>Basic Example </vt:lpstr>
      <vt:lpstr>Control Metadata </vt:lpstr>
      <vt:lpstr>Control Metadata </vt:lpstr>
      <vt:lpstr>Control Methods</vt:lpstr>
      <vt:lpstr>Control Methods </vt:lpstr>
      <vt:lpstr>Control Methods - Examples </vt:lpstr>
      <vt:lpstr>Control Renderer</vt:lpstr>
      <vt:lpstr>Example with Notepad Control</vt:lpstr>
      <vt:lpstr>Exercise – Notepad Controls</vt:lpstr>
      <vt:lpstr>Exercise 16 – Notepad Control / Part 1</vt:lpstr>
      <vt:lpstr>Exercise 16 – Notepad Control / Part 2</vt:lpstr>
      <vt:lpstr>Solution for Exercise 16</vt:lpstr>
      <vt:lpstr>PowerPoint Presentation</vt:lpstr>
      <vt:lpstr>PowerPoint Presentation</vt:lpstr>
      <vt:lpstr>SAPUI5 Mobile</vt:lpstr>
      <vt:lpstr>SAPUI5 Mobile Example Screens</vt:lpstr>
      <vt:lpstr>Typical SAPUI5 Mobile Usage</vt:lpstr>
      <vt:lpstr>SAPUI5 Mobile Example Code</vt:lpstr>
      <vt:lpstr>Exercise 21 – A Simple Mobile App</vt:lpstr>
      <vt:lpstr>Solution for Exercise 21</vt:lpstr>
      <vt:lpstr>Best Practice for Mobile Applications</vt:lpstr>
      <vt:lpstr>PowerPoint Presentation</vt:lpstr>
      <vt:lpstr>PowerPoint Presentation</vt:lpstr>
      <vt:lpstr>PowerPoint Presentation</vt:lpstr>
      <vt:lpstr>PowerPoint Presentation</vt:lpstr>
      <vt:lpstr>Appendix A: Glossary</vt:lpstr>
      <vt:lpstr>Appendix A: Glossary</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SAPUI5 Overview</dc:title>
  <dc:creator>SAP AG</dc:creator>
  <cp:lastModifiedBy>LI Sabrina (CI/DAV2.5)</cp:lastModifiedBy>
  <cp:revision>1440</cp:revision>
  <dcterms:created xsi:type="dcterms:W3CDTF">2012-05-16T13:33:43Z</dcterms:created>
  <dcterms:modified xsi:type="dcterms:W3CDTF">2019-12-26T02:04:44Z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-2053881231</vt:i4>
  </property>
  <property fmtid="{D5CDD505-2E9C-101B-9397-08002B2CF9AE}" pid="3" name="_NewReviewCycle">
    <vt:lpwstr/>
  </property>
  <property fmtid="{D5CDD505-2E9C-101B-9397-08002B2CF9AE}" pid="4" name="_EmailSubject">
    <vt:lpwstr>Aktuelles Schulungsmaterial</vt:lpwstr>
  </property>
  <property fmtid="{D5CDD505-2E9C-101B-9397-08002B2CF9AE}" pid="5" name="_AuthorEmail">
    <vt:lpwstr>sven.kesting@sap.com</vt:lpwstr>
  </property>
  <property fmtid="{D5CDD505-2E9C-101B-9397-08002B2CF9AE}" pid="6" name="_AuthorEmailDisplayName">
    <vt:lpwstr>Kesting, Sven (external)</vt:lpwstr>
  </property>
</Properties>
</file>